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38" r:id="rId1"/>
    <p:sldMasterId id="2147484486" r:id="rId2"/>
    <p:sldMasterId id="2147484522" r:id="rId3"/>
  </p:sldMasterIdLst>
  <p:sldIdLst>
    <p:sldId id="256" r:id="rId4"/>
    <p:sldId id="257" r:id="rId5"/>
    <p:sldId id="276" r:id="rId6"/>
    <p:sldId id="284" r:id="rId7"/>
    <p:sldId id="258" r:id="rId8"/>
    <p:sldId id="259" r:id="rId9"/>
    <p:sldId id="260" r:id="rId10"/>
    <p:sldId id="261" r:id="rId11"/>
    <p:sldId id="268" r:id="rId12"/>
    <p:sldId id="291" r:id="rId13"/>
    <p:sldId id="262" r:id="rId14"/>
    <p:sldId id="279" r:id="rId15"/>
    <p:sldId id="278" r:id="rId16"/>
    <p:sldId id="274" r:id="rId17"/>
    <p:sldId id="264" r:id="rId18"/>
    <p:sldId id="263" r:id="rId19"/>
    <p:sldId id="290" r:id="rId20"/>
    <p:sldId id="272" r:id="rId21"/>
    <p:sldId id="273" r:id="rId22"/>
    <p:sldId id="295" r:id="rId23"/>
    <p:sldId id="265" r:id="rId24"/>
    <p:sldId id="266" r:id="rId25"/>
    <p:sldId id="280" r:id="rId26"/>
    <p:sldId id="285" r:id="rId27"/>
    <p:sldId id="286" r:id="rId28"/>
    <p:sldId id="288" r:id="rId29"/>
    <p:sldId id="292" r:id="rId30"/>
    <p:sldId id="293" r:id="rId31"/>
    <p:sldId id="289" r:id="rId32"/>
    <p:sldId id="294" r:id="rId33"/>
    <p:sldId id="269" r:id="rId34"/>
    <p:sldId id="287" r:id="rId35"/>
    <p:sldId id="281" r:id="rId36"/>
    <p:sldId id="282" r:id="rId37"/>
    <p:sldId id="283" r:id="rId38"/>
    <p:sldId id="271" r:id="rId39"/>
    <p:sldId id="270" r:id="rId40"/>
    <p:sldId id="267"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44" autoAdjust="0"/>
    <p:restoredTop sz="94660"/>
  </p:normalViewPr>
  <p:slideViewPr>
    <p:cSldViewPr snapToGrid="0">
      <p:cViewPr varScale="1">
        <p:scale>
          <a:sx n="69" d="100"/>
          <a:sy n="69" d="100"/>
        </p:scale>
        <p:origin x="636" y="60"/>
      </p:cViewPr>
      <p:guideLst>
        <p:guide orient="horz" pos="2160"/>
        <p:guide pos="3840"/>
      </p:guideLst>
    </p:cSldViewPr>
  </p:slideViewPr>
  <p:notesTextViewPr>
    <p:cViewPr>
      <p:scale>
        <a:sx n="1" d="1"/>
        <a:sy n="1" d="1"/>
      </p:scale>
      <p:origin x="0" y="0"/>
    </p:cViewPr>
  </p:notesTextViewPr>
  <p:sorterViewPr>
    <p:cViewPr>
      <p:scale>
        <a:sx n="100" d="100"/>
        <a:sy n="100" d="100"/>
      </p:scale>
      <p:origin x="0" y="-1500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78288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93917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4026182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342451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612265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733445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670942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50979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217840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9934878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214480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5784586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24733400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471106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0654623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23394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24953908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5325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6885138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21258295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4032592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74563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8767333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26896893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7267903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9717936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582282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200026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877948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923135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410358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997599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479D2A-822C-4A55-99C2-EFFD2370424C}" type="datetimeFigureOut">
              <a:rPr kumimoji="1" lang="ja-JP" altLang="en-US" smtClean="0"/>
              <a:t>2021/6/29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424263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3194596365"/>
      </p:ext>
    </p:extLst>
  </p:cSld>
  <p:clrMap bg1="lt1" tx1="dk1" bg2="lt2" tx2="dk2" accent1="accent1" accent2="accent2" accent3="accent3" accent4="accent4" accent5="accent5" accent6="accent6" hlink="hlink" folHlink="folHlink"/>
  <p:sldLayoutIdLst>
    <p:sldLayoutId id="2147484439" r:id="rId1"/>
    <p:sldLayoutId id="2147484440" r:id="rId2"/>
    <p:sldLayoutId id="2147484441" r:id="rId3"/>
    <p:sldLayoutId id="2147484442" r:id="rId4"/>
    <p:sldLayoutId id="2147484443" r:id="rId5"/>
    <p:sldLayoutId id="2147484444" r:id="rId6"/>
    <p:sldLayoutId id="2147484445" r:id="rId7"/>
    <p:sldLayoutId id="2147484446" r:id="rId8"/>
    <p:sldLayoutId id="2147484447" r:id="rId9"/>
    <p:sldLayoutId id="2147484448" r:id="rId10"/>
    <p:sldLayoutId id="214748444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9AA34F69-90A6-4E0C-8BAD-8831F461291F}" type="slidenum">
              <a:rPr kumimoji="1" lang="ja-JP" altLang="en-US" smtClean="0"/>
              <a:t>‹#›</a:t>
            </a:fld>
            <a:endParaRPr kumimoji="1" lang="ja-JP" altLang="en-US"/>
          </a:p>
        </p:txBody>
      </p:sp>
    </p:spTree>
    <p:extLst>
      <p:ext uri="{BB962C8B-B14F-4D97-AF65-F5344CB8AC3E}">
        <p14:creationId xmlns:p14="http://schemas.microsoft.com/office/powerpoint/2010/main" val="1863184795"/>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0479D2A-822C-4A55-99C2-EFFD2370424C}" type="datetimeFigureOut">
              <a:rPr kumimoji="1" lang="ja-JP" altLang="en-US" smtClean="0"/>
              <a:t>2021/6/29</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AA34F69-90A6-4E0C-8BAD-8831F461291F}"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577910"/>
      </p:ext>
    </p:extLst>
  </p:cSld>
  <p:clrMap bg1="lt1" tx1="dk1" bg2="lt2" tx2="dk2" accent1="accent1" accent2="accent2" accent3="accent3" accent4="accent4" accent5="accent5" accent6="accent6" hlink="hlink" folHlink="folHlink"/>
  <p:sldLayoutIdLst>
    <p:sldLayoutId id="2147484523" r:id="rId1"/>
    <p:sldLayoutId id="2147484524" r:id="rId2"/>
    <p:sldLayoutId id="2147484525" r:id="rId3"/>
    <p:sldLayoutId id="2147484526" r:id="rId4"/>
    <p:sldLayoutId id="2147484527" r:id="rId5"/>
    <p:sldLayoutId id="2147484528" r:id="rId6"/>
    <p:sldLayoutId id="2147484529" r:id="rId7"/>
    <p:sldLayoutId id="2147484530" r:id="rId8"/>
    <p:sldLayoutId id="2147484531" r:id="rId9"/>
    <p:sldLayoutId id="2147484532" r:id="rId10"/>
    <p:sldLayoutId id="2147484533" r:id="rId11"/>
  </p:sldLayoutIdLst>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688C9C-8C8E-407B-8F26-71D8C9818326}"/>
              </a:ext>
            </a:extLst>
          </p:cNvPr>
          <p:cNvSpPr>
            <a:spLocks noGrp="1"/>
          </p:cNvSpPr>
          <p:nvPr>
            <p:ph type="ctrTitle"/>
          </p:nvPr>
        </p:nvSpPr>
        <p:spPr>
          <a:xfrm>
            <a:off x="1517374" y="2092824"/>
            <a:ext cx="10058400" cy="2183296"/>
          </a:xfrm>
        </p:spPr>
        <p:txBody>
          <a:bodyPr/>
          <a:lstStyle/>
          <a:p>
            <a:r>
              <a:rPr lang="ja-JP" altLang="en-US" dirty="0">
                <a:latin typeface="HG丸ｺﾞｼｯｸM-PRO" panose="020F0600000000000000" pitchFamily="50" charset="-128"/>
                <a:ea typeface="HG丸ｺﾞｼｯｸM-PRO" panose="020F0600000000000000" pitchFamily="50" charset="-128"/>
              </a:rPr>
              <a:t>配偶者居住権の実務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字幕 2">
            <a:extLst>
              <a:ext uri="{FF2B5EF4-FFF2-40B4-BE49-F238E27FC236}">
                <a16:creationId xmlns:a16="http://schemas.microsoft.com/office/drawing/2014/main" id="{4139E2D9-31BF-470C-8BB9-954D1DB59A5B}"/>
              </a:ext>
            </a:extLst>
          </p:cNvPr>
          <p:cNvSpPr>
            <a:spLocks noGrp="1"/>
          </p:cNvSpPr>
          <p:nvPr>
            <p:ph type="subTitle" idx="1"/>
          </p:nvPr>
        </p:nvSpPr>
        <p:spPr>
          <a:xfrm>
            <a:off x="5503286" y="4733319"/>
            <a:ext cx="5281572" cy="1096899"/>
          </a:xfrm>
        </p:spPr>
        <p:txBody>
          <a:bodyPr>
            <a:noAutofit/>
          </a:bodyPr>
          <a:lstStyle/>
          <a:p>
            <a:pPr lvl="1"/>
            <a:r>
              <a:rPr kumimoji="1" lang="ja-JP" altLang="en-US" sz="4000" dirty="0">
                <a:latin typeface="HG丸ｺﾞｼｯｸM-PRO" panose="020F0600000000000000" pitchFamily="50" charset="-128"/>
                <a:ea typeface="HG丸ｺﾞｼｯｸM-PRO" panose="020F0600000000000000" pitchFamily="50" charset="-128"/>
              </a:rPr>
              <a:t>弁護士　間瀬まゆ子</a:t>
            </a:r>
          </a:p>
        </p:txBody>
      </p:sp>
    </p:spTree>
    <p:extLst>
      <p:ext uri="{BB962C8B-B14F-4D97-AF65-F5344CB8AC3E}">
        <p14:creationId xmlns:p14="http://schemas.microsoft.com/office/powerpoint/2010/main" val="1260343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lang="ja-JP" altLang="en-US" sz="3200" dirty="0"/>
              <a:t>★事例から考えよう②★</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468582" y="2272145"/>
            <a:ext cx="6675002" cy="3796146"/>
          </a:xfrm>
        </p:spPr>
        <p:txBody>
          <a:bodyPr>
            <a:normAutofit lnSpcReduction="10000"/>
          </a:bodyPr>
          <a:lstStyle/>
          <a:p>
            <a:pPr>
              <a:lnSpc>
                <a:spcPct val="110000"/>
              </a:lnSpc>
            </a:pPr>
            <a:r>
              <a:rPr lang="en-US" altLang="ja-JP" dirty="0"/>
              <a:t>A</a:t>
            </a:r>
            <a:r>
              <a:rPr lang="ja-JP" altLang="en-US" dirty="0"/>
              <a:t>は、息子</a:t>
            </a:r>
            <a:r>
              <a:rPr lang="en-US" altLang="ja-JP" dirty="0"/>
              <a:t>B</a:t>
            </a:r>
            <a:r>
              <a:rPr lang="ja-JP" altLang="en-US" dirty="0"/>
              <a:t>に自宅の土地建物を相続させるという遺言を残していた。</a:t>
            </a:r>
            <a:r>
              <a:rPr lang="en-US" altLang="ja-JP" dirty="0"/>
              <a:t>A</a:t>
            </a:r>
            <a:r>
              <a:rPr lang="ja-JP" altLang="en-US" dirty="0"/>
              <a:t>の相続開始後、</a:t>
            </a:r>
            <a:r>
              <a:rPr lang="en-US" altLang="ja-JP" dirty="0"/>
              <a:t>A</a:t>
            </a:r>
            <a:r>
              <a:rPr lang="ja-JP" altLang="en-US" dirty="0"/>
              <a:t>の妻</a:t>
            </a:r>
            <a:r>
              <a:rPr lang="en-US" altLang="ja-JP" dirty="0"/>
              <a:t>C</a:t>
            </a:r>
            <a:r>
              <a:rPr lang="ja-JP" altLang="en-US" dirty="0"/>
              <a:t>は配偶者居住権の取得を希望した。</a:t>
            </a:r>
            <a:endParaRPr lang="en-US" altLang="ja-JP" dirty="0"/>
          </a:p>
          <a:p>
            <a:pPr marL="1616075" indent="-1524000">
              <a:lnSpc>
                <a:spcPct val="110000"/>
              </a:lnSpc>
              <a:buNone/>
            </a:pPr>
            <a:r>
              <a:rPr lang="en-US" altLang="ja-JP" dirty="0"/>
              <a:t>【</a:t>
            </a:r>
            <a:r>
              <a:rPr lang="ja-JP" altLang="en-US" dirty="0"/>
              <a:t>パターン１</a:t>
            </a:r>
            <a:r>
              <a:rPr lang="en-US" altLang="ja-JP" dirty="0"/>
              <a:t>】</a:t>
            </a:r>
            <a:r>
              <a:rPr lang="ja-JP" altLang="en-US" dirty="0"/>
              <a:t>　未分割の財産があり、</a:t>
            </a:r>
            <a:r>
              <a:rPr lang="en-US" altLang="ja-JP" dirty="0"/>
              <a:t>C</a:t>
            </a:r>
            <a:r>
              <a:rPr lang="ja-JP" altLang="en-US" dirty="0"/>
              <a:t>は遺産分割調停を申し立てた。その中で、配偶者居住権も欲しいと訴えている。</a:t>
            </a:r>
          </a:p>
          <a:p>
            <a:pPr marL="1616075" indent="-1524000">
              <a:lnSpc>
                <a:spcPct val="110000"/>
              </a:lnSpc>
              <a:buNone/>
            </a:pPr>
            <a:r>
              <a:rPr lang="en-US" altLang="ja-JP" dirty="0"/>
              <a:t>【</a:t>
            </a:r>
            <a:r>
              <a:rPr lang="ja-JP" altLang="en-US" dirty="0"/>
              <a:t>パターン２</a:t>
            </a:r>
            <a:r>
              <a:rPr lang="en-US" altLang="ja-JP" dirty="0"/>
              <a:t>】</a:t>
            </a:r>
            <a:r>
              <a:rPr lang="ja-JP" altLang="en-US" dirty="0"/>
              <a:t>　</a:t>
            </a:r>
            <a:r>
              <a:rPr lang="en-US" altLang="ja-JP" dirty="0"/>
              <a:t>B</a:t>
            </a:r>
            <a:r>
              <a:rPr lang="ja-JP" altLang="en-US" dirty="0"/>
              <a:t>も、</a:t>
            </a:r>
            <a:r>
              <a:rPr lang="en-US" altLang="ja-JP" dirty="0"/>
              <a:t>C</a:t>
            </a:r>
            <a:r>
              <a:rPr lang="ja-JP" altLang="en-US" dirty="0"/>
              <a:t>のために配偶者居住権を設定してよいと言っている。</a:t>
            </a:r>
          </a:p>
          <a:p>
            <a:endParaRPr lang="ja-JP" altLang="en-US" dirty="0"/>
          </a:p>
          <a:p>
            <a:r>
              <a:rPr lang="ja-JP" altLang="en-US" dirty="0"/>
              <a:t>　・</a:t>
            </a:r>
            <a:r>
              <a:rPr lang="en-US" altLang="ja-JP" dirty="0"/>
              <a:t> A </a:t>
            </a:r>
            <a:r>
              <a:rPr lang="ja-JP" altLang="en-US" dirty="0"/>
              <a:t>のために配偶者居住権を設定することは可能か。</a:t>
            </a:r>
          </a:p>
        </p:txBody>
      </p:sp>
      <p:sp>
        <p:nvSpPr>
          <p:cNvPr id="4" name="正方形/長方形 3">
            <a:extLst>
              <a:ext uri="{FF2B5EF4-FFF2-40B4-BE49-F238E27FC236}">
                <a16:creationId xmlns:a16="http://schemas.microsoft.com/office/drawing/2014/main" id="{7409F8C2-FBF9-45BF-8001-56474D436EEB}"/>
              </a:ext>
            </a:extLst>
          </p:cNvPr>
          <p:cNvSpPr/>
          <p:nvPr/>
        </p:nvSpPr>
        <p:spPr>
          <a:xfrm>
            <a:off x="1219200" y="2119743"/>
            <a:ext cx="7071360" cy="3200401"/>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コンテンツ プレースホルダー 2">
            <a:extLst>
              <a:ext uri="{FF2B5EF4-FFF2-40B4-BE49-F238E27FC236}">
                <a16:creationId xmlns:a16="http://schemas.microsoft.com/office/drawing/2014/main" id="{BDFD7624-B790-4F22-9E7E-BE1E03DF4EB6}"/>
              </a:ext>
            </a:extLst>
          </p:cNvPr>
          <p:cNvSpPr txBox="1">
            <a:spLocks/>
          </p:cNvSpPr>
          <p:nvPr/>
        </p:nvSpPr>
        <p:spPr>
          <a:xfrm>
            <a:off x="7819668" y="2050197"/>
            <a:ext cx="4937760" cy="45212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dirty="0"/>
          </a:p>
          <a:p>
            <a:r>
              <a:rPr lang="ja-JP" altLang="en-US" dirty="0"/>
              <a:t>　　　　　</a:t>
            </a:r>
            <a:r>
              <a:rPr lang="en-US" altLang="ja-JP" sz="2400" dirty="0"/>
              <a:t>A</a:t>
            </a:r>
            <a:r>
              <a:rPr lang="ja-JP" altLang="en-US" sz="2400" dirty="0"/>
              <a:t>　　　　　　　</a:t>
            </a:r>
            <a:r>
              <a:rPr lang="en-US" altLang="ja-JP" sz="2400" dirty="0"/>
              <a:t>C</a:t>
            </a:r>
          </a:p>
          <a:p>
            <a:endParaRPr lang="en-US" altLang="ja-JP" sz="2400" dirty="0"/>
          </a:p>
          <a:p>
            <a:r>
              <a:rPr lang="ja-JP" altLang="en-US" sz="2400" dirty="0"/>
              <a:t>　　　　　　　   </a:t>
            </a:r>
            <a:r>
              <a:rPr lang="en-US" altLang="ja-JP" sz="2400" dirty="0"/>
              <a:t>B</a:t>
            </a:r>
          </a:p>
          <a:p>
            <a:r>
              <a:rPr lang="ja-JP" altLang="en-US" sz="2400" dirty="0"/>
              <a:t>　　　 　</a:t>
            </a:r>
            <a:endParaRPr lang="en-US" altLang="ja-JP" sz="2400" dirty="0"/>
          </a:p>
          <a:p>
            <a:r>
              <a:rPr lang="ja-JP" altLang="en-US" dirty="0"/>
              <a:t>　　　　　　　 </a:t>
            </a:r>
            <a:endParaRPr lang="en-US" altLang="ja-JP" dirty="0"/>
          </a:p>
          <a:p>
            <a:endParaRPr lang="ja-JP" altLang="en-US" dirty="0"/>
          </a:p>
        </p:txBody>
      </p:sp>
      <p:cxnSp>
        <p:nvCxnSpPr>
          <p:cNvPr id="6" name="直線コネクタ 5">
            <a:extLst>
              <a:ext uri="{FF2B5EF4-FFF2-40B4-BE49-F238E27FC236}">
                <a16:creationId xmlns:a16="http://schemas.microsoft.com/office/drawing/2014/main" id="{3FBF3DA4-5037-48B8-9E93-32C774284A73}"/>
              </a:ext>
            </a:extLst>
          </p:cNvPr>
          <p:cNvCxnSpPr>
            <a:cxnSpLocks/>
          </p:cNvCxnSpPr>
          <p:nvPr/>
        </p:nvCxnSpPr>
        <p:spPr>
          <a:xfrm>
            <a:off x="8976704" y="2693710"/>
            <a:ext cx="1250904" cy="11397"/>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sp>
        <p:nvSpPr>
          <p:cNvPr id="9" name="四角形: 角を丸くする 8">
            <a:extLst>
              <a:ext uri="{FF2B5EF4-FFF2-40B4-BE49-F238E27FC236}">
                <a16:creationId xmlns:a16="http://schemas.microsoft.com/office/drawing/2014/main" id="{2F486C6F-AF31-4408-8999-19E23AE29F54}"/>
              </a:ext>
            </a:extLst>
          </p:cNvPr>
          <p:cNvSpPr/>
          <p:nvPr/>
        </p:nvSpPr>
        <p:spPr>
          <a:xfrm>
            <a:off x="9383382" y="3481454"/>
            <a:ext cx="445795" cy="479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79A785BA-8BD8-4A8F-AE43-009E0F900A59}"/>
              </a:ext>
            </a:extLst>
          </p:cNvPr>
          <p:cNvCxnSpPr>
            <a:cxnSpLocks/>
            <a:endCxn id="9" idx="0"/>
          </p:cNvCxnSpPr>
          <p:nvPr/>
        </p:nvCxnSpPr>
        <p:spPr>
          <a:xfrm flipH="1">
            <a:off x="9606280" y="2705107"/>
            <a:ext cx="2494" cy="77634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四角形: 角を丸くする 14">
            <a:extLst>
              <a:ext uri="{FF2B5EF4-FFF2-40B4-BE49-F238E27FC236}">
                <a16:creationId xmlns:a16="http://schemas.microsoft.com/office/drawing/2014/main" id="{EC82760D-02E4-45BE-9CD2-404138C6F828}"/>
              </a:ext>
            </a:extLst>
          </p:cNvPr>
          <p:cNvSpPr/>
          <p:nvPr/>
        </p:nvSpPr>
        <p:spPr>
          <a:xfrm>
            <a:off x="10227608" y="2453750"/>
            <a:ext cx="445795" cy="479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162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④権利の内容</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p:txBody>
          <a:bodyPr>
            <a:normAutofit lnSpcReduction="10000"/>
          </a:bodyPr>
          <a:lstStyle/>
          <a:p>
            <a:br>
              <a:rPr lang="en-US" altLang="ja-JP" dirty="0"/>
            </a:br>
            <a:r>
              <a:rPr lang="ja-JP" altLang="en-US" sz="2600" b="1" dirty="0">
                <a:solidFill>
                  <a:schemeClr val="accent2"/>
                </a:solidFill>
              </a:rPr>
              <a:t>法的性質</a:t>
            </a:r>
            <a:endParaRPr lang="en-US" altLang="ja-JP" sz="2600" b="1" dirty="0">
              <a:solidFill>
                <a:schemeClr val="accent2"/>
              </a:solidFill>
            </a:endParaRPr>
          </a:p>
          <a:p>
            <a:r>
              <a:rPr lang="ja-JP" altLang="en-US" b="1" dirty="0">
                <a:solidFill>
                  <a:schemeClr val="accent2"/>
                </a:solidFill>
                <a:latin typeface="メイリオ" panose="020B0604030504040204" pitchFamily="50" charset="-128"/>
                <a:ea typeface="メイリオ" panose="020B0604030504040204" pitchFamily="50" charset="-128"/>
              </a:rPr>
              <a:t> ● </a:t>
            </a:r>
            <a:r>
              <a:rPr lang="ja-JP" altLang="en-US" sz="2200" dirty="0"/>
              <a:t> </a:t>
            </a:r>
            <a:r>
              <a:rPr lang="ja-JP" altLang="en-US" sz="2200" b="1" dirty="0"/>
              <a:t>賃貸借類似の法定の債権</a:t>
            </a:r>
            <a:endParaRPr lang="en-US" altLang="ja-JP" sz="2200" b="1" dirty="0"/>
          </a:p>
          <a:p>
            <a:r>
              <a:rPr lang="ja-JP" altLang="en-US" sz="2200" b="1" dirty="0"/>
              <a:t>　　　</a:t>
            </a:r>
            <a:r>
              <a:rPr lang="ja-JP" altLang="en-US" sz="2200" dirty="0"/>
              <a:t>債権者</a:t>
            </a:r>
            <a:r>
              <a:rPr lang="en-US" altLang="ja-JP" sz="2200" dirty="0"/>
              <a:t>‥</a:t>
            </a:r>
            <a:r>
              <a:rPr lang="ja-JP" altLang="en-US" sz="2200" dirty="0"/>
              <a:t>配偶者　／　債務者</a:t>
            </a:r>
            <a:r>
              <a:rPr lang="en-US" altLang="ja-JP" sz="2200" dirty="0"/>
              <a:t>‥</a:t>
            </a:r>
            <a:r>
              <a:rPr lang="ja-JP" altLang="en-US" sz="2200" dirty="0"/>
              <a:t>建物の所有者</a:t>
            </a:r>
            <a:endParaRPr lang="en-US" altLang="ja-JP" sz="2200" dirty="0"/>
          </a:p>
          <a:p>
            <a:r>
              <a:rPr lang="ja-JP" altLang="en-US" b="1" dirty="0">
                <a:solidFill>
                  <a:schemeClr val="accent2"/>
                </a:solidFill>
                <a:latin typeface="メイリオ" panose="020B0604030504040204" pitchFamily="50" charset="-128"/>
                <a:ea typeface="メイリオ" panose="020B0604030504040204" pitchFamily="50" charset="-128"/>
              </a:rPr>
              <a:t> ● </a:t>
            </a:r>
            <a:r>
              <a:rPr kumimoji="1" lang="ja-JP" altLang="en-US" sz="2200" dirty="0"/>
              <a:t> </a:t>
            </a:r>
            <a:r>
              <a:rPr kumimoji="1" lang="ja-JP" altLang="en-US" sz="2200" b="1" dirty="0"/>
              <a:t>帰属上の一身専属権　</a:t>
            </a:r>
            <a:r>
              <a:rPr kumimoji="1" lang="ja-JP" altLang="en-US" sz="2200" dirty="0"/>
              <a:t>⇒　譲渡できない（</a:t>
            </a:r>
            <a:r>
              <a:rPr kumimoji="1" lang="en-US" altLang="ja-JP" sz="2200" dirty="0"/>
              <a:t>1032</a:t>
            </a:r>
            <a:r>
              <a:rPr kumimoji="1" lang="ja-JP" altLang="en-US" sz="2200" dirty="0"/>
              <a:t>条</a:t>
            </a:r>
            <a:r>
              <a:rPr kumimoji="1" lang="en-US" altLang="ja-JP" sz="2200" dirty="0"/>
              <a:t>2</a:t>
            </a:r>
            <a:r>
              <a:rPr kumimoji="1" lang="ja-JP" altLang="en-US" sz="2200" dirty="0"/>
              <a:t>項）</a:t>
            </a:r>
            <a:endParaRPr kumimoji="1" lang="en-US" altLang="ja-JP" sz="2200" dirty="0"/>
          </a:p>
          <a:p>
            <a:r>
              <a:rPr kumimoji="1" lang="ja-JP" altLang="en-US" sz="2200" dirty="0"/>
              <a:t>　　　　　　　　　　　　     配偶者が亡くなったら消滅（</a:t>
            </a:r>
            <a:r>
              <a:rPr kumimoji="1" lang="en-US" altLang="ja-JP" sz="2200" dirty="0"/>
              <a:t>1036</a:t>
            </a:r>
            <a:r>
              <a:rPr kumimoji="1" lang="ja-JP" altLang="en-US" sz="2200" dirty="0"/>
              <a:t>条、</a:t>
            </a:r>
            <a:r>
              <a:rPr kumimoji="1" lang="en-US" altLang="ja-JP" sz="2200" dirty="0"/>
              <a:t>597</a:t>
            </a:r>
            <a:r>
              <a:rPr kumimoji="1" lang="ja-JP" altLang="en-US" sz="2200" dirty="0"/>
              <a:t>条</a:t>
            </a:r>
            <a:r>
              <a:rPr kumimoji="1" lang="en-US" altLang="ja-JP" sz="2200" dirty="0"/>
              <a:t>3</a:t>
            </a:r>
            <a:r>
              <a:rPr kumimoji="1" lang="ja-JP" altLang="en-US" sz="2200" dirty="0"/>
              <a:t>項 </a:t>
            </a:r>
            <a:r>
              <a:rPr lang="ja-JP" altLang="en-US" sz="1800" dirty="0"/>
              <a:t>使用貸借と同じ</a:t>
            </a:r>
            <a:r>
              <a:rPr kumimoji="1" lang="ja-JP" altLang="en-US" sz="2200" dirty="0"/>
              <a:t>）</a:t>
            </a:r>
            <a:endParaRPr lang="en-US" altLang="ja-JP" sz="2200" dirty="0"/>
          </a:p>
          <a:p>
            <a:r>
              <a:rPr lang="ja-JP" altLang="en-US" b="1" dirty="0">
                <a:solidFill>
                  <a:schemeClr val="accent2"/>
                </a:solidFill>
                <a:latin typeface="メイリオ" panose="020B0604030504040204" pitchFamily="50" charset="-128"/>
                <a:ea typeface="メイリオ" panose="020B0604030504040204" pitchFamily="50" charset="-128"/>
              </a:rPr>
              <a:t> ● </a:t>
            </a:r>
            <a:r>
              <a:rPr kumimoji="1" lang="ja-JP" altLang="en-US" sz="2200" dirty="0"/>
              <a:t> </a:t>
            </a:r>
            <a:r>
              <a:rPr kumimoji="1" lang="ja-JP" altLang="en-US" sz="2200" b="1" dirty="0"/>
              <a:t>居住建物の</a:t>
            </a:r>
            <a:r>
              <a:rPr kumimoji="1" lang="ja-JP" altLang="en-US" sz="2200" b="1" u="sng" dirty="0"/>
              <a:t>全部</a:t>
            </a:r>
            <a:r>
              <a:rPr kumimoji="1" lang="ja-JP" altLang="en-US" sz="2200" b="1" dirty="0"/>
              <a:t>を使用収益できる権利</a:t>
            </a:r>
            <a:endParaRPr kumimoji="1" lang="en-US" altLang="ja-JP" sz="2200" b="1" dirty="0"/>
          </a:p>
          <a:p>
            <a:r>
              <a:rPr kumimoji="1" lang="ja-JP" altLang="en-US" sz="2200" dirty="0"/>
              <a:t>　　　⇒　建物の一部に設定</a:t>
            </a:r>
            <a:r>
              <a:rPr lang="ja-JP" altLang="en-US" sz="2200" dirty="0"/>
              <a:t>することは不可（登記の問題等から）</a:t>
            </a:r>
            <a:endParaRPr kumimoji="1" lang="en-US" altLang="ja-JP" sz="2200" dirty="0"/>
          </a:p>
          <a:p>
            <a:r>
              <a:rPr kumimoji="1" lang="ja-JP" altLang="en-US" sz="2200" dirty="0"/>
              <a:t>　　　建物の使用に必要な範囲で敷地の利用権も。</a:t>
            </a:r>
            <a:endParaRPr kumimoji="1" lang="en-US" altLang="ja-JP" sz="2200" dirty="0"/>
          </a:p>
          <a:p>
            <a:endParaRPr kumimoji="1" lang="en-US" altLang="ja-JP" sz="2200" dirty="0"/>
          </a:p>
          <a:p>
            <a:endParaRPr kumimoji="1" lang="ja-JP" altLang="en-US" dirty="0"/>
          </a:p>
        </p:txBody>
      </p:sp>
    </p:spTree>
    <p:extLst>
      <p:ext uri="{BB962C8B-B14F-4D97-AF65-F5344CB8AC3E}">
        <p14:creationId xmlns:p14="http://schemas.microsoft.com/office/powerpoint/2010/main" val="638236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④権利の内容</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76960" y="1974278"/>
            <a:ext cx="10058400" cy="4023360"/>
          </a:xfrm>
        </p:spPr>
        <p:txBody>
          <a:bodyPr>
            <a:normAutofit lnSpcReduction="10000"/>
          </a:bodyPr>
          <a:lstStyle/>
          <a:p>
            <a:pPr marL="0" indent="0">
              <a:buNone/>
            </a:pPr>
            <a:r>
              <a:rPr lang="ja-JP" altLang="en-US" sz="2400" b="1" dirty="0">
                <a:solidFill>
                  <a:schemeClr val="accent2"/>
                </a:solidFill>
              </a:rPr>
              <a:t>居住建物の用法遵守義務（</a:t>
            </a:r>
            <a:r>
              <a:rPr lang="en-US" altLang="ja-JP" sz="2400" b="1" dirty="0">
                <a:solidFill>
                  <a:schemeClr val="accent2"/>
                </a:solidFill>
              </a:rPr>
              <a:t>1032</a:t>
            </a:r>
            <a:r>
              <a:rPr lang="ja-JP" altLang="en-US" sz="2400" b="1" dirty="0">
                <a:solidFill>
                  <a:schemeClr val="accent2"/>
                </a:solidFill>
              </a:rPr>
              <a:t>条１項本文）</a:t>
            </a:r>
            <a:endParaRPr kumimoji="1" lang="en-US" altLang="ja-JP" sz="2400" b="1" dirty="0"/>
          </a:p>
          <a:p>
            <a:pPr marL="0" indent="0">
              <a:buNone/>
            </a:pPr>
            <a:r>
              <a:rPr lang="ja-JP" altLang="en-US" dirty="0"/>
              <a:t>  居住用部分を営業で使用することは</a:t>
            </a:r>
            <a:r>
              <a:rPr lang="en-US" altLang="ja-JP" dirty="0"/>
              <a:t>×</a:t>
            </a:r>
            <a:r>
              <a:rPr lang="ja-JP" altLang="en-US" dirty="0"/>
              <a:t>。</a:t>
            </a:r>
            <a:endParaRPr lang="en-US" altLang="ja-JP" dirty="0"/>
          </a:p>
          <a:p>
            <a:pPr marL="0" indent="0">
              <a:buNone/>
            </a:pPr>
            <a:r>
              <a:rPr kumimoji="1" lang="ja-JP" altLang="en-US" dirty="0"/>
              <a:t>  配偶者が使用していなかった部分、居住用でなかった部分を居住用に使うことは可（但書）。</a:t>
            </a:r>
            <a:endParaRPr kumimoji="1" lang="en-US" altLang="ja-JP" dirty="0"/>
          </a:p>
          <a:p>
            <a:endParaRPr kumimoji="1" lang="en-US" altLang="ja-JP" dirty="0"/>
          </a:p>
          <a:p>
            <a:pPr marL="0" indent="0">
              <a:buNone/>
            </a:pPr>
            <a:r>
              <a:rPr lang="ja-JP" altLang="en-US" sz="2400" b="1" dirty="0">
                <a:solidFill>
                  <a:schemeClr val="accent2"/>
                </a:solidFill>
              </a:rPr>
              <a:t>譲渡禁止（</a:t>
            </a:r>
            <a:r>
              <a:rPr lang="en-US" altLang="ja-JP" sz="2400" b="1" dirty="0">
                <a:solidFill>
                  <a:schemeClr val="accent2"/>
                </a:solidFill>
              </a:rPr>
              <a:t>1032</a:t>
            </a:r>
            <a:r>
              <a:rPr lang="ja-JP" altLang="en-US" sz="2400" b="1" dirty="0">
                <a:solidFill>
                  <a:schemeClr val="accent2"/>
                </a:solidFill>
              </a:rPr>
              <a:t>条２項）</a:t>
            </a:r>
            <a:br>
              <a:rPr lang="en-US" altLang="ja-JP" sz="2400" dirty="0"/>
            </a:br>
            <a:r>
              <a:rPr lang="en-US" altLang="ja-JP" sz="2400" dirty="0"/>
              <a:t>  </a:t>
            </a:r>
            <a:r>
              <a:rPr lang="ja-JP" altLang="en-US" dirty="0"/>
              <a:t>配偶者居住権は譲渡することができない。</a:t>
            </a:r>
            <a:endParaRPr lang="en-US" altLang="ja-JP" dirty="0"/>
          </a:p>
          <a:p>
            <a:pPr marL="0" indent="0">
              <a:buNone/>
            </a:pPr>
            <a:r>
              <a:rPr lang="ja-JP" altLang="en-US" sz="2400" dirty="0"/>
              <a:t>　</a:t>
            </a:r>
            <a:endParaRPr lang="en-US" altLang="ja-JP" sz="2400" dirty="0"/>
          </a:p>
          <a:p>
            <a:pPr marL="0" indent="0">
              <a:buNone/>
            </a:pPr>
            <a:r>
              <a:rPr lang="ja-JP" altLang="en-US" sz="2400" b="1" dirty="0">
                <a:solidFill>
                  <a:schemeClr val="accent2"/>
                </a:solidFill>
              </a:rPr>
              <a:t>居住建物の転貸（</a:t>
            </a:r>
            <a:r>
              <a:rPr lang="en-US" altLang="ja-JP" sz="2400" b="1" dirty="0">
                <a:solidFill>
                  <a:schemeClr val="accent2"/>
                </a:solidFill>
              </a:rPr>
              <a:t>1032</a:t>
            </a:r>
            <a:r>
              <a:rPr lang="ja-JP" altLang="en-US" sz="2400" b="1" dirty="0">
                <a:solidFill>
                  <a:schemeClr val="accent2"/>
                </a:solidFill>
              </a:rPr>
              <a:t>条３項）</a:t>
            </a:r>
            <a:endParaRPr lang="en-US" altLang="ja-JP" sz="2400" b="1" dirty="0">
              <a:solidFill>
                <a:schemeClr val="accent2"/>
              </a:solidFill>
            </a:endParaRPr>
          </a:p>
          <a:p>
            <a:pPr marL="0" indent="0">
              <a:buNone/>
            </a:pPr>
            <a:r>
              <a:rPr kumimoji="1" lang="ja-JP" altLang="en-US" dirty="0"/>
              <a:t>  第三者に使用又は収益させるには所有者の承諾が必要（民法</a:t>
            </a:r>
            <a:r>
              <a:rPr kumimoji="1" lang="en-US" altLang="ja-JP" dirty="0"/>
              <a:t>1032</a:t>
            </a:r>
            <a:r>
              <a:rPr kumimoji="1" lang="ja-JP" altLang="en-US" dirty="0"/>
              <a:t>条</a:t>
            </a:r>
            <a:r>
              <a:rPr kumimoji="1" lang="en-US" altLang="ja-JP" dirty="0"/>
              <a:t>3</a:t>
            </a:r>
            <a:r>
              <a:rPr kumimoji="1" lang="ja-JP" altLang="en-US" dirty="0"/>
              <a:t>項）。</a:t>
            </a:r>
            <a:r>
              <a:rPr lang="ja-JP" altLang="en-US" sz="2000" b="1" dirty="0">
                <a:solidFill>
                  <a:schemeClr val="accent2"/>
                </a:solidFill>
              </a:rPr>
              <a:t> </a:t>
            </a:r>
            <a:endParaRPr kumimoji="1" lang="ja-JP" altLang="en-US" dirty="0"/>
          </a:p>
        </p:txBody>
      </p:sp>
    </p:spTree>
    <p:extLst>
      <p:ext uri="{BB962C8B-B14F-4D97-AF65-F5344CB8AC3E}">
        <p14:creationId xmlns:p14="http://schemas.microsoft.com/office/powerpoint/2010/main" val="921235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④権利の内容</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79" y="2051953"/>
            <a:ext cx="10058399" cy="4023360"/>
          </a:xfrm>
        </p:spPr>
        <p:txBody>
          <a:bodyPr>
            <a:normAutofit lnSpcReduction="10000"/>
          </a:bodyPr>
          <a:lstStyle/>
          <a:p>
            <a:pPr marL="0" indent="0">
              <a:buNone/>
            </a:pPr>
            <a:r>
              <a:rPr kumimoji="1" lang="ja-JP" altLang="en-US" sz="2400" b="1" dirty="0">
                <a:solidFill>
                  <a:schemeClr val="accent2"/>
                </a:solidFill>
              </a:rPr>
              <a:t>居住建物の修繕等</a:t>
            </a:r>
            <a:endParaRPr kumimoji="1" lang="en-US" altLang="ja-JP" sz="2400" b="1" dirty="0">
              <a:solidFill>
                <a:schemeClr val="accent2"/>
              </a:solidFill>
            </a:endParaRPr>
          </a:p>
          <a:p>
            <a:pPr marL="0" indent="0">
              <a:buNone/>
            </a:pPr>
            <a:r>
              <a:rPr lang="ja-JP" altLang="en-US" dirty="0"/>
              <a:t>　　修繕が必要な場合、まずは配偶者において修繕をする（</a:t>
            </a:r>
            <a:r>
              <a:rPr lang="en-US" altLang="ja-JP" dirty="0"/>
              <a:t>1033</a:t>
            </a:r>
            <a:r>
              <a:rPr lang="ja-JP" altLang="en-US" dirty="0"/>
              <a:t>条</a:t>
            </a:r>
            <a:r>
              <a:rPr lang="en-US" altLang="ja-JP" dirty="0"/>
              <a:t>1</a:t>
            </a:r>
            <a:r>
              <a:rPr lang="ja-JP" altLang="en-US" dirty="0"/>
              <a:t>項）。</a:t>
            </a:r>
            <a:endParaRPr lang="en-US" altLang="ja-JP" dirty="0"/>
          </a:p>
          <a:p>
            <a:pPr marL="0" indent="0">
              <a:buNone/>
            </a:pPr>
            <a:r>
              <a:rPr lang="ja-JP" altLang="en-US" dirty="0"/>
              <a:t>　　通常の費用となる修繕費用は配偶者の負担となる。</a:t>
            </a:r>
            <a:endParaRPr lang="en-US" altLang="ja-JP" dirty="0"/>
          </a:p>
          <a:p>
            <a:pPr marL="0" indent="0">
              <a:buNone/>
            </a:pPr>
            <a:endParaRPr lang="en-US" altLang="ja-JP" dirty="0"/>
          </a:p>
          <a:p>
            <a:pPr marL="0" indent="0">
              <a:buNone/>
            </a:pPr>
            <a:r>
              <a:rPr kumimoji="1" lang="ja-JP" altLang="en-US" sz="2400" b="1" dirty="0">
                <a:solidFill>
                  <a:schemeClr val="accent2"/>
                </a:solidFill>
              </a:rPr>
              <a:t>費用負担</a:t>
            </a:r>
            <a:endParaRPr kumimoji="1" lang="en-US" altLang="ja-JP" sz="2400" b="1" dirty="0">
              <a:solidFill>
                <a:schemeClr val="accent2"/>
              </a:solidFill>
            </a:endParaRPr>
          </a:p>
          <a:p>
            <a:pPr marL="0" indent="0">
              <a:buNone/>
            </a:pPr>
            <a:r>
              <a:rPr kumimoji="1" lang="ja-JP" altLang="en-US" dirty="0"/>
              <a:t>　　使用貸借と同様、</a:t>
            </a:r>
            <a:r>
              <a:rPr kumimoji="1" lang="ja-JP" altLang="en-US" b="1" dirty="0">
                <a:effectLst>
                  <a:outerShdw blurRad="38100" dist="38100" dir="2700000" algn="tl">
                    <a:srgbClr val="000000">
                      <a:alpha val="43137"/>
                    </a:srgbClr>
                  </a:outerShdw>
                </a:effectLst>
              </a:rPr>
              <a:t>「通常の必要費」</a:t>
            </a:r>
            <a:r>
              <a:rPr kumimoji="1" lang="ja-JP" altLang="en-US" dirty="0"/>
              <a:t>は配偶者の負担となる（</a:t>
            </a:r>
            <a:r>
              <a:rPr kumimoji="1" lang="en-US" altLang="ja-JP" dirty="0"/>
              <a:t>1034</a:t>
            </a:r>
            <a:r>
              <a:rPr kumimoji="1" lang="ja-JP" altLang="en-US" dirty="0"/>
              <a:t>条</a:t>
            </a:r>
            <a:r>
              <a:rPr kumimoji="1" lang="en-US" altLang="ja-JP" dirty="0"/>
              <a:t>1</a:t>
            </a:r>
            <a:r>
              <a:rPr kumimoji="1" lang="ja-JP" altLang="en-US" dirty="0"/>
              <a:t>項）</a:t>
            </a:r>
            <a:endParaRPr kumimoji="1" lang="en-US" altLang="ja-JP" dirty="0"/>
          </a:p>
          <a:p>
            <a:pPr marL="0" indent="0">
              <a:buNone/>
            </a:pPr>
            <a:r>
              <a:rPr lang="ja-JP" altLang="en-US" dirty="0"/>
              <a:t>　　</a:t>
            </a:r>
            <a:r>
              <a:rPr lang="ja-JP" altLang="en-US" b="1" dirty="0">
                <a:effectLst>
                  <a:outerShdw blurRad="38100" dist="38100" dir="2700000" algn="tl">
                    <a:srgbClr val="000000">
                      <a:alpha val="43137"/>
                    </a:srgbClr>
                  </a:outerShdw>
                </a:effectLst>
              </a:rPr>
              <a:t>「通常の必要費」</a:t>
            </a:r>
            <a:r>
              <a:rPr lang="ja-JP" altLang="en-US" dirty="0"/>
              <a:t>とは？</a:t>
            </a:r>
            <a:r>
              <a:rPr lang="en-US" altLang="ja-JP" dirty="0"/>
              <a:t>‥</a:t>
            </a:r>
            <a:r>
              <a:rPr lang="ja-JP" altLang="en-US" dirty="0"/>
              <a:t>建物の保存に必要な修繕費、建物及び敷地の固定資産税</a:t>
            </a:r>
            <a:endParaRPr lang="en-US" altLang="ja-JP" dirty="0"/>
          </a:p>
          <a:p>
            <a:pPr marL="0" indent="0">
              <a:buNone/>
            </a:pPr>
            <a:r>
              <a:rPr kumimoji="1" lang="ja-JP" altLang="en-US" dirty="0"/>
              <a:t>　　所有者は、納付した固定資産税を配偶者に求償することになる。　</a:t>
            </a:r>
            <a:endParaRPr kumimoji="1" lang="en-US" altLang="ja-JP" dirty="0"/>
          </a:p>
          <a:p>
            <a:pPr marL="0" indent="0">
              <a:buNone/>
            </a:pPr>
            <a:r>
              <a:rPr lang="ja-JP" altLang="en-US" dirty="0"/>
              <a:t>　　　</a:t>
            </a:r>
            <a:r>
              <a:rPr lang="en-US" altLang="ja-JP" sz="1800" dirty="0"/>
              <a:t>※</a:t>
            </a:r>
            <a:r>
              <a:rPr lang="ja-JP" altLang="en-US" sz="1800" dirty="0"/>
              <a:t>一切のお金を払わなくてよいと思っている当事者がいるので要注意。</a:t>
            </a:r>
            <a:endParaRPr lang="en-US" altLang="ja-JP" sz="1800" dirty="0"/>
          </a:p>
          <a:p>
            <a:pPr marL="0" indent="0">
              <a:buNone/>
            </a:pPr>
            <a:endParaRPr kumimoji="1"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146447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④権利の内容</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2144717"/>
            <a:ext cx="5926372" cy="4023360"/>
          </a:xfrm>
        </p:spPr>
        <p:txBody>
          <a:bodyPr>
            <a:normAutofit/>
          </a:bodyPr>
          <a:lstStyle/>
          <a:p>
            <a:pPr marL="0" indent="0">
              <a:buNone/>
            </a:pPr>
            <a:r>
              <a:rPr kumimoji="1" lang="ja-JP" altLang="en-US" dirty="0"/>
              <a:t>　被相続人　　　   Ａ　 　</a:t>
            </a:r>
            <a:r>
              <a:rPr lang="en-US" altLang="ja-JP" dirty="0"/>
              <a:t>【</a:t>
            </a:r>
            <a:r>
              <a:rPr kumimoji="1" lang="ja-JP" altLang="en-US" dirty="0"/>
              <a:t>被相続人の生前</a:t>
            </a:r>
            <a:r>
              <a:rPr kumimoji="1" lang="en-US" altLang="ja-JP" dirty="0"/>
              <a:t>】</a:t>
            </a:r>
            <a:r>
              <a:rPr kumimoji="1" lang="ja-JP" altLang="en-US" dirty="0"/>
              <a:t>　</a:t>
            </a:r>
            <a:endParaRPr kumimoji="1" lang="en-US" altLang="ja-JP" dirty="0"/>
          </a:p>
          <a:p>
            <a:pPr marL="0" indent="0">
              <a:buNone/>
            </a:pPr>
            <a:r>
              <a:rPr lang="ja-JP" altLang="en-US" dirty="0"/>
              <a:t>　　　　　　　　　　　　　　　被相続人</a:t>
            </a:r>
            <a:r>
              <a:rPr kumimoji="1" lang="ja-JP" altLang="en-US" dirty="0"/>
              <a:t>　⇒　第三者</a:t>
            </a:r>
            <a:r>
              <a:rPr lang="ja-JP" altLang="en-US" dirty="0"/>
              <a:t>Ｃ</a:t>
            </a:r>
            <a:endParaRPr kumimoji="1" lang="en-US" altLang="ja-JP" dirty="0"/>
          </a:p>
          <a:p>
            <a:pPr marL="0" indent="0">
              <a:buNone/>
            </a:pPr>
            <a:r>
              <a:rPr lang="ja-JP" altLang="en-US" dirty="0"/>
              <a:t>　　 　　　　　Ｂ　　　　　　 店舗部分のみを賃貸</a:t>
            </a:r>
            <a:endParaRPr lang="en-US" altLang="ja-JP" dirty="0"/>
          </a:p>
          <a:p>
            <a:pPr marL="0" indent="0">
              <a:buNone/>
            </a:pPr>
            <a:r>
              <a:rPr kumimoji="1" lang="ja-JP" altLang="en-US" dirty="0"/>
              <a:t>　　　　　　　　　　　　　</a:t>
            </a:r>
            <a:endParaRPr kumimoji="1" lang="en-US" altLang="ja-JP" dirty="0"/>
          </a:p>
          <a:p>
            <a:pPr marL="0" indent="0">
              <a:buNone/>
            </a:pPr>
            <a:r>
              <a:rPr lang="ja-JP" altLang="en-US" dirty="0"/>
              <a:t>　　　　　　　　　　　　　　</a:t>
            </a:r>
            <a:r>
              <a:rPr kumimoji="1" lang="ja-JP" altLang="en-US" dirty="0"/>
              <a:t>　</a:t>
            </a:r>
            <a:r>
              <a:rPr kumimoji="1" lang="en-US" altLang="ja-JP" dirty="0"/>
              <a:t>【</a:t>
            </a:r>
            <a:r>
              <a:rPr kumimoji="1" lang="ja-JP" altLang="en-US" dirty="0"/>
              <a:t>相続開始後</a:t>
            </a:r>
            <a:r>
              <a:rPr kumimoji="1" lang="en-US" altLang="ja-JP" dirty="0"/>
              <a:t>】</a:t>
            </a:r>
            <a:r>
              <a:rPr kumimoji="1" lang="ja-JP" altLang="en-US" dirty="0"/>
              <a:t>　　　　　　</a:t>
            </a:r>
            <a:endParaRPr kumimoji="1" lang="en-US" altLang="ja-JP" dirty="0"/>
          </a:p>
          <a:p>
            <a:pPr marL="0" indent="0">
              <a:buNone/>
            </a:pPr>
            <a:r>
              <a:rPr lang="ja-JP" altLang="en-US" dirty="0"/>
              <a:t>　　　　　　　　　　　　　　　建物と敷地　</a:t>
            </a:r>
            <a:r>
              <a:rPr lang="en-US" altLang="ja-JP" dirty="0"/>
              <a:t>‥</a:t>
            </a:r>
            <a:r>
              <a:rPr lang="ja-JP" altLang="en-US" dirty="0"/>
              <a:t>　子Ｂが相続</a:t>
            </a:r>
            <a:endParaRPr kumimoji="1" lang="en-US" altLang="ja-JP" dirty="0"/>
          </a:p>
          <a:p>
            <a:pPr marL="0" indent="0">
              <a:buNone/>
            </a:pPr>
            <a:r>
              <a:rPr kumimoji="1" lang="ja-JP" altLang="en-US" dirty="0"/>
              <a:t>　　　　　　　　　　　　　　　建物に配偶者居住権を設定</a:t>
            </a:r>
            <a:endParaRPr kumimoji="1" lang="en-US" altLang="ja-JP" dirty="0"/>
          </a:p>
          <a:p>
            <a:pPr marL="0" indent="0">
              <a:buNone/>
            </a:pPr>
            <a:r>
              <a:rPr lang="en-US" altLang="ja-JP" dirty="0"/>
              <a:t>                          </a:t>
            </a:r>
          </a:p>
          <a:p>
            <a:pPr marL="0" indent="0">
              <a:buNone/>
            </a:pPr>
            <a:endParaRPr kumimoji="1" lang="ja-JP" altLang="en-US" dirty="0"/>
          </a:p>
        </p:txBody>
      </p:sp>
      <p:sp>
        <p:nvSpPr>
          <p:cNvPr id="4" name="コンテンツ プレースホルダー 2">
            <a:extLst>
              <a:ext uri="{FF2B5EF4-FFF2-40B4-BE49-F238E27FC236}">
                <a16:creationId xmlns:a16="http://schemas.microsoft.com/office/drawing/2014/main" id="{FF7AC165-E7A6-4A0B-A5C9-D3B191351666}"/>
              </a:ext>
            </a:extLst>
          </p:cNvPr>
          <p:cNvSpPr txBox="1">
            <a:spLocks/>
          </p:cNvSpPr>
          <p:nvPr/>
        </p:nvSpPr>
        <p:spPr>
          <a:xfrm>
            <a:off x="7195930" y="1925782"/>
            <a:ext cx="3959750" cy="424229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lgn="l" fontAlgn="base">
              <a:buNone/>
            </a:pPr>
            <a:r>
              <a:rPr lang="ja-JP" altLang="en-US" sz="2400" b="1" dirty="0">
                <a:solidFill>
                  <a:schemeClr val="accent2"/>
                </a:solidFill>
                <a:latin typeface="メイリオ" panose="020B0604030504040204" pitchFamily="50" charset="-128"/>
                <a:ea typeface="メイリオ" panose="020B0604030504040204" pitchFamily="50" charset="-128"/>
              </a:rPr>
              <a:t>●</a:t>
            </a:r>
            <a:r>
              <a:rPr lang="ja-JP" altLang="en-US" sz="1800" b="1" dirty="0">
                <a:solidFill>
                  <a:schemeClr val="accent2"/>
                </a:solidFill>
                <a:latin typeface="メイリオ" panose="020B0604030504040204" pitchFamily="50" charset="-128"/>
                <a:ea typeface="メイリオ" panose="020B0604030504040204" pitchFamily="50" charset="-128"/>
              </a:rPr>
              <a:t> </a:t>
            </a:r>
            <a:r>
              <a:rPr lang="ja-JP" altLang="en-US" sz="1800" dirty="0">
                <a:solidFill>
                  <a:srgbClr val="323232"/>
                </a:solidFill>
                <a:latin typeface="+mn-ea"/>
              </a:rPr>
              <a:t>配偶者居住権は建物全体に及ぶ。</a:t>
            </a:r>
            <a:endParaRPr lang="en-US" altLang="ja-JP" sz="1800" dirty="0">
              <a:solidFill>
                <a:srgbClr val="323232"/>
              </a:solidFill>
              <a:latin typeface="+mn-ea"/>
            </a:endParaRPr>
          </a:p>
          <a:p>
            <a:pPr marL="0" indent="0" algn="l" fontAlgn="base">
              <a:spcBef>
                <a:spcPts val="0"/>
              </a:spcBef>
              <a:spcAft>
                <a:spcPts val="600"/>
              </a:spcAft>
              <a:buNone/>
            </a:pPr>
            <a:r>
              <a:rPr lang="ja-JP" altLang="en-US" sz="1800" dirty="0">
                <a:solidFill>
                  <a:srgbClr val="323232"/>
                </a:solidFill>
                <a:latin typeface="+mn-ea"/>
              </a:rPr>
              <a:t>　 　店舗部分の権利はどうなる？</a:t>
            </a:r>
            <a:endParaRPr lang="en-US" altLang="ja-JP" sz="1800" dirty="0">
              <a:solidFill>
                <a:srgbClr val="323232"/>
              </a:solidFill>
              <a:latin typeface="+mn-ea"/>
            </a:endParaRPr>
          </a:p>
          <a:p>
            <a:pPr marL="0" indent="0" algn="l" fontAlgn="base">
              <a:buNone/>
            </a:pPr>
            <a:r>
              <a:rPr lang="ja-JP" altLang="en-US" sz="1800" dirty="0">
                <a:solidFill>
                  <a:srgbClr val="323232"/>
                </a:solidFill>
                <a:latin typeface="+mn-ea"/>
              </a:rPr>
              <a:t>　　・賃貸人たる地位は</a:t>
            </a:r>
            <a:r>
              <a:rPr lang="en-US" altLang="ja-JP" sz="1800" dirty="0">
                <a:solidFill>
                  <a:srgbClr val="323232"/>
                </a:solidFill>
                <a:latin typeface="+mn-ea"/>
              </a:rPr>
              <a:t>B</a:t>
            </a:r>
            <a:r>
              <a:rPr lang="ja-JP" altLang="en-US" sz="1800" dirty="0">
                <a:solidFill>
                  <a:srgbClr val="323232"/>
                </a:solidFill>
                <a:latin typeface="+mn-ea"/>
              </a:rPr>
              <a:t>に移転</a:t>
            </a:r>
            <a:endParaRPr lang="en-US" altLang="ja-JP" sz="1800" dirty="0">
              <a:solidFill>
                <a:srgbClr val="323232"/>
              </a:solidFill>
              <a:latin typeface="+mn-ea"/>
            </a:endParaRPr>
          </a:p>
          <a:p>
            <a:pPr marL="0" indent="0" algn="l" fontAlgn="base">
              <a:buNone/>
            </a:pPr>
            <a:r>
              <a:rPr lang="ja-JP" altLang="en-US" sz="1800" dirty="0">
                <a:solidFill>
                  <a:srgbClr val="323232"/>
                </a:solidFill>
                <a:latin typeface="+mn-ea"/>
              </a:rPr>
              <a:t>　　・</a:t>
            </a:r>
            <a:r>
              <a:rPr lang="en-US" altLang="ja-JP" sz="1800" dirty="0">
                <a:solidFill>
                  <a:srgbClr val="323232"/>
                </a:solidFill>
                <a:latin typeface="+mn-ea"/>
              </a:rPr>
              <a:t>A</a:t>
            </a:r>
            <a:r>
              <a:rPr lang="ja-JP" altLang="en-US" sz="1800" dirty="0">
                <a:solidFill>
                  <a:srgbClr val="323232"/>
                </a:solidFill>
                <a:latin typeface="+mn-ea"/>
              </a:rPr>
              <a:t>と</a:t>
            </a:r>
            <a:r>
              <a:rPr lang="en-US" altLang="ja-JP" sz="1800" dirty="0">
                <a:solidFill>
                  <a:srgbClr val="323232"/>
                </a:solidFill>
                <a:latin typeface="+mn-ea"/>
              </a:rPr>
              <a:t>C</a:t>
            </a:r>
            <a:r>
              <a:rPr lang="ja-JP" altLang="en-US" sz="1800" dirty="0">
                <a:solidFill>
                  <a:srgbClr val="323232"/>
                </a:solidFill>
                <a:latin typeface="+mn-ea"/>
              </a:rPr>
              <a:t>は対抗関係</a:t>
            </a:r>
            <a:endParaRPr lang="en-US" altLang="ja-JP" sz="1800" dirty="0">
              <a:solidFill>
                <a:srgbClr val="323232"/>
              </a:solidFill>
              <a:latin typeface="+mn-ea"/>
            </a:endParaRPr>
          </a:p>
          <a:p>
            <a:pPr marL="0" indent="0" fontAlgn="base">
              <a:spcBef>
                <a:spcPts val="2400"/>
              </a:spcBef>
              <a:buNone/>
            </a:pPr>
            <a:r>
              <a:rPr lang="en-US" altLang="ja-JP" sz="2400" b="1" dirty="0">
                <a:solidFill>
                  <a:schemeClr val="accent2"/>
                </a:solidFill>
                <a:latin typeface="メイリオ" panose="020B0604030504040204" pitchFamily="50" charset="-128"/>
                <a:ea typeface="メイリオ" panose="020B0604030504040204" pitchFamily="50" charset="-128"/>
              </a:rPr>
              <a:t>  </a:t>
            </a:r>
            <a:r>
              <a:rPr lang="ja-JP" altLang="en-US" sz="2400" b="1" dirty="0">
                <a:solidFill>
                  <a:schemeClr val="accent2"/>
                </a:solidFill>
                <a:latin typeface="メイリオ" panose="020B0604030504040204" pitchFamily="50" charset="-128"/>
                <a:ea typeface="メイリオ" panose="020B0604030504040204" pitchFamily="50" charset="-128"/>
              </a:rPr>
              <a:t> </a:t>
            </a:r>
            <a:r>
              <a:rPr lang="ja-JP" altLang="en-US" sz="1600" dirty="0">
                <a:solidFill>
                  <a:schemeClr val="accent2"/>
                </a:solidFill>
                <a:latin typeface="メイリオ" panose="020B0604030504040204" pitchFamily="50" charset="-128"/>
                <a:ea typeface="メイリオ" panose="020B0604030504040204" pitchFamily="50" charset="-128"/>
              </a:rPr>
              <a:t>被相続人　　　 賃借人</a:t>
            </a:r>
            <a:endParaRPr lang="en-US" altLang="ja-JP" sz="2400" b="1" dirty="0">
              <a:solidFill>
                <a:schemeClr val="accent2"/>
              </a:solidFill>
              <a:latin typeface="メイリオ" panose="020B0604030504040204" pitchFamily="50" charset="-128"/>
              <a:ea typeface="メイリオ" panose="020B0604030504040204" pitchFamily="50" charset="-128"/>
            </a:endParaRPr>
          </a:p>
          <a:p>
            <a:pPr marL="0" indent="0" fontAlgn="base">
              <a:spcBef>
                <a:spcPts val="2400"/>
              </a:spcBef>
              <a:buNone/>
            </a:pPr>
            <a:r>
              <a:rPr lang="ja-JP" altLang="en-US" sz="2400" b="1" dirty="0">
                <a:solidFill>
                  <a:schemeClr val="accent2"/>
                </a:solidFill>
                <a:latin typeface="メイリオ" panose="020B0604030504040204" pitchFamily="50" charset="-128"/>
                <a:ea typeface="メイリオ" panose="020B0604030504040204" pitchFamily="50" charset="-128"/>
              </a:rPr>
              <a:t>　　　</a:t>
            </a:r>
            <a:r>
              <a:rPr lang="ja-JP" altLang="en-US" sz="1600" dirty="0">
                <a:solidFill>
                  <a:schemeClr val="accent2"/>
                </a:solidFill>
                <a:latin typeface="メイリオ" panose="020B0604030504040204" pitchFamily="50" charset="-128"/>
                <a:ea typeface="メイリオ" panose="020B0604030504040204" pitchFamily="50" charset="-128"/>
              </a:rPr>
              <a:t>配偶者</a:t>
            </a:r>
            <a:endParaRPr lang="en-US" altLang="ja-JP" sz="1600" dirty="0">
              <a:solidFill>
                <a:schemeClr val="accent2"/>
              </a:solidFill>
              <a:latin typeface="メイリオ" panose="020B0604030504040204" pitchFamily="50" charset="-128"/>
              <a:ea typeface="メイリオ" panose="020B0604030504040204" pitchFamily="50" charset="-128"/>
            </a:endParaRPr>
          </a:p>
          <a:p>
            <a:pPr marL="0" indent="0" fontAlgn="base">
              <a:spcBef>
                <a:spcPts val="2400"/>
              </a:spcBef>
              <a:buNone/>
            </a:pPr>
            <a:r>
              <a:rPr lang="ja-JP" altLang="en-US" sz="2400" b="1" dirty="0">
                <a:solidFill>
                  <a:schemeClr val="accent2"/>
                </a:solidFill>
                <a:latin typeface="メイリオ" panose="020B0604030504040204" pitchFamily="50" charset="-128"/>
                <a:ea typeface="メイリオ" panose="020B0604030504040204" pitchFamily="50" charset="-128"/>
              </a:rPr>
              <a:t>● </a:t>
            </a:r>
            <a:r>
              <a:rPr lang="en-US" altLang="ja-JP" sz="1800" dirty="0">
                <a:solidFill>
                  <a:srgbClr val="323232"/>
                </a:solidFill>
                <a:latin typeface="+mn-ea"/>
              </a:rPr>
              <a:t>C</a:t>
            </a:r>
            <a:r>
              <a:rPr lang="ja-JP" altLang="en-US" sz="1800" dirty="0">
                <a:solidFill>
                  <a:srgbClr val="323232"/>
                </a:solidFill>
                <a:latin typeface="+mn-ea"/>
              </a:rPr>
              <a:t>が支払う賃料は誰のもの？　</a:t>
            </a:r>
            <a:endParaRPr lang="en-US" altLang="ja-JP" sz="1800" dirty="0">
              <a:solidFill>
                <a:srgbClr val="323232"/>
              </a:solidFill>
              <a:latin typeface="+mn-ea"/>
            </a:endParaRPr>
          </a:p>
          <a:p>
            <a:pPr marL="355600" indent="-92075" fontAlgn="base">
              <a:lnSpc>
                <a:spcPct val="100000"/>
              </a:lnSpc>
              <a:spcBef>
                <a:spcPts val="600"/>
              </a:spcBef>
              <a:spcAft>
                <a:spcPts val="0"/>
              </a:spcAft>
              <a:buNone/>
            </a:pPr>
            <a:r>
              <a:rPr lang="ja-JP" altLang="en-US" sz="1800" dirty="0">
                <a:solidFill>
                  <a:srgbClr val="323232"/>
                </a:solidFill>
                <a:latin typeface="+mn-ea"/>
              </a:rPr>
              <a:t>・所有者は配偶者に対し配偶者居住権に係る債務を負っている。</a:t>
            </a:r>
            <a:endParaRPr lang="ja-JP" altLang="en-US" dirty="0">
              <a:latin typeface="+mn-ea"/>
            </a:endParaRPr>
          </a:p>
        </p:txBody>
      </p:sp>
      <p:sp>
        <p:nvSpPr>
          <p:cNvPr id="6" name="二等辺三角形 5">
            <a:extLst>
              <a:ext uri="{FF2B5EF4-FFF2-40B4-BE49-F238E27FC236}">
                <a16:creationId xmlns:a16="http://schemas.microsoft.com/office/drawing/2014/main" id="{764FC1E9-E272-4842-AF6D-22DD7EFA339D}"/>
              </a:ext>
            </a:extLst>
          </p:cNvPr>
          <p:cNvSpPr/>
          <p:nvPr/>
        </p:nvSpPr>
        <p:spPr>
          <a:xfrm>
            <a:off x="1314450" y="3709839"/>
            <a:ext cx="2071687" cy="809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1924080A-7F9C-4B2B-AF8C-8A83166F6FAE}"/>
              </a:ext>
            </a:extLst>
          </p:cNvPr>
          <p:cNvSpPr/>
          <p:nvPr/>
        </p:nvSpPr>
        <p:spPr>
          <a:xfrm>
            <a:off x="1579976" y="4518991"/>
            <a:ext cx="1506124" cy="11521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ABFF5C65-840F-49C9-9F40-CC632E7BCD72}"/>
              </a:ext>
            </a:extLst>
          </p:cNvPr>
          <p:cNvSpPr/>
          <p:nvPr/>
        </p:nvSpPr>
        <p:spPr>
          <a:xfrm>
            <a:off x="2271713" y="5198559"/>
            <a:ext cx="814387" cy="47260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A87D7145-6DDB-4DBC-AEAD-A666AE595FA6}"/>
              </a:ext>
            </a:extLst>
          </p:cNvPr>
          <p:cNvSpPr/>
          <p:nvPr/>
        </p:nvSpPr>
        <p:spPr>
          <a:xfrm>
            <a:off x="2750683" y="2067656"/>
            <a:ext cx="521158"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5405F4D5-49AC-4D62-B3A0-DC58D99343CC}"/>
              </a:ext>
            </a:extLst>
          </p:cNvPr>
          <p:cNvSpPr/>
          <p:nvPr/>
        </p:nvSpPr>
        <p:spPr>
          <a:xfrm>
            <a:off x="2161154" y="2962337"/>
            <a:ext cx="521158"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a:extLst>
              <a:ext uri="{FF2B5EF4-FFF2-40B4-BE49-F238E27FC236}">
                <a16:creationId xmlns:a16="http://schemas.microsoft.com/office/drawing/2014/main" id="{F4505050-9FDA-4839-91B5-26D74B5D7D07}"/>
              </a:ext>
            </a:extLst>
          </p:cNvPr>
          <p:cNvCxnSpPr>
            <a:cxnSpLocks/>
          </p:cNvCxnSpPr>
          <p:nvPr/>
        </p:nvCxnSpPr>
        <p:spPr>
          <a:xfrm>
            <a:off x="2271713" y="2318532"/>
            <a:ext cx="478970"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EC15A70B-8F66-4DDE-9E15-FDB01922433B}"/>
              </a:ext>
            </a:extLst>
          </p:cNvPr>
          <p:cNvCxnSpPr>
            <a:cxnSpLocks/>
            <a:endCxn id="10" idx="0"/>
          </p:cNvCxnSpPr>
          <p:nvPr/>
        </p:nvCxnSpPr>
        <p:spPr>
          <a:xfrm flipH="1">
            <a:off x="2421733" y="2332820"/>
            <a:ext cx="5820" cy="62951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5BBC657B-4B63-43BF-982A-36B1062BC2DD}"/>
              </a:ext>
            </a:extLst>
          </p:cNvPr>
          <p:cNvSpPr txBox="1"/>
          <p:nvPr/>
        </p:nvSpPr>
        <p:spPr>
          <a:xfrm>
            <a:off x="2511198" y="5285415"/>
            <a:ext cx="387927" cy="369332"/>
          </a:xfrm>
          <a:prstGeom prst="rect">
            <a:avLst/>
          </a:prstGeom>
          <a:noFill/>
        </p:spPr>
        <p:txBody>
          <a:bodyPr wrap="square" rtlCol="0">
            <a:spAutoFit/>
          </a:bodyPr>
          <a:lstStyle/>
          <a:p>
            <a:r>
              <a:rPr lang="ja-JP" altLang="en-US" dirty="0"/>
              <a:t>Ｃ</a:t>
            </a:r>
            <a:endParaRPr kumimoji="1" lang="ja-JP" altLang="en-US" dirty="0"/>
          </a:p>
        </p:txBody>
      </p:sp>
      <p:cxnSp>
        <p:nvCxnSpPr>
          <p:cNvPr id="15" name="直線矢印コネクタ 14">
            <a:extLst>
              <a:ext uri="{FF2B5EF4-FFF2-40B4-BE49-F238E27FC236}">
                <a16:creationId xmlns:a16="http://schemas.microsoft.com/office/drawing/2014/main" id="{76367322-5C2A-4CC1-902F-C1677C95D49C}"/>
              </a:ext>
            </a:extLst>
          </p:cNvPr>
          <p:cNvCxnSpPr>
            <a:cxnSpLocks/>
          </p:cNvCxnSpPr>
          <p:nvPr/>
        </p:nvCxnSpPr>
        <p:spPr>
          <a:xfrm>
            <a:off x="8368147" y="3934690"/>
            <a:ext cx="498763" cy="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F68623FB-FB58-4B73-810D-B31345B14498}"/>
              </a:ext>
            </a:extLst>
          </p:cNvPr>
          <p:cNvCxnSpPr>
            <a:cxnSpLocks/>
          </p:cNvCxnSpPr>
          <p:nvPr/>
        </p:nvCxnSpPr>
        <p:spPr>
          <a:xfrm>
            <a:off x="8354295" y="3934695"/>
            <a:ext cx="13852" cy="4571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7725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⑤</a:t>
            </a:r>
            <a:r>
              <a:rPr lang="ja-JP" altLang="en-US" sz="3200" dirty="0"/>
              <a:t>存続期間</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138845" y="2144717"/>
            <a:ext cx="5926372" cy="4023360"/>
          </a:xfrm>
        </p:spPr>
        <p:txBody>
          <a:bodyPr>
            <a:normAutofit/>
          </a:bodyPr>
          <a:lstStyle/>
          <a:p>
            <a:pPr marL="0" indent="0">
              <a:buNone/>
            </a:pPr>
            <a:r>
              <a:rPr kumimoji="1" lang="ja-JP" altLang="en-US" dirty="0"/>
              <a:t>  原則  </a:t>
            </a:r>
            <a:r>
              <a:rPr lang="en-US" altLang="ja-JP" dirty="0"/>
              <a:t>‥</a:t>
            </a:r>
            <a:r>
              <a:rPr lang="ja-JP" altLang="en-US" dirty="0"/>
              <a:t>  </a:t>
            </a:r>
            <a:r>
              <a:rPr kumimoji="1" lang="ja-JP" altLang="en-US" b="1" dirty="0"/>
              <a:t>終身</a:t>
            </a:r>
            <a:r>
              <a:rPr kumimoji="1" lang="ja-JP" altLang="en-US" dirty="0"/>
              <a:t>（</a:t>
            </a:r>
            <a:r>
              <a:rPr kumimoji="1" lang="en-US" altLang="ja-JP" dirty="0"/>
              <a:t>1030</a:t>
            </a:r>
            <a:r>
              <a:rPr kumimoji="1" lang="ja-JP" altLang="en-US" dirty="0"/>
              <a:t>条本文）</a:t>
            </a:r>
            <a:endParaRPr kumimoji="1" lang="en-US" altLang="ja-JP" dirty="0"/>
          </a:p>
          <a:p>
            <a:r>
              <a:rPr lang="ja-JP" altLang="en-US" b="1" dirty="0"/>
              <a:t>期間を定めることも可</a:t>
            </a:r>
            <a:r>
              <a:rPr lang="ja-JP" altLang="en-US" dirty="0"/>
              <a:t>（</a:t>
            </a:r>
            <a:r>
              <a:rPr lang="en-US" altLang="ja-JP" dirty="0"/>
              <a:t>1030</a:t>
            </a:r>
            <a:r>
              <a:rPr lang="ja-JP" altLang="en-US" dirty="0"/>
              <a:t>条但書）</a:t>
            </a:r>
            <a:endParaRPr lang="en-US" altLang="ja-JP" dirty="0"/>
          </a:p>
          <a:p>
            <a:r>
              <a:rPr kumimoji="1" lang="ja-JP" altLang="en-US" dirty="0"/>
              <a:t>　</a:t>
            </a:r>
            <a:r>
              <a:rPr kumimoji="1" lang="ja-JP" altLang="en-US" sz="1900" dirty="0"/>
              <a:t>　「令和</a:t>
            </a:r>
            <a:r>
              <a:rPr kumimoji="1" lang="en-US" altLang="ja-JP" sz="1900" dirty="0"/>
              <a:t>3</a:t>
            </a:r>
            <a:r>
              <a:rPr kumimoji="1" lang="ja-JP" altLang="en-US" sz="1900" dirty="0"/>
              <a:t>年</a:t>
            </a:r>
            <a:r>
              <a:rPr kumimoji="1" lang="en-US" altLang="ja-JP" sz="1900" dirty="0"/>
              <a:t>6</a:t>
            </a:r>
            <a:r>
              <a:rPr kumimoji="1" lang="ja-JP" altLang="en-US" sz="1900" dirty="0"/>
              <a:t>月</a:t>
            </a:r>
            <a:r>
              <a:rPr kumimoji="1" lang="en-US" altLang="ja-JP" sz="1900" dirty="0"/>
              <a:t>1</a:t>
            </a:r>
            <a:r>
              <a:rPr kumimoji="1" lang="ja-JP" altLang="en-US" sz="1900" dirty="0"/>
              <a:t>日から</a:t>
            </a:r>
            <a:r>
              <a:rPr kumimoji="1" lang="en-US" altLang="ja-JP" sz="1900" dirty="0"/>
              <a:t>20</a:t>
            </a:r>
            <a:r>
              <a:rPr kumimoji="1" lang="ja-JP" altLang="en-US" sz="1900" dirty="0"/>
              <a:t>年」</a:t>
            </a:r>
            <a:endParaRPr kumimoji="1" lang="en-US" altLang="ja-JP" sz="1900" dirty="0"/>
          </a:p>
          <a:p>
            <a:r>
              <a:rPr lang="ja-JP" altLang="en-US" sz="1900" dirty="0"/>
              <a:t>　　「令和</a:t>
            </a:r>
            <a:r>
              <a:rPr lang="en-US" altLang="ja-JP" sz="1900" dirty="0"/>
              <a:t>3</a:t>
            </a:r>
            <a:r>
              <a:rPr lang="ja-JP" altLang="en-US" sz="1900" dirty="0"/>
              <a:t>年</a:t>
            </a:r>
            <a:r>
              <a:rPr lang="en-US" altLang="ja-JP" sz="1900" dirty="0"/>
              <a:t>6</a:t>
            </a:r>
            <a:r>
              <a:rPr lang="ja-JP" altLang="en-US" sz="1900" dirty="0"/>
              <a:t>月</a:t>
            </a:r>
            <a:r>
              <a:rPr lang="en-US" altLang="ja-JP" sz="1900" dirty="0"/>
              <a:t>1</a:t>
            </a:r>
            <a:r>
              <a:rPr lang="ja-JP" altLang="en-US" sz="1900" dirty="0"/>
              <a:t>日から令和</a:t>
            </a:r>
            <a:r>
              <a:rPr lang="en-US" altLang="ja-JP" sz="1900" dirty="0"/>
              <a:t>23</a:t>
            </a:r>
            <a:r>
              <a:rPr lang="ja-JP" altLang="en-US" sz="1900" dirty="0"/>
              <a:t>年</a:t>
            </a:r>
            <a:r>
              <a:rPr lang="en-US" altLang="ja-JP" sz="1900" dirty="0"/>
              <a:t>5</a:t>
            </a:r>
            <a:r>
              <a:rPr lang="ja-JP" altLang="en-US" sz="1900" dirty="0"/>
              <a:t>月</a:t>
            </a:r>
            <a:r>
              <a:rPr lang="en-US" altLang="ja-JP" sz="1900" dirty="0"/>
              <a:t>31</a:t>
            </a:r>
            <a:r>
              <a:rPr lang="ja-JP" altLang="en-US" sz="1900" dirty="0"/>
              <a:t>日まで」</a:t>
            </a:r>
            <a:endParaRPr lang="en-US" altLang="ja-JP" sz="1900" dirty="0"/>
          </a:p>
          <a:p>
            <a:r>
              <a:rPr lang="ja-JP" altLang="en-US" dirty="0"/>
              <a:t>　</a:t>
            </a:r>
            <a:endParaRPr lang="en-US" altLang="ja-JP" dirty="0"/>
          </a:p>
          <a:p>
            <a:r>
              <a:rPr lang="ja-JP" altLang="en-US" b="1" dirty="0"/>
              <a:t>延長</a:t>
            </a:r>
            <a:r>
              <a:rPr lang="ja-JP" altLang="en-US" dirty="0"/>
              <a:t>や</a:t>
            </a:r>
            <a:r>
              <a:rPr lang="ja-JP" altLang="en-US" b="1" dirty="0"/>
              <a:t>更新</a:t>
            </a:r>
            <a:r>
              <a:rPr lang="ja-JP" altLang="en-US" dirty="0"/>
              <a:t>はできない。</a:t>
            </a:r>
            <a:endParaRPr lang="en-US" altLang="ja-JP" dirty="0"/>
          </a:p>
          <a:p>
            <a:r>
              <a:rPr lang="ja-JP" altLang="en-US" dirty="0"/>
              <a:t>⇒新たに使用貸借契約や賃貸借契約を</a:t>
            </a:r>
            <a:endParaRPr lang="en-US" altLang="ja-JP" dirty="0"/>
          </a:p>
          <a:p>
            <a:pPr>
              <a:spcBef>
                <a:spcPts val="0"/>
              </a:spcBef>
            </a:pPr>
            <a:r>
              <a:rPr lang="ja-JP" altLang="en-US" dirty="0"/>
              <a:t>　 結べば</a:t>
            </a:r>
            <a:r>
              <a:rPr lang="en-US" altLang="ja-JP" dirty="0"/>
              <a:t>OK</a:t>
            </a:r>
            <a:r>
              <a:rPr lang="ja-JP" altLang="en-US" dirty="0"/>
              <a:t>。</a:t>
            </a:r>
            <a:endParaRPr lang="en-US" altLang="ja-JP" dirty="0"/>
          </a:p>
          <a:p>
            <a:r>
              <a:rPr kumimoji="1" lang="ja-JP" altLang="en-US" dirty="0"/>
              <a:t>　</a:t>
            </a:r>
            <a:endParaRPr kumimoji="1" lang="en-US" altLang="ja-JP" dirty="0"/>
          </a:p>
          <a:p>
            <a:endParaRPr kumimoji="1" lang="ja-JP" altLang="en-US" dirty="0"/>
          </a:p>
        </p:txBody>
      </p:sp>
      <p:sp>
        <p:nvSpPr>
          <p:cNvPr id="4" name="コンテンツ プレースホルダー 2">
            <a:extLst>
              <a:ext uri="{FF2B5EF4-FFF2-40B4-BE49-F238E27FC236}">
                <a16:creationId xmlns:a16="http://schemas.microsoft.com/office/drawing/2014/main" id="{FF7AC165-E7A6-4A0B-A5C9-D3B191351666}"/>
              </a:ext>
            </a:extLst>
          </p:cNvPr>
          <p:cNvSpPr txBox="1">
            <a:spLocks/>
          </p:cNvSpPr>
          <p:nvPr/>
        </p:nvSpPr>
        <p:spPr>
          <a:xfrm>
            <a:off x="6801976" y="2292037"/>
            <a:ext cx="4132028" cy="237272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fontAlgn="base">
              <a:buNone/>
            </a:pPr>
            <a:r>
              <a:rPr lang="ja-JP" altLang="en-US" sz="1800" b="1" dirty="0">
                <a:solidFill>
                  <a:srgbClr val="323232"/>
                </a:solidFill>
                <a:latin typeface="メイリオ" panose="020B0604030504040204" pitchFamily="50" charset="-128"/>
                <a:ea typeface="メイリオ" panose="020B0604030504040204" pitchFamily="50" charset="-128"/>
              </a:rPr>
              <a:t>第</a:t>
            </a:r>
            <a:r>
              <a:rPr lang="en-US" altLang="ja-JP" sz="1800" b="1" dirty="0">
                <a:solidFill>
                  <a:srgbClr val="323232"/>
                </a:solidFill>
                <a:latin typeface="メイリオ" panose="020B0604030504040204" pitchFamily="50" charset="-128"/>
                <a:ea typeface="メイリオ" panose="020B0604030504040204" pitchFamily="50" charset="-128"/>
              </a:rPr>
              <a:t>1030</a:t>
            </a:r>
            <a:r>
              <a:rPr lang="ja-JP" altLang="en-US" sz="1800" b="1" dirty="0">
                <a:solidFill>
                  <a:srgbClr val="323232"/>
                </a:solidFill>
                <a:latin typeface="メイリオ" panose="020B0604030504040204" pitchFamily="50" charset="-128"/>
                <a:ea typeface="メイリオ" panose="020B0604030504040204" pitchFamily="50" charset="-128"/>
              </a:rPr>
              <a:t>条</a:t>
            </a:r>
            <a:r>
              <a:rPr lang="ja-JP" altLang="en-US" sz="1800" b="1" i="0" dirty="0">
                <a:solidFill>
                  <a:srgbClr val="323232"/>
                </a:solidFill>
                <a:effectLst/>
                <a:latin typeface="メイリオ" panose="020B0604030504040204" pitchFamily="50" charset="-128"/>
                <a:ea typeface="メイリオ" panose="020B0604030504040204" pitchFamily="50" charset="-128"/>
              </a:rPr>
              <a:t>（配偶者居住権の存続期間）</a:t>
            </a:r>
            <a:endParaRPr lang="en-US" altLang="ja-JP" sz="1800" b="1" i="0" dirty="0">
              <a:solidFill>
                <a:srgbClr val="323232"/>
              </a:solidFill>
              <a:effectLst/>
              <a:latin typeface="メイリオ" panose="020B0604030504040204" pitchFamily="50" charset="-128"/>
              <a:ea typeface="メイリオ" panose="020B0604030504040204" pitchFamily="50" charset="-128"/>
            </a:endParaRPr>
          </a:p>
          <a:p>
            <a:pPr marL="0" indent="0" algn="l" fontAlgn="base">
              <a:lnSpc>
                <a:spcPct val="100000"/>
              </a:lnSpc>
              <a:buNone/>
            </a:pPr>
            <a:r>
              <a:rPr lang="ja-JP" altLang="en-US" sz="1800" b="0" i="0" dirty="0">
                <a:solidFill>
                  <a:srgbClr val="323232"/>
                </a:solidFill>
                <a:effectLst/>
                <a:latin typeface="メイリオ" panose="020B0604030504040204" pitchFamily="50" charset="-128"/>
                <a:ea typeface="メイリオ" panose="020B0604030504040204" pitchFamily="50" charset="-128"/>
              </a:rPr>
              <a:t>配偶者居住権の存続期間は、配偶者の</a:t>
            </a:r>
            <a:r>
              <a:rPr lang="ja-JP" altLang="en-US" sz="1800" b="0" i="0" u="sng" dirty="0">
                <a:solidFill>
                  <a:srgbClr val="323232"/>
                </a:solidFill>
                <a:effectLst/>
                <a:latin typeface="メイリオ" panose="020B0604030504040204" pitchFamily="50" charset="-128"/>
                <a:ea typeface="メイリオ" panose="020B0604030504040204" pitchFamily="50" charset="-128"/>
              </a:rPr>
              <a:t>終身の間</a:t>
            </a:r>
            <a:r>
              <a:rPr lang="ja-JP" altLang="en-US" sz="1800" b="0" i="0" dirty="0">
                <a:solidFill>
                  <a:srgbClr val="323232"/>
                </a:solidFill>
                <a:effectLst/>
                <a:latin typeface="メイリオ" panose="020B0604030504040204" pitchFamily="50" charset="-128"/>
                <a:ea typeface="メイリオ" panose="020B0604030504040204" pitchFamily="50" charset="-128"/>
              </a:rPr>
              <a:t>とする。ただし、遺産の分割の協議若しくは遺言に</a:t>
            </a:r>
            <a:r>
              <a:rPr lang="ja-JP" altLang="en-US" sz="1800" b="0" i="0" u="sng" dirty="0">
                <a:solidFill>
                  <a:srgbClr val="323232"/>
                </a:solidFill>
                <a:effectLst/>
                <a:latin typeface="メイリオ" panose="020B0604030504040204" pitchFamily="50" charset="-128"/>
                <a:ea typeface="メイリオ" panose="020B0604030504040204" pitchFamily="50" charset="-128"/>
              </a:rPr>
              <a:t>別段の定め</a:t>
            </a:r>
            <a:r>
              <a:rPr lang="ja-JP" altLang="en-US" sz="1800" b="0" i="0" dirty="0">
                <a:solidFill>
                  <a:srgbClr val="323232"/>
                </a:solidFill>
                <a:effectLst/>
                <a:latin typeface="メイリオ" panose="020B0604030504040204" pitchFamily="50" charset="-128"/>
                <a:ea typeface="メイリオ" panose="020B0604030504040204" pitchFamily="50" charset="-128"/>
              </a:rPr>
              <a:t>があるとき、又は家庭裁判所が遺産の分割の審判において別段の定めをしたときは、その定めるところによる。</a:t>
            </a:r>
            <a:endParaRPr lang="ja-JP" altLang="en-US" dirty="0"/>
          </a:p>
        </p:txBody>
      </p:sp>
      <p:sp>
        <p:nvSpPr>
          <p:cNvPr id="5" name="コンテンツ プレースホルダー 2">
            <a:extLst>
              <a:ext uri="{FF2B5EF4-FFF2-40B4-BE49-F238E27FC236}">
                <a16:creationId xmlns:a16="http://schemas.microsoft.com/office/drawing/2014/main" id="{7A81F6A9-6CE3-4D1B-8296-316006A58980}"/>
              </a:ext>
            </a:extLst>
          </p:cNvPr>
          <p:cNvSpPr txBox="1">
            <a:spLocks/>
          </p:cNvSpPr>
          <p:nvPr/>
        </p:nvSpPr>
        <p:spPr>
          <a:xfrm>
            <a:off x="6977752" y="4644079"/>
            <a:ext cx="3760967" cy="1868556"/>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dirty="0"/>
          </a:p>
          <a:p>
            <a:r>
              <a:rPr lang="ja-JP" altLang="en-US" sz="1800" dirty="0"/>
              <a:t>◇参考◇</a:t>
            </a:r>
            <a:endParaRPr lang="en-US" altLang="ja-JP" sz="1800" dirty="0"/>
          </a:p>
          <a:p>
            <a:r>
              <a:rPr lang="ja-JP" altLang="en-US" sz="1800" dirty="0"/>
              <a:t>配偶者が</a:t>
            </a:r>
            <a:r>
              <a:rPr lang="en-US" altLang="ja-JP" sz="1800" dirty="0"/>
              <a:t>70</a:t>
            </a:r>
            <a:r>
              <a:rPr lang="ja-JP" altLang="en-US" sz="1800" dirty="0"/>
              <a:t>代であるのに、存続期間を</a:t>
            </a:r>
            <a:r>
              <a:rPr lang="en-US" altLang="ja-JP" sz="1800" dirty="0"/>
              <a:t>50</a:t>
            </a:r>
            <a:r>
              <a:rPr lang="ja-JP" altLang="en-US" sz="1800" dirty="0"/>
              <a:t>年とすることは？</a:t>
            </a:r>
            <a:endParaRPr lang="en-US" altLang="ja-JP" sz="1800" dirty="0"/>
          </a:p>
          <a:p>
            <a:r>
              <a:rPr lang="ja-JP" altLang="en-US" sz="1900" dirty="0"/>
              <a:t>　</a:t>
            </a:r>
          </a:p>
        </p:txBody>
      </p:sp>
      <p:sp>
        <p:nvSpPr>
          <p:cNvPr id="6" name="四角形: 角を丸くする 5">
            <a:extLst>
              <a:ext uri="{FF2B5EF4-FFF2-40B4-BE49-F238E27FC236}">
                <a16:creationId xmlns:a16="http://schemas.microsoft.com/office/drawing/2014/main" id="{4D89BAB6-3B16-4B11-8D6A-41FB12D613FB}"/>
              </a:ext>
            </a:extLst>
          </p:cNvPr>
          <p:cNvSpPr/>
          <p:nvPr/>
        </p:nvSpPr>
        <p:spPr>
          <a:xfrm>
            <a:off x="6553197" y="2021914"/>
            <a:ext cx="4608743" cy="26537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E973FDF2-97E8-43A7-8321-DFE3DA49EF93}"/>
              </a:ext>
            </a:extLst>
          </p:cNvPr>
          <p:cNvSpPr/>
          <p:nvPr/>
        </p:nvSpPr>
        <p:spPr>
          <a:xfrm>
            <a:off x="6891310" y="4943061"/>
            <a:ext cx="3987880" cy="1225016"/>
          </a:xfrm>
          <a:prstGeom prst="rect">
            <a:avLst/>
          </a:prstGeom>
          <a:no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266382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⑥</a:t>
            </a:r>
            <a:r>
              <a:rPr lang="ja-JP" altLang="en-US" sz="3200" dirty="0"/>
              <a:t>消滅原因</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845733"/>
            <a:ext cx="10058400" cy="4277975"/>
          </a:xfrm>
        </p:spPr>
        <p:txBody>
          <a:bodyPr>
            <a:normAutofit fontScale="92500" lnSpcReduction="10000"/>
          </a:bodyPr>
          <a:lstStyle/>
          <a:p>
            <a:pPr marL="0" indent="0">
              <a:buNone/>
            </a:pPr>
            <a:endParaRPr lang="en-US" altLang="ja-JP" dirty="0"/>
          </a:p>
          <a:p>
            <a:pPr marL="0" indent="0">
              <a:spcAft>
                <a:spcPts val="600"/>
              </a:spcAft>
              <a:buNone/>
            </a:pPr>
            <a:r>
              <a:rPr lang="ja-JP" altLang="en-US" dirty="0"/>
              <a:t>　</a:t>
            </a:r>
            <a:r>
              <a:rPr lang="ja-JP" altLang="en-US" sz="2400" b="1" dirty="0">
                <a:solidFill>
                  <a:schemeClr val="accent2"/>
                </a:solidFill>
              </a:rPr>
              <a:t>配偶者居住権が消滅するのは？</a:t>
            </a:r>
            <a:endParaRPr lang="en-US" altLang="ja-JP" sz="2400" b="1" dirty="0">
              <a:solidFill>
                <a:schemeClr val="accent2"/>
              </a:solidFill>
            </a:endParaRPr>
          </a:p>
          <a:p>
            <a:pPr marL="0" indent="0">
              <a:buNone/>
            </a:pPr>
            <a:r>
              <a:rPr lang="ja-JP" altLang="en-US" dirty="0"/>
              <a:t>　</a:t>
            </a:r>
            <a:r>
              <a:rPr lang="en-US" altLang="ja-JP" dirty="0"/>
              <a:t>1</a:t>
            </a:r>
            <a:r>
              <a:rPr lang="ja-JP" altLang="en-US" dirty="0"/>
              <a:t>　</a:t>
            </a:r>
            <a:r>
              <a:rPr lang="ja-JP" altLang="en-US" b="1" dirty="0"/>
              <a:t>存続期間が満了</a:t>
            </a:r>
            <a:r>
              <a:rPr lang="ja-JP" altLang="en-US" dirty="0"/>
              <a:t>した場合（</a:t>
            </a:r>
            <a:r>
              <a:rPr lang="en-US" altLang="ja-JP" dirty="0"/>
              <a:t>1036</a:t>
            </a:r>
            <a:r>
              <a:rPr lang="ja-JP" altLang="en-US" dirty="0"/>
              <a:t>条、</a:t>
            </a:r>
            <a:r>
              <a:rPr lang="en-US" altLang="ja-JP" dirty="0"/>
              <a:t>597</a:t>
            </a:r>
            <a:r>
              <a:rPr lang="ja-JP" altLang="en-US" dirty="0"/>
              <a:t>条１項）</a:t>
            </a:r>
            <a:endParaRPr lang="en-US" altLang="ja-JP" dirty="0"/>
          </a:p>
          <a:p>
            <a:pPr marL="0" indent="0">
              <a:buNone/>
            </a:pPr>
            <a:r>
              <a:rPr lang="ja-JP" altLang="en-US" dirty="0"/>
              <a:t>　</a:t>
            </a:r>
            <a:r>
              <a:rPr lang="en-US" altLang="ja-JP" dirty="0"/>
              <a:t>2</a:t>
            </a:r>
            <a:r>
              <a:rPr lang="ja-JP" altLang="en-US" dirty="0"/>
              <a:t>　配偶者が</a:t>
            </a:r>
            <a:r>
              <a:rPr lang="ja-JP" altLang="en-US" b="1" dirty="0"/>
              <a:t>死亡</a:t>
            </a:r>
            <a:r>
              <a:rPr lang="ja-JP" altLang="en-US" dirty="0"/>
              <a:t>した場合（</a:t>
            </a:r>
            <a:r>
              <a:rPr lang="en-US" altLang="ja-JP" dirty="0"/>
              <a:t>1036</a:t>
            </a:r>
            <a:r>
              <a:rPr lang="ja-JP" altLang="en-US" dirty="0"/>
              <a:t>条、</a:t>
            </a:r>
            <a:r>
              <a:rPr lang="en-US" altLang="ja-JP" dirty="0"/>
              <a:t>597</a:t>
            </a:r>
            <a:r>
              <a:rPr lang="ja-JP" altLang="en-US" dirty="0"/>
              <a:t>条３項）</a:t>
            </a:r>
            <a:endParaRPr lang="en-US" altLang="ja-JP" dirty="0"/>
          </a:p>
          <a:p>
            <a:pPr marL="0" indent="0">
              <a:buNone/>
            </a:pPr>
            <a:r>
              <a:rPr lang="ja-JP" altLang="en-US" dirty="0"/>
              <a:t>　</a:t>
            </a:r>
            <a:r>
              <a:rPr lang="en-US" altLang="ja-JP" dirty="0"/>
              <a:t>3</a:t>
            </a:r>
            <a:r>
              <a:rPr lang="ja-JP" altLang="en-US" dirty="0"/>
              <a:t>　居住建物が</a:t>
            </a:r>
            <a:r>
              <a:rPr lang="ja-JP" altLang="en-US" b="1" dirty="0"/>
              <a:t>全部滅失</a:t>
            </a:r>
            <a:r>
              <a:rPr lang="ja-JP" altLang="en-US" dirty="0"/>
              <a:t>等した場合（</a:t>
            </a:r>
            <a:r>
              <a:rPr lang="en-US" altLang="ja-JP" dirty="0"/>
              <a:t>1036</a:t>
            </a:r>
            <a:r>
              <a:rPr lang="ja-JP" altLang="en-US" dirty="0"/>
              <a:t>条、</a:t>
            </a:r>
            <a:r>
              <a:rPr lang="en-US" altLang="ja-JP" dirty="0"/>
              <a:t>616</a:t>
            </a:r>
            <a:r>
              <a:rPr lang="ja-JP" altLang="en-US" dirty="0"/>
              <a:t>条の</a:t>
            </a:r>
            <a:r>
              <a:rPr lang="en-US" altLang="ja-JP" dirty="0"/>
              <a:t>2</a:t>
            </a:r>
            <a:r>
              <a:rPr lang="ja-JP" altLang="en-US" dirty="0"/>
              <a:t>）</a:t>
            </a:r>
            <a:endParaRPr lang="en-US" altLang="ja-JP" dirty="0"/>
          </a:p>
          <a:p>
            <a:pPr marL="0" indent="0">
              <a:buNone/>
            </a:pPr>
            <a:r>
              <a:rPr lang="ja-JP" altLang="en-US" dirty="0"/>
              <a:t>　</a:t>
            </a:r>
            <a:r>
              <a:rPr lang="en-US" altLang="ja-JP" dirty="0"/>
              <a:t>4</a:t>
            </a:r>
            <a:r>
              <a:rPr lang="ja-JP" altLang="en-US" dirty="0"/>
              <a:t> 　居住建物が配偶者の財産になった場合（</a:t>
            </a:r>
            <a:r>
              <a:rPr lang="ja-JP" altLang="en-US" b="1" dirty="0"/>
              <a:t>混同</a:t>
            </a:r>
            <a:r>
              <a:rPr lang="ja-JP" altLang="en-US" dirty="0"/>
              <a:t>）</a:t>
            </a:r>
            <a:endParaRPr lang="en-US" altLang="ja-JP" dirty="0"/>
          </a:p>
          <a:p>
            <a:pPr marL="0" indent="0">
              <a:buNone/>
            </a:pPr>
            <a:r>
              <a:rPr lang="ja-JP" altLang="en-US" dirty="0"/>
              <a:t>　　　ただし、配偶者が共有持分を取得しただけの場合は消滅しない（</a:t>
            </a:r>
            <a:r>
              <a:rPr lang="en-US" altLang="ja-JP" dirty="0"/>
              <a:t>1028</a:t>
            </a:r>
            <a:r>
              <a:rPr lang="ja-JP" altLang="en-US" dirty="0"/>
              <a:t>条２項）</a:t>
            </a:r>
            <a:endParaRPr lang="en-US" altLang="ja-JP" dirty="0"/>
          </a:p>
          <a:p>
            <a:pPr marL="0" indent="0">
              <a:buNone/>
            </a:pPr>
            <a:r>
              <a:rPr lang="ja-JP" altLang="en-US" dirty="0"/>
              <a:t>　</a:t>
            </a:r>
            <a:r>
              <a:rPr lang="en-US" altLang="ja-JP" dirty="0"/>
              <a:t>5</a:t>
            </a:r>
            <a:r>
              <a:rPr lang="ja-JP" altLang="en-US" dirty="0"/>
              <a:t>　配偶者が配偶者居住権を</a:t>
            </a:r>
            <a:r>
              <a:rPr lang="ja-JP" altLang="en-US" b="1" dirty="0"/>
              <a:t>放棄</a:t>
            </a:r>
            <a:r>
              <a:rPr lang="ja-JP" altLang="en-US" dirty="0"/>
              <a:t>した場合（債権放棄）</a:t>
            </a:r>
            <a:endParaRPr lang="en-US" altLang="ja-JP" dirty="0"/>
          </a:p>
          <a:p>
            <a:pPr marL="0" indent="0">
              <a:buNone/>
            </a:pPr>
            <a:r>
              <a:rPr lang="ja-JP" altLang="en-US" dirty="0">
                <a:solidFill>
                  <a:schemeClr val="tx1"/>
                </a:solidFill>
              </a:rPr>
              <a:t>　</a:t>
            </a:r>
            <a:r>
              <a:rPr lang="en-US" altLang="ja-JP" dirty="0">
                <a:solidFill>
                  <a:schemeClr val="tx1"/>
                </a:solidFill>
              </a:rPr>
              <a:t>6</a:t>
            </a:r>
            <a:r>
              <a:rPr lang="ja-JP" altLang="en-US" dirty="0">
                <a:solidFill>
                  <a:schemeClr val="tx1"/>
                </a:solidFill>
              </a:rPr>
              <a:t>　居住建物の所有者による</a:t>
            </a:r>
            <a:r>
              <a:rPr lang="ja-JP" altLang="en-US" b="1" dirty="0">
                <a:solidFill>
                  <a:schemeClr val="tx1"/>
                </a:solidFill>
              </a:rPr>
              <a:t>消滅請求</a:t>
            </a:r>
            <a:r>
              <a:rPr lang="ja-JP" altLang="en-US" dirty="0">
                <a:solidFill>
                  <a:schemeClr val="tx1"/>
                </a:solidFill>
              </a:rPr>
              <a:t>がなされた場合（</a:t>
            </a:r>
            <a:r>
              <a:rPr lang="en-US" altLang="ja-JP" dirty="0">
                <a:solidFill>
                  <a:schemeClr val="tx1"/>
                </a:solidFill>
              </a:rPr>
              <a:t>1032</a:t>
            </a:r>
            <a:r>
              <a:rPr lang="ja-JP" altLang="en-US" dirty="0">
                <a:solidFill>
                  <a:schemeClr val="tx1"/>
                </a:solidFill>
              </a:rPr>
              <a:t>条４項）</a:t>
            </a:r>
            <a:endParaRPr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endParaRPr kumimoji="1" lang="ja-JP" altLang="en-US" dirty="0"/>
          </a:p>
        </p:txBody>
      </p:sp>
    </p:spTree>
    <p:extLst>
      <p:ext uri="{BB962C8B-B14F-4D97-AF65-F5344CB8AC3E}">
        <p14:creationId xmlns:p14="http://schemas.microsoft.com/office/powerpoint/2010/main" val="2795953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lang="ja-JP" altLang="en-US" sz="3200" dirty="0"/>
              <a:t>★事例から考えよう③★</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399309" y="2115059"/>
            <a:ext cx="9365673" cy="3350780"/>
          </a:xfrm>
        </p:spPr>
        <p:txBody>
          <a:bodyPr>
            <a:normAutofit/>
          </a:bodyPr>
          <a:lstStyle/>
          <a:p>
            <a:endParaRPr lang="ja-JP" altLang="en-US" dirty="0"/>
          </a:p>
          <a:p>
            <a:pPr>
              <a:lnSpc>
                <a:spcPct val="100000"/>
              </a:lnSpc>
            </a:pPr>
            <a:r>
              <a:rPr lang="ja-JP" altLang="en-US" dirty="0"/>
              <a:t>　被相続人の配偶者</a:t>
            </a:r>
            <a:r>
              <a:rPr lang="en-US" altLang="ja-JP" dirty="0"/>
              <a:t>A</a:t>
            </a:r>
            <a:r>
              <a:rPr lang="ja-JP" altLang="en-US" dirty="0"/>
              <a:t>は、遺産分割により居住建物の配偶者居住権を取得し、そこでしばらく暮らしていたが、高齢になって一人暮らしが困難になったため、老人ホームに入ることにした。しかし、十分なお金がない。</a:t>
            </a:r>
          </a:p>
          <a:p>
            <a:endParaRPr lang="ja-JP" altLang="en-US" dirty="0"/>
          </a:p>
          <a:p>
            <a:r>
              <a:rPr lang="ja-JP" altLang="en-US" dirty="0"/>
              <a:t>・ </a:t>
            </a:r>
            <a:r>
              <a:rPr lang="en-US" altLang="ja-JP" dirty="0"/>
              <a:t>A</a:t>
            </a:r>
            <a:r>
              <a:rPr lang="ja-JP" altLang="en-US" dirty="0"/>
              <a:t>が配偶者居住権を利用して、お金を得ることができるか。</a:t>
            </a:r>
          </a:p>
          <a:p>
            <a:r>
              <a:rPr lang="ja-JP" altLang="en-US" dirty="0"/>
              <a:t>・ 配偶者居住権の譲渡は？</a:t>
            </a:r>
          </a:p>
          <a:p>
            <a:r>
              <a:rPr lang="ja-JP" altLang="en-US" dirty="0"/>
              <a:t>・ 居住建物を賃貸に出すことは？</a:t>
            </a:r>
            <a:endParaRPr kumimoji="1" lang="ja-JP" altLang="en-US" dirty="0"/>
          </a:p>
        </p:txBody>
      </p:sp>
      <p:sp>
        <p:nvSpPr>
          <p:cNvPr id="4" name="正方形/長方形 3">
            <a:extLst>
              <a:ext uri="{FF2B5EF4-FFF2-40B4-BE49-F238E27FC236}">
                <a16:creationId xmlns:a16="http://schemas.microsoft.com/office/drawing/2014/main" id="{73EC0F86-128E-4D42-85CE-106FCDA7D681}"/>
              </a:ext>
            </a:extLst>
          </p:cNvPr>
          <p:cNvSpPr/>
          <p:nvPr/>
        </p:nvSpPr>
        <p:spPr>
          <a:xfrm>
            <a:off x="1219200" y="2276634"/>
            <a:ext cx="9822873" cy="1609566"/>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7445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⑥</a:t>
            </a:r>
            <a:r>
              <a:rPr lang="ja-JP" altLang="en-US" sz="3200" dirty="0"/>
              <a:t>消滅原因</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55715" y="1776459"/>
            <a:ext cx="9146650" cy="1281170"/>
          </a:xfrm>
        </p:spPr>
        <p:txBody>
          <a:bodyPr>
            <a:normAutofit/>
          </a:bodyPr>
          <a:lstStyle/>
          <a:p>
            <a:pPr marL="0" indent="0">
              <a:buNone/>
            </a:pPr>
            <a:endParaRPr lang="en-US" altLang="ja-JP" dirty="0"/>
          </a:p>
          <a:p>
            <a:pPr marL="0" indent="0">
              <a:buNone/>
            </a:pPr>
            <a:r>
              <a:rPr lang="ja-JP" altLang="en-US" dirty="0"/>
              <a:t>　</a:t>
            </a:r>
            <a:r>
              <a:rPr lang="ja-JP" altLang="en-US" sz="2400" b="1" dirty="0">
                <a:solidFill>
                  <a:schemeClr val="accent2"/>
                </a:solidFill>
              </a:rPr>
              <a:t>配偶者が配偶者居住権の存続期間満了前に退去する場合の問題</a:t>
            </a:r>
            <a:endParaRPr kumimoji="1" lang="en-US" altLang="ja-JP" dirty="0"/>
          </a:p>
        </p:txBody>
      </p:sp>
      <p:sp>
        <p:nvSpPr>
          <p:cNvPr id="4" name="コンテンツ プレースホルダー 2">
            <a:extLst>
              <a:ext uri="{FF2B5EF4-FFF2-40B4-BE49-F238E27FC236}">
                <a16:creationId xmlns:a16="http://schemas.microsoft.com/office/drawing/2014/main" id="{FB32E23D-65A1-43AD-8D3F-F39780FC4F34}"/>
              </a:ext>
            </a:extLst>
          </p:cNvPr>
          <p:cNvSpPr txBox="1">
            <a:spLocks/>
          </p:cNvSpPr>
          <p:nvPr/>
        </p:nvSpPr>
        <p:spPr>
          <a:xfrm>
            <a:off x="6786316" y="3072098"/>
            <a:ext cx="4057817" cy="327328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sz="1800" dirty="0">
                <a:latin typeface="UD デジタル 教科書体 N-R" panose="02020400000000000000" pitchFamily="17" charset="-128"/>
                <a:ea typeface="UD デジタル 教科書体 N-R" panose="02020400000000000000" pitchFamily="17" charset="-128"/>
              </a:rPr>
              <a:t>◆調停条項の例◆</a:t>
            </a:r>
            <a:endParaRPr lang="en-US" altLang="ja-JP" sz="1800" dirty="0">
              <a:latin typeface="UD デジタル 教科書体 N-R" panose="02020400000000000000" pitchFamily="17" charset="-128"/>
              <a:ea typeface="UD デジタル 教科書体 N-R" panose="02020400000000000000" pitchFamily="17" charset="-128"/>
            </a:endParaRPr>
          </a:p>
          <a:p>
            <a:pPr marL="0" indent="0">
              <a:buFont typeface="Calibri" panose="020F0502020204030204" pitchFamily="34" charset="0"/>
              <a:buNone/>
            </a:pPr>
            <a:r>
              <a:rPr lang="ja-JP" altLang="en-US" sz="1800" dirty="0">
                <a:latin typeface="UD デジタル 教科書体 N-R" panose="02020400000000000000" pitchFamily="17" charset="-128"/>
                <a:ea typeface="UD デジタル 教科書体 N-R" panose="02020400000000000000" pitchFamily="17" charset="-128"/>
              </a:rPr>
              <a:t>　申立人が遺産目録記載</a:t>
            </a:r>
            <a:r>
              <a:rPr lang="en-US" altLang="ja-JP" sz="1800" dirty="0">
                <a:latin typeface="UD デジタル 教科書体 N-R" panose="02020400000000000000" pitchFamily="17" charset="-128"/>
                <a:ea typeface="UD デジタル 教科書体 N-R" panose="02020400000000000000" pitchFamily="17" charset="-128"/>
              </a:rPr>
              <a:t>1</a:t>
            </a:r>
            <a:r>
              <a:rPr lang="ja-JP" altLang="en-US" sz="1800" dirty="0">
                <a:latin typeface="UD デジタル 教科書体 N-R" panose="02020400000000000000" pitchFamily="17" charset="-128"/>
                <a:ea typeface="UD デジタル 教科書体 N-R" panose="02020400000000000000" pitchFamily="17" charset="-128"/>
              </a:rPr>
              <a:t>の建物から退去し、かつ、相手方に対して</a:t>
            </a:r>
            <a:r>
              <a:rPr lang="ja-JP" altLang="en-US" sz="1800" u="sng" dirty="0">
                <a:latin typeface="UD デジタル 教科書体 N-R" panose="02020400000000000000" pitchFamily="17" charset="-128"/>
                <a:ea typeface="UD デジタル 教科書体 N-R" panose="02020400000000000000" pitchFamily="17" charset="-128"/>
              </a:rPr>
              <a:t>配偶者居住権を放棄する旨の意思表示をしたときは</a:t>
            </a:r>
            <a:r>
              <a:rPr lang="ja-JP" altLang="en-US" sz="1800" dirty="0">
                <a:latin typeface="UD デジタル 教科書体 N-R" panose="02020400000000000000" pitchFamily="17" charset="-128"/>
                <a:ea typeface="UD デジタル 教科書体 N-R" panose="02020400000000000000" pitchFamily="17" charset="-128"/>
              </a:rPr>
              <a:t>、相手方は、申立人に対し、その時点における配偶者居住権の残存期間に基づいて</a:t>
            </a:r>
            <a:r>
              <a:rPr lang="ja-JP" altLang="en-US" sz="1800" b="1" u="sng" dirty="0">
                <a:latin typeface="UD デジタル 教科書体 N-R" panose="02020400000000000000" pitchFamily="17" charset="-128"/>
                <a:ea typeface="UD デジタル 教科書体 N-R" panose="02020400000000000000" pitchFamily="17" charset="-128"/>
              </a:rPr>
              <a:t>別紙「簡易な評価方法」により</a:t>
            </a:r>
            <a:r>
              <a:rPr lang="ja-JP" altLang="en-US" sz="1800" u="sng" dirty="0">
                <a:latin typeface="UD デジタル 教科書体 N-R" panose="02020400000000000000" pitchFamily="17" charset="-128"/>
                <a:ea typeface="UD デジタル 教科書体 N-R" panose="02020400000000000000" pitchFamily="17" charset="-128"/>
              </a:rPr>
              <a:t>算出した同期間分の配偶者居住権の価値相当額を支払う</a:t>
            </a:r>
            <a:r>
              <a:rPr lang="ja-JP" altLang="en-US" sz="1800" dirty="0">
                <a:latin typeface="UD デジタル 教科書体 N-R" panose="02020400000000000000" pitchFamily="17" charset="-128"/>
                <a:ea typeface="UD デジタル 教科書体 N-R" panose="02020400000000000000" pitchFamily="17" charset="-128"/>
              </a:rPr>
              <a:t>こととする。</a:t>
            </a:r>
            <a:endParaRPr lang="en-US" altLang="ja-JP" sz="1800" dirty="0">
              <a:latin typeface="UD デジタル 教科書体 N-R" panose="02020400000000000000" pitchFamily="17" charset="-128"/>
              <a:ea typeface="UD デジタル 教科書体 N-R" panose="02020400000000000000" pitchFamily="17" charset="-128"/>
            </a:endParaRPr>
          </a:p>
        </p:txBody>
      </p:sp>
      <p:sp>
        <p:nvSpPr>
          <p:cNvPr id="5" name="正方形/長方形 4">
            <a:extLst>
              <a:ext uri="{FF2B5EF4-FFF2-40B4-BE49-F238E27FC236}">
                <a16:creationId xmlns:a16="http://schemas.microsoft.com/office/drawing/2014/main" id="{963361E3-4B34-4992-A7B6-E058923A7BC8}"/>
              </a:ext>
            </a:extLst>
          </p:cNvPr>
          <p:cNvSpPr/>
          <p:nvPr/>
        </p:nvSpPr>
        <p:spPr>
          <a:xfrm>
            <a:off x="6521274" y="2939577"/>
            <a:ext cx="4479235" cy="2875722"/>
          </a:xfrm>
          <a:prstGeom prst="rect">
            <a:avLst/>
          </a:prstGeom>
          <a:noFill/>
          <a:ln w="635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コンテンツ プレースホルダー 2">
            <a:extLst>
              <a:ext uri="{FF2B5EF4-FFF2-40B4-BE49-F238E27FC236}">
                <a16:creationId xmlns:a16="http://schemas.microsoft.com/office/drawing/2014/main" id="{7043A971-1958-4D0E-9294-3C9F9DBD6044}"/>
              </a:ext>
            </a:extLst>
          </p:cNvPr>
          <p:cNvSpPr txBox="1">
            <a:spLocks/>
          </p:cNvSpPr>
          <p:nvPr/>
        </p:nvSpPr>
        <p:spPr>
          <a:xfrm>
            <a:off x="1070775" y="2885485"/>
            <a:ext cx="9112316"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dirty="0"/>
          </a:p>
        </p:txBody>
      </p:sp>
      <p:sp>
        <p:nvSpPr>
          <p:cNvPr id="7" name="コンテンツ プレースホルダー 2">
            <a:extLst>
              <a:ext uri="{FF2B5EF4-FFF2-40B4-BE49-F238E27FC236}">
                <a16:creationId xmlns:a16="http://schemas.microsoft.com/office/drawing/2014/main" id="{FDBC15B5-5C18-4E02-99F8-F5ECAEE996BE}"/>
              </a:ext>
            </a:extLst>
          </p:cNvPr>
          <p:cNvSpPr txBox="1">
            <a:spLocks/>
          </p:cNvSpPr>
          <p:nvPr/>
        </p:nvSpPr>
        <p:spPr>
          <a:xfrm>
            <a:off x="802119" y="2579969"/>
            <a:ext cx="5293881"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altLang="ja-JP" dirty="0"/>
          </a:p>
          <a:p>
            <a:pPr marL="0" indent="0">
              <a:buFont typeface="Calibri" panose="020F0502020204030204" pitchFamily="34" charset="0"/>
              <a:buNone/>
            </a:pPr>
            <a:r>
              <a:rPr lang="ja-JP" altLang="en-US" dirty="0"/>
              <a:t>　　</a:t>
            </a:r>
            <a:r>
              <a:rPr lang="ja-JP" altLang="en-US" sz="2400" dirty="0">
                <a:solidFill>
                  <a:schemeClr val="accent2"/>
                </a:solidFill>
              </a:rPr>
              <a:t>●</a:t>
            </a:r>
            <a:r>
              <a:rPr lang="ja-JP" altLang="en-US" sz="2400" dirty="0"/>
              <a:t> </a:t>
            </a:r>
            <a:r>
              <a:rPr lang="ja-JP" altLang="en-US" sz="2400" b="1" dirty="0"/>
              <a:t>配偶者の保護の問題</a:t>
            </a:r>
            <a:endParaRPr lang="en-US" altLang="ja-JP" sz="2400" b="1" dirty="0"/>
          </a:p>
          <a:p>
            <a:pPr marL="720725" indent="0">
              <a:lnSpc>
                <a:spcPct val="100000"/>
              </a:lnSpc>
              <a:buFont typeface="Calibri" panose="020F0502020204030204" pitchFamily="34" charset="0"/>
              <a:buNone/>
            </a:pPr>
            <a:r>
              <a:rPr lang="ja-JP" altLang="en-US" dirty="0"/>
              <a:t>配偶者居住権は譲渡できない（所有者の承諾がないと転貸もできない）。</a:t>
            </a:r>
            <a:endParaRPr lang="en-US" altLang="ja-JP" dirty="0"/>
          </a:p>
          <a:p>
            <a:pPr marL="0" indent="0">
              <a:buFont typeface="Calibri" panose="020F0502020204030204" pitchFamily="34" charset="0"/>
              <a:buNone/>
            </a:pPr>
            <a:r>
              <a:rPr lang="ja-JP" altLang="en-US" dirty="0"/>
              <a:t>　　 　   もし存続期間の途中で不要になったら？</a:t>
            </a:r>
            <a:endParaRPr lang="en-US" altLang="ja-JP" dirty="0"/>
          </a:p>
          <a:p>
            <a:pPr marL="984250" indent="-360363">
              <a:buFont typeface="Calibri" panose="020F0502020204030204" pitchFamily="34" charset="0"/>
              <a:buNone/>
            </a:pPr>
            <a:r>
              <a:rPr lang="ja-JP" altLang="en-US" dirty="0"/>
              <a:t>⇒　所有者が了解しなければ対価はもらえない。</a:t>
            </a:r>
            <a:endParaRPr lang="en-US" altLang="ja-JP" dirty="0"/>
          </a:p>
          <a:p>
            <a:pPr marL="0" indent="0">
              <a:buFont typeface="Calibri" panose="020F0502020204030204" pitchFamily="34" charset="0"/>
              <a:buNone/>
            </a:pPr>
            <a:r>
              <a:rPr lang="ja-JP" altLang="en-US" dirty="0"/>
              <a:t>　　　　</a:t>
            </a:r>
            <a:endParaRPr lang="en-US" altLang="ja-JP" dirty="0"/>
          </a:p>
        </p:txBody>
      </p:sp>
    </p:spTree>
    <p:extLst>
      <p:ext uri="{BB962C8B-B14F-4D97-AF65-F5344CB8AC3E}">
        <p14:creationId xmlns:p14="http://schemas.microsoft.com/office/powerpoint/2010/main" val="132998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⑥</a:t>
            </a:r>
            <a:r>
              <a:rPr lang="ja-JP" altLang="en-US" sz="3200" dirty="0"/>
              <a:t>消滅原因</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845734"/>
            <a:ext cx="10058400" cy="4197879"/>
          </a:xfrm>
        </p:spPr>
        <p:txBody>
          <a:bodyPr>
            <a:normAutofit fontScale="55000" lnSpcReduction="20000"/>
          </a:bodyPr>
          <a:lstStyle/>
          <a:p>
            <a:pPr marL="0" indent="0">
              <a:buNone/>
            </a:pPr>
            <a:endParaRPr lang="en-US" altLang="ja-JP" dirty="0"/>
          </a:p>
          <a:p>
            <a:pPr marL="0" indent="0">
              <a:buNone/>
            </a:pPr>
            <a:r>
              <a:rPr lang="ja-JP" altLang="en-US" dirty="0"/>
              <a:t>　</a:t>
            </a:r>
            <a:r>
              <a:rPr lang="ja-JP" altLang="en-US" sz="4200" b="1" dirty="0">
                <a:solidFill>
                  <a:schemeClr val="accent2"/>
                </a:solidFill>
              </a:rPr>
              <a:t>配偶者が配偶者居住権の存続期間満了前に退去する場合の問題（つづき）</a:t>
            </a:r>
            <a:endParaRPr lang="en-US" altLang="ja-JP" sz="4200" b="1" dirty="0">
              <a:solidFill>
                <a:schemeClr val="accent2"/>
              </a:solidFill>
            </a:endParaRPr>
          </a:p>
          <a:p>
            <a:pPr marL="0" indent="0">
              <a:spcBef>
                <a:spcPts val="1800"/>
              </a:spcBef>
              <a:buNone/>
            </a:pPr>
            <a:r>
              <a:rPr lang="ja-JP" altLang="en-US" sz="4200" dirty="0"/>
              <a:t>  </a:t>
            </a:r>
            <a:r>
              <a:rPr lang="ja-JP" altLang="en-US" sz="4400" dirty="0">
                <a:solidFill>
                  <a:schemeClr val="accent2"/>
                </a:solidFill>
              </a:rPr>
              <a:t>●</a:t>
            </a:r>
            <a:r>
              <a:rPr lang="ja-JP" altLang="en-US" sz="4400" dirty="0"/>
              <a:t> </a:t>
            </a:r>
            <a:r>
              <a:rPr lang="ja-JP" altLang="en-US" sz="4400" b="1" dirty="0"/>
              <a:t>事実認定の問題</a:t>
            </a:r>
            <a:endParaRPr lang="en-US" altLang="ja-JP" sz="4400" b="1" dirty="0"/>
          </a:p>
          <a:p>
            <a:pPr marL="0" indent="0">
              <a:buNone/>
            </a:pPr>
            <a:r>
              <a:rPr kumimoji="1" lang="ja-JP" altLang="en-US" sz="3600" dirty="0"/>
              <a:t>　　  配偶者が存続期間中に退去したら配偶者居住権が消滅する？</a:t>
            </a:r>
            <a:endParaRPr kumimoji="1" lang="en-US" altLang="ja-JP" sz="3600" dirty="0"/>
          </a:p>
          <a:p>
            <a:pPr marL="0" indent="0">
              <a:buNone/>
            </a:pPr>
            <a:r>
              <a:rPr kumimoji="1" lang="ja-JP" altLang="en-US" sz="3600" dirty="0"/>
              <a:t>　　　⇒　「放棄」の意思表示があったと言えるか。</a:t>
            </a:r>
            <a:endParaRPr kumimoji="1" lang="en-US" altLang="ja-JP" sz="3600" dirty="0"/>
          </a:p>
          <a:p>
            <a:pPr marL="0" indent="0">
              <a:spcBef>
                <a:spcPts val="2400"/>
              </a:spcBef>
              <a:buNone/>
            </a:pPr>
            <a:r>
              <a:rPr lang="ja-JP" altLang="en-US" sz="3600" dirty="0"/>
              <a:t>　</a:t>
            </a:r>
            <a:r>
              <a:rPr lang="ja-JP" altLang="en-US" sz="4400" dirty="0">
                <a:solidFill>
                  <a:schemeClr val="accent2"/>
                </a:solidFill>
              </a:rPr>
              <a:t>●</a:t>
            </a:r>
            <a:r>
              <a:rPr lang="ja-JP" altLang="en-US" sz="4400" dirty="0"/>
              <a:t> </a:t>
            </a:r>
            <a:r>
              <a:rPr lang="ja-JP" altLang="en-US" sz="4400" b="1" dirty="0"/>
              <a:t>税務の問題</a:t>
            </a:r>
            <a:endParaRPr lang="en-US" altLang="ja-JP" sz="4400" b="1" dirty="0"/>
          </a:p>
          <a:p>
            <a:pPr marL="263525" indent="-263525">
              <a:lnSpc>
                <a:spcPct val="120000"/>
              </a:lnSpc>
              <a:spcBef>
                <a:spcPts val="600"/>
              </a:spcBef>
              <a:buNone/>
            </a:pPr>
            <a:r>
              <a:rPr lang="ja-JP" altLang="en-US" sz="3600" dirty="0"/>
              <a:t>　　　期間の途中で合意解約や放棄により配偶者居住権が消滅した場合に、</a:t>
            </a:r>
            <a:r>
              <a:rPr lang="ja-JP" altLang="en-US" sz="3600" u="sng" dirty="0"/>
              <a:t>対価が支払われず、または著しく低い対価しか支払われないと、</a:t>
            </a:r>
            <a:r>
              <a:rPr lang="ja-JP" altLang="en-US" sz="3600" b="1" u="sng" dirty="0"/>
              <a:t>みなし贈与課税（相続税法９条）</a:t>
            </a:r>
            <a:r>
              <a:rPr lang="ja-JP" altLang="en-US" sz="3600" u="sng" dirty="0"/>
              <a:t>がなされる</a:t>
            </a:r>
            <a:r>
              <a:rPr lang="ja-JP" altLang="en-US" sz="3600" dirty="0"/>
              <a:t>（相続税法基本通達９－</a:t>
            </a:r>
            <a:r>
              <a:rPr lang="en-US" altLang="ja-JP" sz="3600" dirty="0"/>
              <a:t>13</a:t>
            </a:r>
            <a:r>
              <a:rPr lang="ja-JP" altLang="en-US" sz="3600" dirty="0"/>
              <a:t>の２） 。</a:t>
            </a:r>
            <a:endParaRPr lang="en-US" altLang="ja-JP" sz="3600" dirty="0"/>
          </a:p>
          <a:p>
            <a:pPr marL="0" indent="0">
              <a:lnSpc>
                <a:spcPts val="2400"/>
              </a:lnSpc>
              <a:buNone/>
            </a:pPr>
            <a:r>
              <a:rPr lang="ja-JP" altLang="en-US" sz="3600" dirty="0"/>
              <a:t>　　　なお、</a:t>
            </a:r>
            <a:r>
              <a:rPr lang="ja-JP" altLang="en-US" sz="3600" u="sng" dirty="0"/>
              <a:t>期間満了や配偶者の死亡により消滅した場合は課税なし</a:t>
            </a:r>
            <a:r>
              <a:rPr lang="ja-JP" altLang="en-US" sz="3600" dirty="0"/>
              <a:t>。　　　</a:t>
            </a:r>
            <a:endParaRPr kumimoji="1" lang="en-US" altLang="ja-JP" sz="3600" dirty="0"/>
          </a:p>
        </p:txBody>
      </p:sp>
    </p:spTree>
    <p:extLst>
      <p:ext uri="{BB962C8B-B14F-4D97-AF65-F5344CB8AC3E}">
        <p14:creationId xmlns:p14="http://schemas.microsoft.com/office/powerpoint/2010/main" val="4224944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F2C7C-A17F-4EA7-AA82-35FC222CB879}"/>
              </a:ext>
            </a:extLst>
          </p:cNvPr>
          <p:cNvSpPr>
            <a:spLocks noGrp="1"/>
          </p:cNvSpPr>
          <p:nvPr>
            <p:ph type="title"/>
          </p:nvPr>
        </p:nvSpPr>
        <p:spPr/>
        <p:txBody>
          <a:bodyPr>
            <a:normAutofit/>
          </a:bodyPr>
          <a:lstStyle/>
          <a:p>
            <a:r>
              <a:rPr kumimoji="1" lang="ja-JP" altLang="en-US" sz="3200" dirty="0"/>
              <a:t>配偶者居住権はなぜ生まれた？</a:t>
            </a:r>
          </a:p>
        </p:txBody>
      </p:sp>
      <p:sp>
        <p:nvSpPr>
          <p:cNvPr id="3" name="コンテンツ プレースホルダー 2">
            <a:extLst>
              <a:ext uri="{FF2B5EF4-FFF2-40B4-BE49-F238E27FC236}">
                <a16:creationId xmlns:a16="http://schemas.microsoft.com/office/drawing/2014/main" id="{6D67B712-670A-4FBA-8984-608EC19B62F9}"/>
              </a:ext>
            </a:extLst>
          </p:cNvPr>
          <p:cNvSpPr>
            <a:spLocks noGrp="1"/>
          </p:cNvSpPr>
          <p:nvPr>
            <p:ph idx="1"/>
          </p:nvPr>
        </p:nvSpPr>
        <p:spPr>
          <a:xfrm>
            <a:off x="1097280" y="1845734"/>
            <a:ext cx="10058400" cy="4023360"/>
          </a:xfrm>
        </p:spPr>
        <p:txBody>
          <a:bodyPr>
            <a:normAutofit fontScale="92500" lnSpcReduction="20000"/>
          </a:bodyPr>
          <a:lstStyle/>
          <a:p>
            <a:endParaRPr kumimoji="1" lang="en-US" altLang="ja-JP" dirty="0"/>
          </a:p>
          <a:p>
            <a:r>
              <a:rPr kumimoji="1" lang="ja-JP" altLang="en-US" dirty="0"/>
              <a:t>・非嫡出子の相続分を</a:t>
            </a:r>
            <a:r>
              <a:rPr kumimoji="1" lang="en-US" altLang="ja-JP" dirty="0"/>
              <a:t>2</a:t>
            </a:r>
            <a:r>
              <a:rPr kumimoji="1" lang="ja-JP" altLang="en-US" dirty="0"/>
              <a:t>分の</a:t>
            </a:r>
            <a:r>
              <a:rPr kumimoji="1" lang="en-US" altLang="ja-JP" dirty="0"/>
              <a:t>1</a:t>
            </a:r>
            <a:r>
              <a:rPr kumimoji="1" lang="ja-JP" altLang="en-US" dirty="0"/>
              <a:t>とする民法の規定を違憲とする判断</a:t>
            </a:r>
            <a:r>
              <a:rPr lang="ja-JP" altLang="en-US" dirty="0"/>
              <a:t>（最大決平成</a:t>
            </a:r>
            <a:r>
              <a:rPr lang="en-US" altLang="ja-JP" dirty="0"/>
              <a:t>25</a:t>
            </a:r>
            <a:r>
              <a:rPr lang="ja-JP" altLang="en-US" dirty="0"/>
              <a:t>年</a:t>
            </a:r>
            <a:r>
              <a:rPr lang="en-US" altLang="ja-JP" dirty="0"/>
              <a:t>9</a:t>
            </a:r>
            <a:r>
              <a:rPr lang="ja-JP" altLang="en-US" dirty="0"/>
              <a:t>月</a:t>
            </a:r>
            <a:r>
              <a:rPr lang="en-US" altLang="ja-JP" dirty="0"/>
              <a:t>4</a:t>
            </a:r>
            <a:r>
              <a:rPr lang="ja-JP" altLang="en-US" dirty="0"/>
              <a:t>日）。</a:t>
            </a:r>
            <a:endParaRPr kumimoji="1" lang="en-US" altLang="ja-JP" dirty="0"/>
          </a:p>
          <a:p>
            <a:r>
              <a:rPr lang="ja-JP" altLang="en-US" dirty="0"/>
              <a:t>・民法</a:t>
            </a:r>
            <a:r>
              <a:rPr lang="en-US" altLang="ja-JP" dirty="0"/>
              <a:t>900</a:t>
            </a:r>
            <a:r>
              <a:rPr lang="ja-JP" altLang="en-US" dirty="0"/>
              <a:t>条</a:t>
            </a:r>
            <a:r>
              <a:rPr lang="en-US" altLang="ja-JP" dirty="0"/>
              <a:t>4</a:t>
            </a:r>
            <a:r>
              <a:rPr lang="ja-JP" altLang="en-US" dirty="0"/>
              <a:t>号但書の廃止。</a:t>
            </a:r>
            <a:endParaRPr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a:p>
            <a:endParaRPr lang="en-US" altLang="ja-JP" dirty="0"/>
          </a:p>
          <a:p>
            <a:r>
              <a:rPr lang="ja-JP" altLang="en-US" dirty="0"/>
              <a:t>⇒　</a:t>
            </a:r>
            <a:r>
              <a:rPr lang="ja-JP" altLang="en-US" sz="2600" b="1" dirty="0"/>
              <a:t>配偶者の保護</a:t>
            </a:r>
            <a:r>
              <a:rPr lang="ja-JP" altLang="en-US" dirty="0"/>
              <a:t>を求める保守派の声から、</a:t>
            </a:r>
            <a:r>
              <a:rPr lang="ja-JP" altLang="en-US" sz="2600" b="1" dirty="0"/>
              <a:t>相続法改正</a:t>
            </a:r>
            <a:r>
              <a:rPr lang="ja-JP" altLang="en-US" dirty="0"/>
              <a:t>の議論が始まる。</a:t>
            </a:r>
            <a:endParaRPr lang="en-US" altLang="ja-JP" dirty="0"/>
          </a:p>
          <a:p>
            <a:r>
              <a:rPr kumimoji="1" lang="ja-JP" altLang="en-US" dirty="0"/>
              <a:t>　　 平成</a:t>
            </a:r>
            <a:r>
              <a:rPr kumimoji="1" lang="en-US" altLang="ja-JP" dirty="0"/>
              <a:t>30</a:t>
            </a:r>
            <a:r>
              <a:rPr kumimoji="1" lang="ja-JP" altLang="en-US" dirty="0"/>
              <a:t>年</a:t>
            </a:r>
            <a:r>
              <a:rPr kumimoji="1" lang="en-US" altLang="ja-JP" dirty="0"/>
              <a:t>7</a:t>
            </a:r>
            <a:r>
              <a:rPr kumimoji="1" lang="ja-JP" altLang="en-US" dirty="0"/>
              <a:t>月に改正法が成立。配偶者居住権はその目玉。</a:t>
            </a:r>
            <a:endParaRPr kumimoji="1" lang="en-US" altLang="ja-JP" dirty="0"/>
          </a:p>
          <a:p>
            <a:endParaRPr kumimoji="1" lang="ja-JP" altLang="en-US" dirty="0"/>
          </a:p>
        </p:txBody>
      </p:sp>
      <p:grpSp>
        <p:nvGrpSpPr>
          <p:cNvPr id="7" name="グループ化 6">
            <a:extLst>
              <a:ext uri="{FF2B5EF4-FFF2-40B4-BE49-F238E27FC236}">
                <a16:creationId xmlns:a16="http://schemas.microsoft.com/office/drawing/2014/main" id="{F18A2280-7F76-48C0-BF46-E0CF5E8E075F}"/>
              </a:ext>
            </a:extLst>
          </p:cNvPr>
          <p:cNvGrpSpPr/>
          <p:nvPr/>
        </p:nvGrpSpPr>
        <p:grpSpPr>
          <a:xfrm>
            <a:off x="1441835" y="3074982"/>
            <a:ext cx="9090992" cy="1444009"/>
            <a:chOff x="1441835" y="3035226"/>
            <a:chExt cx="9090992" cy="1644375"/>
          </a:xfrm>
        </p:grpSpPr>
        <p:sp>
          <p:nvSpPr>
            <p:cNvPr id="4" name="テキスト ボックス 3">
              <a:extLst>
                <a:ext uri="{FF2B5EF4-FFF2-40B4-BE49-F238E27FC236}">
                  <a16:creationId xmlns:a16="http://schemas.microsoft.com/office/drawing/2014/main" id="{B545535C-C626-4213-93FA-393A57885F73}"/>
                </a:ext>
              </a:extLst>
            </p:cNvPr>
            <p:cNvSpPr txBox="1"/>
            <p:nvPr/>
          </p:nvSpPr>
          <p:spPr>
            <a:xfrm>
              <a:off x="1659173" y="3244068"/>
              <a:ext cx="8812694" cy="1226689"/>
            </a:xfrm>
            <a:prstGeom prst="rect">
              <a:avLst/>
            </a:prstGeom>
            <a:noFill/>
          </p:spPr>
          <p:txBody>
            <a:bodyPr wrap="square" rtlCol="0">
              <a:spAutoFit/>
            </a:bodyPr>
            <a:lstStyle/>
            <a:p>
              <a:r>
                <a:rPr kumimoji="1" lang="en-US" altLang="ja-JP" sz="1600" b="1" dirty="0"/>
                <a:t>900</a:t>
              </a:r>
              <a:r>
                <a:rPr kumimoji="1" lang="ja-JP" altLang="en-US" sz="1600" b="1" dirty="0"/>
                <a:t>条（法定相続分）</a:t>
              </a:r>
              <a:r>
                <a:rPr kumimoji="1" lang="en-US" altLang="ja-JP" sz="1600" b="1" dirty="0"/>
                <a:t>4</a:t>
              </a:r>
              <a:r>
                <a:rPr kumimoji="1" lang="ja-JP" altLang="en-US" sz="1600" b="1" dirty="0"/>
                <a:t>号</a:t>
              </a:r>
              <a:endParaRPr kumimoji="1" lang="en-US" altLang="ja-JP" sz="1600" b="1" dirty="0"/>
            </a:p>
            <a:p>
              <a:r>
                <a:rPr kumimoji="1" lang="ja-JP" altLang="en-US" sz="1600" dirty="0"/>
                <a:t>　子、直系尊属又は兄弟姉妹が数人あるときは、各自の相続分は、相等しいものとする。ただし、</a:t>
              </a:r>
              <a:r>
                <a:rPr kumimoji="1" lang="ja-JP" altLang="en-US" sz="1600" u="sng" dirty="0"/>
                <a:t>嫡出でない子の相続分は、嫡出である子の相続分の</a:t>
              </a:r>
              <a:r>
                <a:rPr kumimoji="1" lang="en-US" altLang="ja-JP" sz="1600" u="sng" dirty="0"/>
                <a:t>2</a:t>
              </a:r>
              <a:r>
                <a:rPr kumimoji="1" lang="ja-JP" altLang="en-US" sz="1600" u="sng" dirty="0"/>
                <a:t>分の</a:t>
              </a:r>
              <a:r>
                <a:rPr kumimoji="1" lang="en-US" altLang="ja-JP" sz="1600" u="sng" dirty="0"/>
                <a:t>1</a:t>
              </a:r>
              <a:r>
                <a:rPr lang="ja-JP" altLang="en-US" sz="1600" u="sng" dirty="0"/>
                <a:t>とし、</a:t>
              </a:r>
              <a:r>
                <a:rPr lang="ja-JP" altLang="en-US" sz="1600" dirty="0"/>
                <a:t>父母の一方のみを同じくする兄弟姉妹の相続分は、父母の双方を同じくする兄弟姉妹の相続分の</a:t>
              </a:r>
              <a:r>
                <a:rPr lang="en-US" altLang="ja-JP" sz="1600" dirty="0"/>
                <a:t>2</a:t>
              </a:r>
              <a:r>
                <a:rPr lang="ja-JP" altLang="en-US" sz="1600" dirty="0"/>
                <a:t>分の</a:t>
              </a:r>
              <a:r>
                <a:rPr lang="en-US" altLang="ja-JP" sz="1600" dirty="0"/>
                <a:t>1</a:t>
              </a:r>
              <a:r>
                <a:rPr lang="ja-JP" altLang="en-US" sz="1600" dirty="0"/>
                <a:t>とする。</a:t>
              </a:r>
              <a:endParaRPr kumimoji="1" lang="ja-JP" altLang="en-US" dirty="0"/>
            </a:p>
          </p:txBody>
        </p:sp>
        <p:sp>
          <p:nvSpPr>
            <p:cNvPr id="6" name="四角形: 角を丸くする 5">
              <a:extLst>
                <a:ext uri="{FF2B5EF4-FFF2-40B4-BE49-F238E27FC236}">
                  <a16:creationId xmlns:a16="http://schemas.microsoft.com/office/drawing/2014/main" id="{EF3BBA38-9929-4510-82C9-72A9319B7AEE}"/>
                </a:ext>
              </a:extLst>
            </p:cNvPr>
            <p:cNvSpPr/>
            <p:nvPr/>
          </p:nvSpPr>
          <p:spPr>
            <a:xfrm>
              <a:off x="1441835" y="3035226"/>
              <a:ext cx="9090992" cy="1644375"/>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80814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⑥</a:t>
            </a:r>
            <a:r>
              <a:rPr lang="ja-JP" altLang="en-US" sz="3200" dirty="0"/>
              <a:t>消滅原因</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288473" y="1928864"/>
            <a:ext cx="9712036" cy="4361102"/>
          </a:xfrm>
        </p:spPr>
        <p:txBody>
          <a:bodyPr>
            <a:normAutofit fontScale="32500" lnSpcReduction="20000"/>
          </a:bodyPr>
          <a:lstStyle/>
          <a:p>
            <a:pPr marL="0" indent="0" algn="l">
              <a:buNone/>
            </a:pPr>
            <a:r>
              <a:rPr lang="en-US" altLang="ja-JP" dirty="0"/>
              <a:t>  </a:t>
            </a:r>
            <a:r>
              <a:rPr lang="ja-JP" altLang="en-US" sz="6200" b="1" i="0" u="none" strike="noStrike" dirty="0">
                <a:solidFill>
                  <a:srgbClr val="333333"/>
                </a:solidFill>
                <a:effectLst/>
                <a:latin typeface="メイリオ" panose="020B0604030504040204" pitchFamily="50" charset="-128"/>
                <a:ea typeface="メイリオ" panose="020B0604030504040204" pitchFamily="50" charset="-128"/>
              </a:rPr>
              <a:t>相続税法</a:t>
            </a:r>
            <a:r>
              <a:rPr lang="ja-JP" altLang="en-US" sz="6200" b="1" dirty="0">
                <a:solidFill>
                  <a:schemeClr val="tx1"/>
                </a:solidFill>
                <a:latin typeface="メイリオ" panose="020B0604030504040204" pitchFamily="50" charset="-128"/>
                <a:ea typeface="メイリオ" panose="020B0604030504040204" pitchFamily="50" charset="-128"/>
              </a:rPr>
              <a:t>基本通達</a:t>
            </a:r>
            <a:r>
              <a:rPr lang="en-US" altLang="ja-JP" sz="6200" b="1" i="0" dirty="0">
                <a:solidFill>
                  <a:srgbClr val="333333"/>
                </a:solidFill>
                <a:effectLst/>
                <a:latin typeface="メイリオ" panose="020B0604030504040204" pitchFamily="50" charset="-128"/>
                <a:ea typeface="メイリオ" panose="020B0604030504040204" pitchFamily="50" charset="-128"/>
              </a:rPr>
              <a:t>9-13</a:t>
            </a:r>
            <a:r>
              <a:rPr lang="ja-JP" altLang="en-US" sz="6200" b="1" i="0" dirty="0">
                <a:solidFill>
                  <a:srgbClr val="333333"/>
                </a:solidFill>
                <a:effectLst/>
                <a:latin typeface="メイリオ" panose="020B0604030504040204" pitchFamily="50" charset="-128"/>
                <a:ea typeface="メイリオ" panose="020B0604030504040204" pitchFamily="50" charset="-128"/>
              </a:rPr>
              <a:t>の</a:t>
            </a:r>
            <a:r>
              <a:rPr lang="en-US" altLang="ja-JP" sz="6200" b="1" i="0" dirty="0">
                <a:solidFill>
                  <a:srgbClr val="333333"/>
                </a:solidFill>
                <a:effectLst/>
                <a:latin typeface="メイリオ" panose="020B0604030504040204" pitchFamily="50" charset="-128"/>
                <a:ea typeface="メイリオ" panose="020B0604030504040204" pitchFamily="50" charset="-128"/>
              </a:rPr>
              <a:t>2</a:t>
            </a:r>
            <a:r>
              <a:rPr lang="ja-JP" altLang="en-US" sz="6200" b="1" i="0" dirty="0">
                <a:solidFill>
                  <a:srgbClr val="333333"/>
                </a:solidFill>
                <a:effectLst/>
                <a:latin typeface="メイリオ" panose="020B0604030504040204" pitchFamily="50" charset="-128"/>
                <a:ea typeface="メイリオ" panose="020B0604030504040204" pitchFamily="50" charset="-128"/>
              </a:rPr>
              <a:t>　</a:t>
            </a:r>
            <a:r>
              <a:rPr lang="en-US" altLang="ja-JP" sz="6200" b="1" i="0" u="none" strike="noStrike" dirty="0">
                <a:solidFill>
                  <a:srgbClr val="333333"/>
                </a:solidFill>
                <a:effectLst/>
                <a:latin typeface="メイリオ" panose="020B0604030504040204" pitchFamily="50" charset="-128"/>
                <a:ea typeface="メイリオ" panose="020B0604030504040204" pitchFamily="50" charset="-128"/>
              </a:rPr>
              <a:t>(</a:t>
            </a:r>
            <a:r>
              <a:rPr lang="ja-JP" altLang="en-US" sz="6200" b="1" i="0" u="none" strike="noStrike" dirty="0">
                <a:solidFill>
                  <a:srgbClr val="333333"/>
                </a:solidFill>
                <a:effectLst/>
                <a:latin typeface="メイリオ" panose="020B0604030504040204" pitchFamily="50" charset="-128"/>
                <a:ea typeface="メイリオ" panose="020B0604030504040204" pitchFamily="50" charset="-128"/>
              </a:rPr>
              <a:t>配偶者居住権が合意等により消滅した場合</a:t>
            </a:r>
            <a:r>
              <a:rPr lang="en-US" altLang="ja-JP" sz="6200" b="1" i="0" u="none" strike="noStrike" dirty="0">
                <a:solidFill>
                  <a:srgbClr val="333333"/>
                </a:solidFill>
                <a:effectLst/>
                <a:latin typeface="メイリオ" panose="020B0604030504040204" pitchFamily="50" charset="-128"/>
                <a:ea typeface="メイリオ" panose="020B0604030504040204" pitchFamily="50" charset="-128"/>
              </a:rPr>
              <a:t>)</a:t>
            </a:r>
            <a:endParaRPr lang="ja-JP" altLang="en-US" sz="6200" b="1" i="0" dirty="0">
              <a:solidFill>
                <a:srgbClr val="333333"/>
              </a:solidFill>
              <a:effectLst/>
              <a:latin typeface="メイリオ" panose="020B0604030504040204" pitchFamily="50" charset="-128"/>
              <a:ea typeface="メイリオ" panose="020B0604030504040204" pitchFamily="50" charset="-128"/>
            </a:endParaRPr>
          </a:p>
          <a:p>
            <a:pPr algn="l">
              <a:lnSpc>
                <a:spcPct val="140000"/>
              </a:lnSpc>
              <a:spcBef>
                <a:spcPts val="600"/>
              </a:spcBef>
            </a:pPr>
            <a:r>
              <a:rPr lang="ja-JP" altLang="en-US" sz="5500" b="0" i="0" dirty="0">
                <a:solidFill>
                  <a:srgbClr val="333333"/>
                </a:solidFill>
                <a:effectLst/>
                <a:latin typeface="メイリオ" panose="020B0604030504040204" pitchFamily="50" charset="-128"/>
                <a:ea typeface="メイリオ" panose="020B0604030504040204" pitchFamily="50" charset="-128"/>
              </a:rPr>
              <a:t>　</a:t>
            </a:r>
            <a:r>
              <a:rPr lang="ja-JP" altLang="en-US" sz="4900" b="0" i="0" dirty="0">
                <a:solidFill>
                  <a:srgbClr val="333333"/>
                </a:solidFill>
                <a:effectLst/>
                <a:latin typeface="メイリオ" panose="020B0604030504040204" pitchFamily="50" charset="-128"/>
                <a:ea typeface="メイリオ" panose="020B0604030504040204" pitchFamily="50" charset="-128"/>
              </a:rPr>
              <a:t>配偶者居住権が、被相続人から配偶者居住権を取得した配偶者と当該配偶者居住権の目的となっている建物の所有者との間の</a:t>
            </a:r>
            <a:r>
              <a:rPr lang="ja-JP" altLang="en-US" sz="4900" b="0" i="0" u="sng" dirty="0">
                <a:solidFill>
                  <a:srgbClr val="333333"/>
                </a:solidFill>
                <a:effectLst/>
                <a:latin typeface="メイリオ" panose="020B0604030504040204" pitchFamily="50" charset="-128"/>
                <a:ea typeface="メイリオ" panose="020B0604030504040204" pitchFamily="50" charset="-128"/>
              </a:rPr>
              <a:t>合意若しくは当該配偶者による配偶者居住権の放棄により消滅した場合</a:t>
            </a:r>
            <a:r>
              <a:rPr lang="ja-JP" altLang="en-US" sz="4900" b="0" i="0" dirty="0">
                <a:solidFill>
                  <a:srgbClr val="333333"/>
                </a:solidFill>
                <a:effectLst/>
                <a:latin typeface="メイリオ" panose="020B0604030504040204" pitchFamily="50" charset="-128"/>
                <a:ea typeface="メイリオ" panose="020B0604030504040204" pitchFamily="50" charset="-128"/>
              </a:rPr>
              <a:t>又は民法第</a:t>
            </a:r>
            <a:r>
              <a:rPr lang="en-US" altLang="ja-JP" sz="4900" b="0" i="0" dirty="0">
                <a:solidFill>
                  <a:srgbClr val="333333"/>
                </a:solidFill>
                <a:effectLst/>
                <a:latin typeface="メイリオ" panose="020B0604030504040204" pitchFamily="50" charset="-128"/>
                <a:ea typeface="メイリオ" panose="020B0604030504040204" pitchFamily="50" charset="-128"/>
              </a:rPr>
              <a:t>1032</a:t>
            </a:r>
            <a:r>
              <a:rPr lang="ja-JP" altLang="en-US" sz="4900" b="0" i="0" dirty="0">
                <a:solidFill>
                  <a:srgbClr val="333333"/>
                </a:solidFill>
                <a:effectLst/>
                <a:latin typeface="メイリオ" panose="020B0604030504040204" pitchFamily="50" charset="-128"/>
                <a:ea typeface="メイリオ" panose="020B0604030504040204" pitchFamily="50" charset="-128"/>
              </a:rPr>
              <a:t>条第４項</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建物所有者による消滅の意思表示</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の規定により消滅した場合において、当該建物の又は当該建物の敷地の用に供される土地（土地の上に存する権利を含む。）の所有者（以下９</a:t>
            </a:r>
            <a:r>
              <a:rPr lang="en-US" altLang="ja-JP" sz="4900" b="0" i="0" dirty="0">
                <a:solidFill>
                  <a:srgbClr val="333333"/>
                </a:solidFill>
                <a:effectLst/>
                <a:latin typeface="メイリオ" panose="020B0604030504040204" pitchFamily="50" charset="-128"/>
                <a:ea typeface="メイリオ" panose="020B0604030504040204" pitchFamily="50" charset="-128"/>
              </a:rPr>
              <a:t>―13</a:t>
            </a:r>
            <a:r>
              <a:rPr lang="ja-JP" altLang="en-US" sz="4900" b="0" i="0" dirty="0">
                <a:solidFill>
                  <a:srgbClr val="333333"/>
                </a:solidFill>
                <a:effectLst/>
                <a:latin typeface="メイリオ" panose="020B0604030504040204" pitchFamily="50" charset="-128"/>
                <a:ea typeface="メイリオ" panose="020B0604030504040204" pitchFamily="50" charset="-128"/>
              </a:rPr>
              <a:t>の２において「建物等所有者」という。）が、</a:t>
            </a:r>
            <a:r>
              <a:rPr lang="ja-JP" altLang="en-US" sz="4900" b="0" i="0" u="sng" dirty="0">
                <a:solidFill>
                  <a:srgbClr val="333333"/>
                </a:solidFill>
                <a:effectLst/>
                <a:latin typeface="メイリオ" panose="020B0604030504040204" pitchFamily="50" charset="-128"/>
                <a:ea typeface="メイリオ" panose="020B0604030504040204" pitchFamily="50" charset="-128"/>
              </a:rPr>
              <a:t>対価を支払わなかったとき、又は著しく低い価額の対価を支払ったときは</a:t>
            </a:r>
            <a:r>
              <a:rPr lang="ja-JP" altLang="en-US" sz="4900" b="0" i="0" dirty="0">
                <a:solidFill>
                  <a:srgbClr val="333333"/>
                </a:solidFill>
                <a:effectLst/>
                <a:latin typeface="メイリオ" panose="020B0604030504040204" pitchFamily="50" charset="-128"/>
                <a:ea typeface="メイリオ" panose="020B0604030504040204" pitchFamily="50" charset="-128"/>
              </a:rPr>
              <a:t>、原則として、当該建物等所有者が、その消滅直前に、当該配偶者が有していた当該配偶者居住権の価額に相当する利益又は当該土地を当該配偶者居住権に基づき使用する権利の価額に相当する利益に相当する金額（対価の支払があった場合には、その価額を控除した金額）を、当該</a:t>
            </a:r>
            <a:r>
              <a:rPr lang="ja-JP" altLang="en-US" sz="4900" b="0" i="0" u="sng" dirty="0">
                <a:solidFill>
                  <a:srgbClr val="333333"/>
                </a:solidFill>
                <a:effectLst/>
                <a:latin typeface="メイリオ" panose="020B0604030504040204" pitchFamily="50" charset="-128"/>
                <a:ea typeface="メイリオ" panose="020B0604030504040204" pitchFamily="50" charset="-128"/>
              </a:rPr>
              <a:t>配偶者から贈与によって取得したものとして取り扱う</a:t>
            </a:r>
            <a:r>
              <a:rPr lang="ja-JP" altLang="en-US" sz="4900" b="0" i="0" dirty="0">
                <a:solidFill>
                  <a:srgbClr val="333333"/>
                </a:solidFill>
                <a:effectLst/>
                <a:latin typeface="メイリオ" panose="020B0604030504040204" pitchFamily="50" charset="-128"/>
                <a:ea typeface="メイリオ" panose="020B0604030504040204" pitchFamily="50" charset="-128"/>
              </a:rPr>
              <a:t>ものとする。（令元課資</a:t>
            </a:r>
            <a:r>
              <a:rPr lang="en-US" altLang="ja-JP" sz="4900" b="0" i="0" dirty="0">
                <a:solidFill>
                  <a:srgbClr val="333333"/>
                </a:solidFill>
                <a:effectLst/>
                <a:latin typeface="メイリオ" panose="020B0604030504040204" pitchFamily="50" charset="-128"/>
                <a:ea typeface="メイリオ" panose="020B0604030504040204" pitchFamily="50" charset="-128"/>
              </a:rPr>
              <a:t>2</a:t>
            </a:r>
            <a:r>
              <a:rPr lang="ja-JP" altLang="en-US" sz="4900" b="0" i="0" dirty="0">
                <a:solidFill>
                  <a:srgbClr val="333333"/>
                </a:solidFill>
                <a:effectLst/>
                <a:latin typeface="メイリオ" panose="020B0604030504040204" pitchFamily="50" charset="-128"/>
                <a:ea typeface="メイリオ" panose="020B0604030504040204" pitchFamily="50" charset="-128"/>
              </a:rPr>
              <a:t>－</a:t>
            </a:r>
            <a:r>
              <a:rPr lang="en-US" altLang="ja-JP" sz="4900" b="0" i="0" dirty="0">
                <a:solidFill>
                  <a:srgbClr val="333333"/>
                </a:solidFill>
                <a:effectLst/>
                <a:latin typeface="メイリオ" panose="020B0604030504040204" pitchFamily="50" charset="-128"/>
                <a:ea typeface="メイリオ" panose="020B0604030504040204" pitchFamily="50" charset="-128"/>
              </a:rPr>
              <a:t>10</a:t>
            </a:r>
            <a:r>
              <a:rPr lang="ja-JP" altLang="en-US" sz="4900" b="0" i="0" dirty="0">
                <a:solidFill>
                  <a:srgbClr val="333333"/>
                </a:solidFill>
                <a:effectLst/>
                <a:latin typeface="メイリオ" panose="020B0604030504040204" pitchFamily="50" charset="-128"/>
                <a:ea typeface="メイリオ" panose="020B0604030504040204" pitchFamily="50" charset="-128"/>
              </a:rPr>
              <a:t>追加）</a:t>
            </a:r>
          </a:p>
          <a:p>
            <a:pPr algn="l">
              <a:lnSpc>
                <a:spcPct val="140000"/>
              </a:lnSpc>
              <a:spcBef>
                <a:spcPts val="600"/>
              </a:spcBef>
            </a:pP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注</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　民法第</a:t>
            </a:r>
            <a:r>
              <a:rPr lang="en-US" altLang="ja-JP" sz="4900" b="0" i="0" dirty="0">
                <a:solidFill>
                  <a:srgbClr val="333333"/>
                </a:solidFill>
                <a:effectLst/>
                <a:latin typeface="メイリオ" panose="020B0604030504040204" pitchFamily="50" charset="-128"/>
                <a:ea typeface="メイリオ" panose="020B0604030504040204" pitchFamily="50" charset="-128"/>
              </a:rPr>
              <a:t>1036</a:t>
            </a:r>
            <a:r>
              <a:rPr lang="ja-JP" altLang="en-US" sz="4900" b="0" i="0" dirty="0">
                <a:solidFill>
                  <a:srgbClr val="333333"/>
                </a:solidFill>
                <a:effectLst/>
                <a:latin typeface="メイリオ" panose="020B0604030504040204" pitchFamily="50" charset="-128"/>
                <a:ea typeface="メイリオ" panose="020B0604030504040204" pitchFamily="50" charset="-128"/>
              </a:rPr>
              <a:t>条</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使用貸借及び賃貸借の規定の準用</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において準用する同法第</a:t>
            </a:r>
            <a:r>
              <a:rPr lang="en-US" altLang="ja-JP" sz="4900" b="0" i="0" dirty="0">
                <a:solidFill>
                  <a:srgbClr val="333333"/>
                </a:solidFill>
                <a:effectLst/>
                <a:latin typeface="メイリオ" panose="020B0604030504040204" pitchFamily="50" charset="-128"/>
                <a:ea typeface="メイリオ" panose="020B0604030504040204" pitchFamily="50" charset="-128"/>
              </a:rPr>
              <a:t>597</a:t>
            </a:r>
            <a:r>
              <a:rPr lang="ja-JP" altLang="en-US" sz="4900" b="0" i="0" dirty="0">
                <a:solidFill>
                  <a:srgbClr val="333333"/>
                </a:solidFill>
                <a:effectLst/>
                <a:latin typeface="メイリオ" panose="020B0604030504040204" pitchFamily="50" charset="-128"/>
                <a:ea typeface="メイリオ" panose="020B0604030504040204" pitchFamily="50" charset="-128"/>
              </a:rPr>
              <a:t>条第１項及び第３項</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u="sng" dirty="0">
                <a:solidFill>
                  <a:srgbClr val="333333"/>
                </a:solidFill>
                <a:effectLst/>
                <a:latin typeface="メイリオ" panose="020B0604030504040204" pitchFamily="50" charset="-128"/>
                <a:ea typeface="メイリオ" panose="020B0604030504040204" pitchFamily="50" charset="-128"/>
              </a:rPr>
              <a:t>期間満了及び借主の死亡による使用貸借の終了</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並びに第</a:t>
            </a:r>
            <a:r>
              <a:rPr lang="en-US" altLang="ja-JP" sz="4900" b="0" i="0" dirty="0">
                <a:solidFill>
                  <a:srgbClr val="333333"/>
                </a:solidFill>
                <a:effectLst/>
                <a:latin typeface="メイリオ" panose="020B0604030504040204" pitchFamily="50" charset="-128"/>
                <a:ea typeface="メイリオ" panose="020B0604030504040204" pitchFamily="50" charset="-128"/>
              </a:rPr>
              <a:t>616</a:t>
            </a:r>
            <a:r>
              <a:rPr lang="ja-JP" altLang="en-US" sz="4900" b="0" i="0" dirty="0">
                <a:solidFill>
                  <a:srgbClr val="333333"/>
                </a:solidFill>
                <a:effectLst/>
                <a:latin typeface="メイリオ" panose="020B0604030504040204" pitchFamily="50" charset="-128"/>
                <a:ea typeface="メイリオ" panose="020B0604030504040204" pitchFamily="50" charset="-128"/>
              </a:rPr>
              <a:t>条の２</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u="sng" dirty="0">
                <a:solidFill>
                  <a:srgbClr val="333333"/>
                </a:solidFill>
                <a:effectLst/>
                <a:latin typeface="メイリオ" panose="020B0604030504040204" pitchFamily="50" charset="-128"/>
                <a:ea typeface="メイリオ" panose="020B0604030504040204" pitchFamily="50" charset="-128"/>
              </a:rPr>
              <a:t>賃借物の全部滅失等による賃貸借の終了</a:t>
            </a:r>
            <a:r>
              <a:rPr lang="en-US" altLang="ja-JP" sz="4900" b="0" i="0" dirty="0">
                <a:solidFill>
                  <a:srgbClr val="333333"/>
                </a:solidFill>
                <a:effectLst/>
                <a:latin typeface="メイリオ" panose="020B0604030504040204" pitchFamily="50" charset="-128"/>
                <a:ea typeface="メイリオ" panose="020B0604030504040204" pitchFamily="50" charset="-128"/>
              </a:rPr>
              <a:t>))</a:t>
            </a:r>
            <a:r>
              <a:rPr lang="ja-JP" altLang="en-US" sz="4900" b="0" i="0" dirty="0">
                <a:solidFill>
                  <a:srgbClr val="333333"/>
                </a:solidFill>
                <a:effectLst/>
                <a:latin typeface="メイリオ" panose="020B0604030504040204" pitchFamily="50" charset="-128"/>
                <a:ea typeface="メイリオ" panose="020B0604030504040204" pitchFamily="50" charset="-128"/>
              </a:rPr>
              <a:t>の規定により配偶者居住権が消滅した場合には、</a:t>
            </a:r>
            <a:r>
              <a:rPr lang="ja-JP" altLang="en-US" sz="4900" b="0" i="0" u="sng" dirty="0">
                <a:solidFill>
                  <a:srgbClr val="333333"/>
                </a:solidFill>
                <a:effectLst/>
                <a:latin typeface="メイリオ" panose="020B0604030504040204" pitchFamily="50" charset="-128"/>
                <a:ea typeface="メイリオ" panose="020B0604030504040204" pitchFamily="50" charset="-128"/>
              </a:rPr>
              <a:t>上記の取り扱いはない</a:t>
            </a:r>
            <a:r>
              <a:rPr lang="ja-JP" altLang="en-US" sz="4900" b="0" i="0" dirty="0">
                <a:solidFill>
                  <a:srgbClr val="333333"/>
                </a:solidFill>
                <a:effectLst/>
                <a:latin typeface="メイリオ" panose="020B0604030504040204" pitchFamily="50" charset="-128"/>
                <a:ea typeface="メイリオ" panose="020B0604030504040204" pitchFamily="50" charset="-128"/>
              </a:rPr>
              <a:t>ことに留意する。</a:t>
            </a:r>
          </a:p>
        </p:txBody>
      </p:sp>
    </p:spTree>
    <p:extLst>
      <p:ext uri="{BB962C8B-B14F-4D97-AF65-F5344CB8AC3E}">
        <p14:creationId xmlns:p14="http://schemas.microsoft.com/office/powerpoint/2010/main" val="21374704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平行四辺形 6">
            <a:extLst>
              <a:ext uri="{FF2B5EF4-FFF2-40B4-BE49-F238E27FC236}">
                <a16:creationId xmlns:a16="http://schemas.microsoft.com/office/drawing/2014/main" id="{01753ABE-74C8-4056-83E0-21E818208450}"/>
              </a:ext>
            </a:extLst>
          </p:cNvPr>
          <p:cNvSpPr/>
          <p:nvPr/>
        </p:nvSpPr>
        <p:spPr>
          <a:xfrm>
            <a:off x="7316285" y="3754414"/>
            <a:ext cx="2676890" cy="576762"/>
          </a:xfrm>
          <a:prstGeom prst="parallelogram">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⑦第三者との関係（対抗力）</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845733"/>
            <a:ext cx="5104737" cy="4514427"/>
          </a:xfrm>
        </p:spPr>
        <p:txBody>
          <a:bodyPr>
            <a:normAutofit fontScale="92500" lnSpcReduction="20000"/>
          </a:bodyPr>
          <a:lstStyle/>
          <a:p>
            <a:r>
              <a:rPr lang="ja-JP" altLang="en-US" sz="2600" b="1" dirty="0">
                <a:solidFill>
                  <a:schemeClr val="accent2"/>
                </a:solidFill>
              </a:rPr>
              <a:t>　対抗要件</a:t>
            </a:r>
            <a:endParaRPr lang="en-US" altLang="ja-JP" sz="2600" b="1" dirty="0">
              <a:solidFill>
                <a:schemeClr val="accent2"/>
              </a:solidFill>
            </a:endParaRPr>
          </a:p>
          <a:p>
            <a:r>
              <a:rPr kumimoji="1" lang="ja-JP" altLang="en-US" dirty="0"/>
              <a:t>　〇　配偶者居住権の登記（</a:t>
            </a:r>
            <a:r>
              <a:rPr kumimoji="1" lang="en-US" altLang="ja-JP" dirty="0"/>
              <a:t>1031</a:t>
            </a:r>
            <a:r>
              <a:rPr kumimoji="1" lang="ja-JP" altLang="en-US" dirty="0"/>
              <a:t>条</a:t>
            </a:r>
            <a:r>
              <a:rPr lang="ja-JP" altLang="en-US" dirty="0"/>
              <a:t>２項、</a:t>
            </a:r>
            <a:r>
              <a:rPr lang="en-US" altLang="ja-JP" dirty="0"/>
              <a:t>605</a:t>
            </a:r>
            <a:r>
              <a:rPr lang="ja-JP" altLang="en-US" dirty="0"/>
              <a:t>条）</a:t>
            </a:r>
            <a:endParaRPr kumimoji="1" lang="en-US" altLang="ja-JP" dirty="0"/>
          </a:p>
          <a:p>
            <a:r>
              <a:rPr lang="ja-JP" altLang="en-US" dirty="0"/>
              <a:t>　</a:t>
            </a:r>
            <a:r>
              <a:rPr lang="en-US" altLang="ja-JP" dirty="0"/>
              <a:t>×</a:t>
            </a:r>
            <a:r>
              <a:rPr lang="ja-JP" altLang="en-US" dirty="0"/>
              <a:t>　建物の引渡し（建物賃借権と異なる）</a:t>
            </a:r>
            <a:endParaRPr lang="en-US" altLang="ja-JP" dirty="0"/>
          </a:p>
          <a:p>
            <a:endParaRPr kumimoji="1" lang="en-US" altLang="ja-JP" dirty="0"/>
          </a:p>
          <a:p>
            <a:r>
              <a:rPr lang="ja-JP" altLang="en-US" dirty="0"/>
              <a:t>　</a:t>
            </a:r>
            <a:r>
              <a:rPr lang="ja-JP" altLang="en-US" sz="2600" b="1" dirty="0">
                <a:solidFill>
                  <a:schemeClr val="accent2"/>
                </a:solidFill>
              </a:rPr>
              <a:t>対抗できる「第三者」</a:t>
            </a:r>
            <a:endParaRPr lang="en-US" altLang="ja-JP" sz="2600" b="1" dirty="0">
              <a:solidFill>
                <a:schemeClr val="accent2"/>
              </a:solidFill>
            </a:endParaRPr>
          </a:p>
          <a:p>
            <a:r>
              <a:rPr kumimoji="1" lang="ja-JP" altLang="en-US" dirty="0"/>
              <a:t>　〇　居住建物の所有権を譲り受けた者</a:t>
            </a:r>
            <a:endParaRPr kumimoji="1" lang="en-US" altLang="ja-JP" dirty="0"/>
          </a:p>
          <a:p>
            <a:r>
              <a:rPr lang="ja-JP" altLang="en-US" dirty="0"/>
              <a:t>　〇　 居住建物を差し押さえた債権者</a:t>
            </a:r>
            <a:endParaRPr lang="en-US" altLang="ja-JP" dirty="0"/>
          </a:p>
          <a:p>
            <a:pPr marL="534988" indent="-261938">
              <a:lnSpc>
                <a:spcPct val="120000"/>
              </a:lnSpc>
              <a:buNone/>
            </a:pPr>
            <a:r>
              <a:rPr kumimoji="1" lang="en-US" altLang="ja-JP" dirty="0"/>
              <a:t>×</a:t>
            </a:r>
            <a:r>
              <a:rPr kumimoji="1" lang="ja-JP" altLang="en-US" dirty="0"/>
              <a:t>　居住建物と敷地を取得した相続人から敷地のみを譲り受けた第三者</a:t>
            </a:r>
            <a:endParaRPr kumimoji="1" lang="en-US" altLang="ja-JP" dirty="0"/>
          </a:p>
          <a:p>
            <a:pPr marL="179388" indent="84138">
              <a:lnSpc>
                <a:spcPct val="120000"/>
              </a:lnSpc>
              <a:spcAft>
                <a:spcPts val="0"/>
              </a:spcAft>
              <a:buNone/>
            </a:pPr>
            <a:r>
              <a:rPr lang="ja-JP" altLang="en-US" dirty="0"/>
              <a:t>建物の一部を借りて引渡しを受けている賃借人</a:t>
            </a:r>
            <a:endParaRPr lang="en-US" altLang="ja-JP" dirty="0"/>
          </a:p>
          <a:p>
            <a:pPr marL="539750" indent="-276225">
              <a:lnSpc>
                <a:spcPct val="120000"/>
              </a:lnSpc>
              <a:spcBef>
                <a:spcPts val="0"/>
              </a:spcBef>
              <a:buNone/>
            </a:pPr>
            <a:r>
              <a:rPr lang="ja-JP" altLang="en-US" dirty="0">
                <a:solidFill>
                  <a:schemeClr val="tx1"/>
                </a:solidFill>
              </a:rPr>
              <a:t>⇒「第三者」にあたるが、先に対抗要件を備えられている。</a:t>
            </a:r>
            <a:endParaRPr kumimoji="1" lang="en-US" altLang="ja-JP" dirty="0">
              <a:solidFill>
                <a:schemeClr val="tx1"/>
              </a:solidFill>
            </a:endParaRPr>
          </a:p>
        </p:txBody>
      </p:sp>
      <p:sp>
        <p:nvSpPr>
          <p:cNvPr id="4" name="二等辺三角形 3">
            <a:extLst>
              <a:ext uri="{FF2B5EF4-FFF2-40B4-BE49-F238E27FC236}">
                <a16:creationId xmlns:a16="http://schemas.microsoft.com/office/drawing/2014/main" id="{41F924AD-C650-4613-A7FE-BD5EADE404E6}"/>
              </a:ext>
            </a:extLst>
          </p:cNvPr>
          <p:cNvSpPr/>
          <p:nvPr/>
        </p:nvSpPr>
        <p:spPr>
          <a:xfrm>
            <a:off x="7610278" y="2081474"/>
            <a:ext cx="2071687" cy="8091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345C5F4C-2FFA-4C6E-9C3C-F58DEF19CA15}"/>
              </a:ext>
            </a:extLst>
          </p:cNvPr>
          <p:cNvSpPr/>
          <p:nvPr/>
        </p:nvSpPr>
        <p:spPr>
          <a:xfrm>
            <a:off x="7875804" y="2890626"/>
            <a:ext cx="1506124" cy="11521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94CF3192-9BEC-4098-9672-695A270911D8}"/>
              </a:ext>
            </a:extLst>
          </p:cNvPr>
          <p:cNvSpPr/>
          <p:nvPr/>
        </p:nvSpPr>
        <p:spPr>
          <a:xfrm>
            <a:off x="8567541" y="3570194"/>
            <a:ext cx="814387" cy="47260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2">
            <a:extLst>
              <a:ext uri="{FF2B5EF4-FFF2-40B4-BE49-F238E27FC236}">
                <a16:creationId xmlns:a16="http://schemas.microsoft.com/office/drawing/2014/main" id="{7754A85C-5882-4A10-98FE-48DF7745F490}"/>
              </a:ext>
            </a:extLst>
          </p:cNvPr>
          <p:cNvSpPr txBox="1">
            <a:spLocks/>
          </p:cNvSpPr>
          <p:nvPr/>
        </p:nvSpPr>
        <p:spPr>
          <a:xfrm>
            <a:off x="6408077" y="1782868"/>
            <a:ext cx="5104737" cy="4303275"/>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br>
              <a:rPr lang="en-US" altLang="ja-JP" dirty="0"/>
            </a:br>
            <a:r>
              <a:rPr lang="ja-JP" altLang="en-US" dirty="0"/>
              <a:t>　　　　　　　　　　　　　　　　　　Ｄが差押え</a:t>
            </a:r>
            <a:endParaRPr lang="en-US" altLang="ja-JP" dirty="0"/>
          </a:p>
          <a:p>
            <a:endParaRPr lang="en-US" altLang="ja-JP" dirty="0"/>
          </a:p>
          <a:p>
            <a:endParaRPr lang="en-US" altLang="ja-JP" dirty="0"/>
          </a:p>
          <a:p>
            <a:endParaRPr lang="en-US" altLang="ja-JP" dirty="0"/>
          </a:p>
          <a:p>
            <a:endParaRPr lang="en-US" altLang="ja-JP" dirty="0"/>
          </a:p>
          <a:p>
            <a:r>
              <a:rPr lang="ja-JP" altLang="en-US" dirty="0"/>
              <a:t>　　　　　　　　　　　　　　　　　　　　　</a:t>
            </a:r>
            <a:endParaRPr lang="en-US" altLang="ja-JP" dirty="0"/>
          </a:p>
          <a:p>
            <a:r>
              <a:rPr lang="ja-JP" altLang="en-US" dirty="0"/>
              <a:t>  　遺産分割により、　　　　　　　</a:t>
            </a:r>
            <a:endParaRPr lang="en-US" altLang="ja-JP" dirty="0"/>
          </a:p>
          <a:p>
            <a:r>
              <a:rPr lang="ja-JP" altLang="en-US" dirty="0"/>
              <a:t>  　Ａが建物と敷地の所有権を取得。</a:t>
            </a:r>
            <a:endParaRPr lang="en-US" altLang="ja-JP" dirty="0"/>
          </a:p>
          <a:p>
            <a:r>
              <a:rPr lang="ja-JP" altLang="en-US" dirty="0"/>
              <a:t>  　Ｂが建物の配偶者居住権を取得。</a:t>
            </a:r>
            <a:endParaRPr lang="en-US" altLang="ja-JP" dirty="0"/>
          </a:p>
          <a:p>
            <a:endParaRPr lang="en-US" altLang="ja-JP" dirty="0"/>
          </a:p>
          <a:p>
            <a:endParaRPr lang="en-US" altLang="ja-JP" dirty="0"/>
          </a:p>
          <a:p>
            <a:endParaRPr lang="en-US" altLang="ja-JP" dirty="0"/>
          </a:p>
        </p:txBody>
      </p:sp>
      <p:cxnSp>
        <p:nvCxnSpPr>
          <p:cNvPr id="15" name="直線矢印コネクタ 14">
            <a:extLst>
              <a:ext uri="{FF2B5EF4-FFF2-40B4-BE49-F238E27FC236}">
                <a16:creationId xmlns:a16="http://schemas.microsoft.com/office/drawing/2014/main" id="{F06231A9-F15F-4F4D-81BB-BD0299FBC3CC}"/>
              </a:ext>
            </a:extLst>
          </p:cNvPr>
          <p:cNvCxnSpPr/>
          <p:nvPr/>
        </p:nvCxnSpPr>
        <p:spPr>
          <a:xfrm flipH="1">
            <a:off x="8875036" y="2577261"/>
            <a:ext cx="728870" cy="808383"/>
          </a:xfrm>
          <a:prstGeom prst="straightConnector1">
            <a:avLst/>
          </a:prstGeom>
          <a:ln w="5715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5DF75516-A3C9-48FF-B578-7B7D218AC306}"/>
              </a:ext>
            </a:extLst>
          </p:cNvPr>
          <p:cNvSpPr txBox="1"/>
          <p:nvPr/>
        </p:nvSpPr>
        <p:spPr>
          <a:xfrm>
            <a:off x="8800342" y="3575661"/>
            <a:ext cx="803564" cy="400110"/>
          </a:xfrm>
          <a:prstGeom prst="rect">
            <a:avLst/>
          </a:prstGeom>
          <a:noFill/>
        </p:spPr>
        <p:txBody>
          <a:bodyPr wrap="square" rtlCol="0">
            <a:spAutoFit/>
          </a:bodyPr>
          <a:lstStyle/>
          <a:p>
            <a:r>
              <a:rPr kumimoji="1" lang="en-US" altLang="ja-JP" sz="2000" dirty="0">
                <a:latin typeface="+mn-ea"/>
              </a:rPr>
              <a:t>C</a:t>
            </a:r>
            <a:endParaRPr kumimoji="1" lang="ja-JP" altLang="en-US" sz="2000" dirty="0">
              <a:latin typeface="+mn-ea"/>
            </a:endParaRPr>
          </a:p>
        </p:txBody>
      </p:sp>
      <p:sp>
        <p:nvSpPr>
          <p:cNvPr id="12" name="テキスト ボックス 11">
            <a:extLst>
              <a:ext uri="{FF2B5EF4-FFF2-40B4-BE49-F238E27FC236}">
                <a16:creationId xmlns:a16="http://schemas.microsoft.com/office/drawing/2014/main" id="{0DA78976-FB8A-4F4B-B5A2-15905B8BB4DB}"/>
              </a:ext>
            </a:extLst>
          </p:cNvPr>
          <p:cNvSpPr txBox="1"/>
          <p:nvPr/>
        </p:nvSpPr>
        <p:spPr>
          <a:xfrm>
            <a:off x="8171170" y="3076815"/>
            <a:ext cx="803564" cy="400110"/>
          </a:xfrm>
          <a:prstGeom prst="rect">
            <a:avLst/>
          </a:prstGeom>
          <a:noFill/>
        </p:spPr>
        <p:txBody>
          <a:bodyPr wrap="square" rtlCol="0">
            <a:spAutoFit/>
          </a:bodyPr>
          <a:lstStyle/>
          <a:p>
            <a:r>
              <a:rPr kumimoji="1" lang="en-US" altLang="ja-JP" sz="2000" dirty="0">
                <a:latin typeface="+mn-ea"/>
              </a:rPr>
              <a:t>B</a:t>
            </a:r>
            <a:endParaRPr kumimoji="1" lang="ja-JP" altLang="en-US" sz="2000" dirty="0">
              <a:latin typeface="+mn-ea"/>
            </a:endParaRPr>
          </a:p>
        </p:txBody>
      </p:sp>
      <p:sp>
        <p:nvSpPr>
          <p:cNvPr id="13" name="テキスト ボックス 12">
            <a:extLst>
              <a:ext uri="{FF2B5EF4-FFF2-40B4-BE49-F238E27FC236}">
                <a16:creationId xmlns:a16="http://schemas.microsoft.com/office/drawing/2014/main" id="{E6EE4FD7-AACA-4E16-988F-22119674C52E}"/>
              </a:ext>
            </a:extLst>
          </p:cNvPr>
          <p:cNvSpPr txBox="1"/>
          <p:nvPr/>
        </p:nvSpPr>
        <p:spPr>
          <a:xfrm>
            <a:off x="9997906" y="3118746"/>
            <a:ext cx="1157774" cy="400110"/>
          </a:xfrm>
          <a:prstGeom prst="rect">
            <a:avLst/>
          </a:prstGeom>
          <a:noFill/>
        </p:spPr>
        <p:txBody>
          <a:bodyPr wrap="square" rtlCol="0">
            <a:spAutoFit/>
          </a:bodyPr>
          <a:lstStyle/>
          <a:p>
            <a:r>
              <a:rPr kumimoji="1" lang="en-US" altLang="ja-JP" sz="2000" dirty="0">
                <a:latin typeface="+mn-ea"/>
              </a:rPr>
              <a:t>A</a:t>
            </a:r>
            <a:r>
              <a:rPr kumimoji="1" lang="ja-JP" altLang="en-US" sz="2000" dirty="0">
                <a:latin typeface="+mn-ea"/>
              </a:rPr>
              <a:t>所有</a:t>
            </a:r>
          </a:p>
        </p:txBody>
      </p:sp>
      <p:cxnSp>
        <p:nvCxnSpPr>
          <p:cNvPr id="17" name="直線矢印コネクタ 16">
            <a:extLst>
              <a:ext uri="{FF2B5EF4-FFF2-40B4-BE49-F238E27FC236}">
                <a16:creationId xmlns:a16="http://schemas.microsoft.com/office/drawing/2014/main" id="{D3D5FE47-F9B1-4637-8B36-88900CADA227}"/>
              </a:ext>
            </a:extLst>
          </p:cNvPr>
          <p:cNvCxnSpPr/>
          <p:nvPr/>
        </p:nvCxnSpPr>
        <p:spPr>
          <a:xfrm flipH="1">
            <a:off x="9185564" y="3385644"/>
            <a:ext cx="69272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 name="直線矢印コネクタ 17">
            <a:extLst>
              <a:ext uri="{FF2B5EF4-FFF2-40B4-BE49-F238E27FC236}">
                <a16:creationId xmlns:a16="http://schemas.microsoft.com/office/drawing/2014/main" id="{F3285D8B-E649-4BFB-AF21-F23E991AC939}"/>
              </a:ext>
            </a:extLst>
          </p:cNvPr>
          <p:cNvCxnSpPr>
            <a:cxnSpLocks/>
          </p:cNvCxnSpPr>
          <p:nvPr/>
        </p:nvCxnSpPr>
        <p:spPr>
          <a:xfrm flipH="1">
            <a:off x="9603907" y="3385644"/>
            <a:ext cx="274384" cy="59526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77583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⑦第三者との関係（対抗力）</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845734"/>
            <a:ext cx="10058400" cy="4125576"/>
          </a:xfrm>
        </p:spPr>
        <p:txBody>
          <a:bodyPr>
            <a:normAutofit/>
          </a:bodyPr>
          <a:lstStyle/>
          <a:p>
            <a:br>
              <a:rPr lang="en-US" altLang="ja-JP" dirty="0"/>
            </a:br>
            <a:r>
              <a:rPr lang="ja-JP" altLang="en-US" sz="2400" b="1" dirty="0">
                <a:solidFill>
                  <a:schemeClr val="accent2"/>
                </a:solidFill>
              </a:rPr>
              <a:t>配偶者居住権の登記</a:t>
            </a:r>
            <a:endParaRPr lang="en-US" altLang="ja-JP" sz="2400" b="1" dirty="0">
              <a:solidFill>
                <a:schemeClr val="accent2"/>
              </a:solidFill>
            </a:endParaRPr>
          </a:p>
          <a:p>
            <a:r>
              <a:rPr lang="ja-JP" altLang="en-US" dirty="0"/>
              <a:t>　</a:t>
            </a:r>
            <a:r>
              <a:rPr lang="en-US" altLang="ja-JP" dirty="0"/>
              <a:t>【</a:t>
            </a:r>
            <a:r>
              <a:rPr lang="ja-JP" altLang="en-US" b="1" dirty="0"/>
              <a:t>原則</a:t>
            </a:r>
            <a:r>
              <a:rPr lang="en-US" altLang="ja-JP" b="1" dirty="0"/>
              <a:t>】</a:t>
            </a:r>
            <a:r>
              <a:rPr lang="ja-JP" altLang="en-US" dirty="0"/>
              <a:t>　配偶者と居住建物の所有者の</a:t>
            </a:r>
            <a:r>
              <a:rPr lang="ja-JP" altLang="en-US" sz="2400" b="1" u="sng" dirty="0"/>
              <a:t>共同申請</a:t>
            </a:r>
            <a:r>
              <a:rPr lang="ja-JP" altLang="en-US" dirty="0"/>
              <a:t>（不動産登記法</a:t>
            </a:r>
            <a:r>
              <a:rPr lang="en-US" altLang="ja-JP" dirty="0"/>
              <a:t>60</a:t>
            </a:r>
            <a:r>
              <a:rPr lang="ja-JP" altLang="en-US" dirty="0"/>
              <a:t>条）</a:t>
            </a:r>
            <a:endParaRPr lang="en-US" altLang="ja-JP" dirty="0"/>
          </a:p>
          <a:p>
            <a:r>
              <a:rPr lang="ja-JP" altLang="en-US" dirty="0"/>
              <a:t>　　　　　　 所有者は、配偶者居住権の設定の登記を備えさせる義務を負う（</a:t>
            </a:r>
            <a:r>
              <a:rPr lang="en-US" altLang="ja-JP" dirty="0"/>
              <a:t>1031</a:t>
            </a:r>
            <a:r>
              <a:rPr lang="ja-JP" altLang="en-US" dirty="0"/>
              <a:t>条１項）</a:t>
            </a:r>
            <a:endParaRPr lang="en-US" altLang="ja-JP" dirty="0"/>
          </a:p>
          <a:p>
            <a:pPr lvl="2"/>
            <a:r>
              <a:rPr lang="ja-JP" altLang="en-US" dirty="0"/>
              <a:t>　　　　   </a:t>
            </a:r>
            <a:r>
              <a:rPr lang="ja-JP" altLang="en-US" sz="2000" dirty="0"/>
              <a:t>所有者が協力しない場合は、訴訟で登記義務の履行を求めることに。</a:t>
            </a:r>
            <a:endParaRPr lang="en-US" altLang="ja-JP" sz="2000" dirty="0"/>
          </a:p>
          <a:p>
            <a:pPr marL="1163638" indent="-900113">
              <a:buNone/>
            </a:pPr>
            <a:r>
              <a:rPr lang="en-US" altLang="ja-JP" dirty="0"/>
              <a:t>【</a:t>
            </a:r>
            <a:r>
              <a:rPr lang="ja-JP" altLang="en-US" b="1" dirty="0"/>
              <a:t>例外</a:t>
            </a:r>
            <a:r>
              <a:rPr lang="en-US" altLang="ja-JP" b="1" dirty="0"/>
              <a:t>】</a:t>
            </a:r>
            <a:r>
              <a:rPr lang="ja-JP" altLang="en-US" dirty="0"/>
              <a:t>　調停や審判で解決した場合は、配偶者が単独で登記手続をすることができるため　　の条項が設けられるのが普通。</a:t>
            </a:r>
            <a:endParaRPr lang="en-US" altLang="ja-JP" dirty="0"/>
          </a:p>
          <a:p>
            <a:r>
              <a:rPr lang="ja-JP" altLang="en-US" dirty="0"/>
              <a:t>　　　　　⇒　</a:t>
            </a:r>
            <a:r>
              <a:rPr lang="ja-JP" altLang="en-US" sz="2400" b="1" u="sng" dirty="0"/>
              <a:t>単独申請</a:t>
            </a:r>
            <a:r>
              <a:rPr lang="ja-JP" altLang="en-US" b="1" u="sng" dirty="0"/>
              <a:t>が可能</a:t>
            </a:r>
            <a:r>
              <a:rPr lang="ja-JP" altLang="en-US" dirty="0"/>
              <a:t>（不動産登記法</a:t>
            </a:r>
            <a:r>
              <a:rPr lang="en-US" altLang="ja-JP" dirty="0"/>
              <a:t>63</a:t>
            </a:r>
            <a:r>
              <a:rPr lang="ja-JP" altLang="en-US" dirty="0"/>
              <a:t>条１項）。</a:t>
            </a:r>
            <a:endParaRPr lang="en-US" altLang="ja-JP" dirty="0"/>
          </a:p>
          <a:p>
            <a:endParaRPr kumimoji="1" lang="en-US" altLang="ja-JP" dirty="0"/>
          </a:p>
          <a:p>
            <a:r>
              <a:rPr kumimoji="1" lang="ja-JP" altLang="en-US" sz="1800" dirty="0"/>
              <a:t>　　 ◇参考◇　配偶者居住権の登記の件数　施行から１年で</a:t>
            </a:r>
            <a:r>
              <a:rPr kumimoji="1" lang="en-US" altLang="ja-JP" sz="1800" dirty="0"/>
              <a:t>301</a:t>
            </a:r>
            <a:r>
              <a:rPr kumimoji="1" lang="ja-JP" altLang="en-US" sz="1800" dirty="0"/>
              <a:t>件（法務省の統計より）</a:t>
            </a:r>
          </a:p>
        </p:txBody>
      </p:sp>
      <p:sp>
        <p:nvSpPr>
          <p:cNvPr id="4" name="正方形/長方形 3">
            <a:extLst>
              <a:ext uri="{FF2B5EF4-FFF2-40B4-BE49-F238E27FC236}">
                <a16:creationId xmlns:a16="http://schemas.microsoft.com/office/drawing/2014/main" id="{7AECC0AE-2920-4FB4-A413-3D58A28B0BC3}"/>
              </a:ext>
            </a:extLst>
          </p:cNvPr>
          <p:cNvSpPr/>
          <p:nvPr/>
        </p:nvSpPr>
        <p:spPr>
          <a:xfrm>
            <a:off x="1230794" y="5412233"/>
            <a:ext cx="8661351" cy="667451"/>
          </a:xfrm>
          <a:prstGeom prst="rect">
            <a:avLst/>
          </a:prstGeom>
          <a:no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652649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①家事事件手続における評価</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111134" y="1984280"/>
            <a:ext cx="10058399" cy="4208700"/>
          </a:xfrm>
        </p:spPr>
        <p:txBody>
          <a:bodyPr>
            <a:normAutofit fontScale="92500" lnSpcReduction="20000"/>
          </a:bodyPr>
          <a:lstStyle/>
          <a:p>
            <a:r>
              <a:rPr lang="ja-JP" altLang="en-US" sz="2600" b="1" dirty="0">
                <a:solidFill>
                  <a:schemeClr val="accent2"/>
                </a:solidFill>
              </a:rPr>
              <a:t>実務における不動産評価の考え方と手順</a:t>
            </a:r>
          </a:p>
          <a:p>
            <a:r>
              <a:rPr lang="ja-JP" altLang="en-US" dirty="0"/>
              <a:t>　</a:t>
            </a:r>
            <a:r>
              <a:rPr lang="ja-JP" altLang="en-US" sz="1900" dirty="0"/>
              <a:t>まずは当事者間の合意。　合意がとれない場合は？</a:t>
            </a:r>
          </a:p>
          <a:p>
            <a:endParaRPr lang="ja-JP" altLang="en-US" dirty="0"/>
          </a:p>
          <a:p>
            <a:r>
              <a:rPr lang="ja-JP" altLang="en-US" sz="2600" b="1" dirty="0">
                <a:solidFill>
                  <a:schemeClr val="accent2"/>
                </a:solidFill>
              </a:rPr>
              <a:t>鑑定による評価</a:t>
            </a:r>
          </a:p>
          <a:p>
            <a:r>
              <a:rPr lang="ja-JP" altLang="en-US" dirty="0"/>
              <a:t>　</a:t>
            </a:r>
            <a:r>
              <a:rPr lang="ja-JP" altLang="en-US" sz="1900" dirty="0"/>
              <a:t>日本不動産鑑定士協会連合会「研究報告」　</a:t>
            </a:r>
          </a:p>
          <a:p>
            <a:pPr>
              <a:spcBef>
                <a:spcPts val="1800"/>
              </a:spcBef>
              <a:spcAft>
                <a:spcPts val="600"/>
              </a:spcAft>
            </a:pPr>
            <a:r>
              <a:rPr lang="ja-JP" altLang="en-US" sz="1900" dirty="0"/>
              <a:t>　東京家庭裁判所 岩田敦之裁判官</a:t>
            </a:r>
          </a:p>
          <a:p>
            <a:pPr marL="360363" indent="-360363">
              <a:lnSpc>
                <a:spcPct val="120000"/>
              </a:lnSpc>
              <a:spcBef>
                <a:spcPts val="0"/>
              </a:spcBef>
              <a:buNone/>
            </a:pPr>
            <a:r>
              <a:rPr lang="ja-JP" altLang="en-US" sz="1900" dirty="0"/>
              <a:t>　　「将来予測にわたる部分を含めて鑑定人の裁量の幅が広いように見え、鑑定の結果には一定のばらつきが生じることが想定されます。」</a:t>
            </a:r>
            <a:endParaRPr lang="en-US" altLang="ja-JP" sz="1900" dirty="0"/>
          </a:p>
          <a:p>
            <a:pPr>
              <a:lnSpc>
                <a:spcPct val="110000"/>
              </a:lnSpc>
              <a:spcBef>
                <a:spcPts val="0"/>
              </a:spcBef>
            </a:pPr>
            <a:endParaRPr lang="en-US" altLang="ja-JP" sz="1900" dirty="0"/>
          </a:p>
          <a:p>
            <a:r>
              <a:rPr lang="ja-JP" altLang="en-US" sz="2600" b="1" dirty="0">
                <a:solidFill>
                  <a:schemeClr val="accent2"/>
                </a:solidFill>
              </a:rPr>
              <a:t>簡易な評価方法</a:t>
            </a:r>
          </a:p>
          <a:p>
            <a:pPr marL="442913" indent="-442913">
              <a:buNone/>
            </a:pPr>
            <a:r>
              <a:rPr lang="ja-JP" altLang="en-US" sz="2000" dirty="0"/>
              <a:t>  　法制審議会民法（相続関係）部会で検討された評価方法。</a:t>
            </a:r>
          </a:p>
          <a:p>
            <a:endParaRPr lang="ja-JP" altLang="en-US" sz="1600" dirty="0"/>
          </a:p>
          <a:p>
            <a:pPr>
              <a:lnSpc>
                <a:spcPct val="110000"/>
              </a:lnSpc>
              <a:spcBef>
                <a:spcPts val="0"/>
              </a:spcBef>
            </a:pPr>
            <a:endParaRPr lang="ja-JP" altLang="en-US" sz="1900" dirty="0"/>
          </a:p>
          <a:p>
            <a:endParaRPr lang="ja-JP" altLang="en-US" dirty="0"/>
          </a:p>
          <a:p>
            <a:endParaRPr kumimoji="1" lang="ja-JP" altLang="en-US" dirty="0"/>
          </a:p>
        </p:txBody>
      </p:sp>
      <p:sp>
        <p:nvSpPr>
          <p:cNvPr id="4" name="コンテンツ プレースホルダー 2">
            <a:extLst>
              <a:ext uri="{FF2B5EF4-FFF2-40B4-BE49-F238E27FC236}">
                <a16:creationId xmlns:a16="http://schemas.microsoft.com/office/drawing/2014/main" id="{83B080F1-AE6E-4642-BFD5-546AFEDE8901}"/>
              </a:ext>
            </a:extLst>
          </p:cNvPr>
          <p:cNvSpPr txBox="1">
            <a:spLocks/>
          </p:cNvSpPr>
          <p:nvPr/>
        </p:nvSpPr>
        <p:spPr>
          <a:xfrm>
            <a:off x="9024851" y="2704717"/>
            <a:ext cx="499872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dirty="0"/>
              <a:t>　</a:t>
            </a:r>
            <a:endParaRPr lang="en-US" altLang="ja-JP" dirty="0"/>
          </a:p>
          <a:p>
            <a:endParaRPr lang="ja-JP" altLang="en-US" dirty="0"/>
          </a:p>
        </p:txBody>
      </p:sp>
    </p:spTree>
    <p:extLst>
      <p:ext uri="{BB962C8B-B14F-4D97-AF65-F5344CB8AC3E}">
        <p14:creationId xmlns:p14="http://schemas.microsoft.com/office/powerpoint/2010/main" val="1566460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②簡易な評価方法</a:t>
            </a:r>
          </a:p>
        </p:txBody>
      </p:sp>
      <p:sp>
        <p:nvSpPr>
          <p:cNvPr id="7" name="テキスト ボックス 6">
            <a:extLst>
              <a:ext uri="{FF2B5EF4-FFF2-40B4-BE49-F238E27FC236}">
                <a16:creationId xmlns:a16="http://schemas.microsoft.com/office/drawing/2014/main" id="{E9E76022-E9D6-426E-AD93-97F13F9FB9C3}"/>
              </a:ext>
            </a:extLst>
          </p:cNvPr>
          <p:cNvSpPr txBox="1"/>
          <p:nvPr/>
        </p:nvSpPr>
        <p:spPr>
          <a:xfrm>
            <a:off x="6539347" y="6044518"/>
            <a:ext cx="5624944" cy="307777"/>
          </a:xfrm>
          <a:prstGeom prst="rect">
            <a:avLst/>
          </a:prstGeom>
          <a:noFill/>
        </p:spPr>
        <p:txBody>
          <a:bodyPr wrap="square" rtlCol="0">
            <a:spAutoFit/>
          </a:bodyPr>
          <a:lstStyle/>
          <a:p>
            <a:r>
              <a:rPr kumimoji="1" lang="ja-JP" altLang="en-US" sz="1400" dirty="0"/>
              <a:t>東京家庭裁判所家事第５部「配偶者居住権リーフレット」（抄）</a:t>
            </a:r>
          </a:p>
        </p:txBody>
      </p:sp>
      <p:sp>
        <p:nvSpPr>
          <p:cNvPr id="10" name="テキスト ボックス 9">
            <a:extLst>
              <a:ext uri="{FF2B5EF4-FFF2-40B4-BE49-F238E27FC236}">
                <a16:creationId xmlns:a16="http://schemas.microsoft.com/office/drawing/2014/main" id="{B41048B0-1EC8-4CCF-B30D-7B5AB1BBBCF6}"/>
              </a:ext>
            </a:extLst>
          </p:cNvPr>
          <p:cNvSpPr txBox="1"/>
          <p:nvPr/>
        </p:nvSpPr>
        <p:spPr>
          <a:xfrm>
            <a:off x="1097280" y="2022840"/>
            <a:ext cx="4555373" cy="4585871"/>
          </a:xfrm>
          <a:prstGeom prst="rect">
            <a:avLst/>
          </a:prstGeom>
          <a:noFill/>
        </p:spPr>
        <p:txBody>
          <a:bodyPr wrap="square" rtlCol="0">
            <a:spAutoFit/>
          </a:bodyPr>
          <a:lstStyle/>
          <a:p>
            <a:pPr>
              <a:spcAft>
                <a:spcPts val="600"/>
              </a:spcAft>
            </a:pPr>
            <a:r>
              <a:rPr lang="en-US" altLang="ja-JP" sz="2000" b="1" dirty="0"/>
              <a:t>《</a:t>
            </a:r>
            <a:r>
              <a:rPr lang="ja-JP" altLang="en-US" sz="2000" b="1" dirty="0"/>
              <a:t>基本的な考え方</a:t>
            </a:r>
            <a:r>
              <a:rPr lang="en-US" altLang="ja-JP" sz="2000" b="1" dirty="0"/>
              <a:t>》</a:t>
            </a:r>
            <a:r>
              <a:rPr lang="ja-JP" altLang="en-US" sz="2000" b="1" dirty="0"/>
              <a:t>　</a:t>
            </a:r>
            <a:r>
              <a:rPr lang="en-US" altLang="ja-JP" sz="2000" dirty="0"/>
              <a:t>‥</a:t>
            </a:r>
            <a:r>
              <a:rPr lang="ja-JP" altLang="en-US" sz="2000" dirty="0"/>
              <a:t>税務と同じ</a:t>
            </a:r>
            <a:endParaRPr lang="en-US" altLang="ja-JP" sz="2000" dirty="0"/>
          </a:p>
          <a:p>
            <a:pPr marL="179388" indent="-179388"/>
            <a:r>
              <a:rPr lang="ja-JP" altLang="en-US" dirty="0"/>
              <a:t>①存続期間満了時に所有者に復帰する居住建物の完全な所有権の価額を算定</a:t>
            </a:r>
            <a:endParaRPr lang="en-US" altLang="ja-JP" dirty="0"/>
          </a:p>
          <a:p>
            <a:pPr marL="179388" indent="-179388"/>
            <a:r>
              <a:rPr lang="ja-JP" altLang="en-US" dirty="0"/>
              <a:t>②その算定額を割り戻して現在価値を出す</a:t>
            </a:r>
            <a:endParaRPr lang="en-US" altLang="ja-JP" dirty="0"/>
          </a:p>
          <a:p>
            <a:pPr marL="179388" indent="-179388"/>
            <a:r>
              <a:rPr lang="ja-JP" altLang="en-US" dirty="0"/>
              <a:t>③この価額を現時点での居住建物所有権の評価額から控除</a:t>
            </a:r>
            <a:endParaRPr lang="en-US" altLang="ja-JP" dirty="0"/>
          </a:p>
          <a:p>
            <a:pPr marL="179388" indent="-179388">
              <a:spcBef>
                <a:spcPts val="600"/>
              </a:spcBef>
            </a:pPr>
            <a:r>
              <a:rPr lang="en-US" altLang="ja-JP" sz="1600" dirty="0"/>
              <a:t>※</a:t>
            </a:r>
            <a:r>
              <a:rPr lang="ja-JP" altLang="en-US" sz="1600" dirty="0"/>
              <a:t>敷地利用権についても同様。</a:t>
            </a:r>
            <a:endParaRPr lang="en-US" altLang="ja-JP" sz="1600" dirty="0"/>
          </a:p>
          <a:p>
            <a:endParaRPr lang="en-US" altLang="ja-JP" b="1" dirty="0">
              <a:solidFill>
                <a:schemeClr val="accent2"/>
              </a:solidFill>
            </a:endParaRPr>
          </a:p>
          <a:p>
            <a:r>
              <a:rPr lang="en-US" altLang="ja-JP" sz="2000" b="1" dirty="0"/>
              <a:t>《</a:t>
            </a:r>
            <a:r>
              <a:rPr lang="ja-JP" altLang="en-US" sz="2000" b="1" dirty="0"/>
              <a:t>相続税における評価方法との違い</a:t>
            </a:r>
            <a:r>
              <a:rPr lang="en-US" altLang="ja-JP" sz="2000" b="1" dirty="0"/>
              <a:t>》</a:t>
            </a:r>
          </a:p>
          <a:p>
            <a:pPr>
              <a:spcBef>
                <a:spcPts val="600"/>
              </a:spcBef>
            </a:pPr>
            <a:r>
              <a:rPr lang="ja-JP" altLang="en-US" dirty="0">
                <a:effectLst>
                  <a:outerShdw blurRad="38100" dist="38100" dir="2700000" algn="tl">
                    <a:srgbClr val="000000">
                      <a:alpha val="43137"/>
                    </a:srgbClr>
                  </a:outerShdw>
                </a:effectLst>
              </a:rPr>
              <a:t>  </a:t>
            </a:r>
            <a:r>
              <a:rPr lang="ja-JP" altLang="en-US" dirty="0"/>
              <a:t>・</a:t>
            </a:r>
            <a:r>
              <a:rPr lang="ja-JP" altLang="en-US" b="1" u="sng" dirty="0"/>
              <a:t>耐用年数</a:t>
            </a:r>
            <a:r>
              <a:rPr lang="ja-JP" altLang="en-US" u="sng" dirty="0"/>
              <a:t>に</a:t>
            </a:r>
            <a:r>
              <a:rPr lang="en-US" altLang="ja-JP" u="sng" dirty="0"/>
              <a:t>1.5</a:t>
            </a:r>
            <a:r>
              <a:rPr lang="ja-JP" altLang="en-US" u="sng" dirty="0"/>
              <a:t>を乗じない</a:t>
            </a:r>
            <a:r>
              <a:rPr lang="ja-JP" altLang="en-US" dirty="0"/>
              <a:t>。</a:t>
            </a:r>
          </a:p>
          <a:p>
            <a:pPr marL="179388" indent="-179388">
              <a:lnSpc>
                <a:spcPct val="100000"/>
              </a:lnSpc>
              <a:spcBef>
                <a:spcPts val="600"/>
              </a:spcBef>
              <a:buNone/>
            </a:pPr>
            <a:r>
              <a:rPr lang="ja-JP" altLang="en-US" dirty="0"/>
              <a:t>  ・</a:t>
            </a:r>
            <a:r>
              <a:rPr lang="ja-JP" altLang="en-US" b="1" u="sng" dirty="0"/>
              <a:t>存続年数</a:t>
            </a:r>
            <a:r>
              <a:rPr lang="ja-JP" altLang="en-US" u="sng" dirty="0"/>
              <a:t>について上限がない</a:t>
            </a:r>
            <a:r>
              <a:rPr lang="ja-JP" altLang="en-US" dirty="0"/>
              <a:t>（平均余命を上回る存続年数の設定が理論的には可能）。</a:t>
            </a:r>
            <a:br>
              <a:rPr lang="en-US" altLang="ja-JP" dirty="0"/>
            </a:br>
            <a:endParaRPr lang="en-US" altLang="ja-JP" dirty="0"/>
          </a:p>
          <a:p>
            <a:endParaRPr kumimoji="1" lang="en-US" altLang="ja-JP" dirty="0"/>
          </a:p>
          <a:p>
            <a:endParaRPr kumimoji="1" lang="ja-JP" altLang="en-US" dirty="0"/>
          </a:p>
        </p:txBody>
      </p:sp>
      <p:pic>
        <p:nvPicPr>
          <p:cNvPr id="4" name="図 3">
            <a:extLst>
              <a:ext uri="{FF2B5EF4-FFF2-40B4-BE49-F238E27FC236}">
                <a16:creationId xmlns:a16="http://schemas.microsoft.com/office/drawing/2014/main" id="{2802AF1A-809D-47E4-8585-C064DADB8A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653" y="1801311"/>
            <a:ext cx="5749638" cy="4213335"/>
          </a:xfrm>
          <a:prstGeom prst="rect">
            <a:avLst/>
          </a:prstGeom>
        </p:spPr>
      </p:pic>
    </p:spTree>
    <p:extLst>
      <p:ext uri="{BB962C8B-B14F-4D97-AF65-F5344CB8AC3E}">
        <p14:creationId xmlns:p14="http://schemas.microsoft.com/office/powerpoint/2010/main" val="457841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②簡易な評価方法</a:t>
            </a:r>
          </a:p>
        </p:txBody>
      </p:sp>
      <p:sp>
        <p:nvSpPr>
          <p:cNvPr id="3" name="テキスト ボックス 2">
            <a:extLst>
              <a:ext uri="{FF2B5EF4-FFF2-40B4-BE49-F238E27FC236}">
                <a16:creationId xmlns:a16="http://schemas.microsoft.com/office/drawing/2014/main" id="{345402E5-9A28-4F6F-9068-B833418580F9}"/>
              </a:ext>
            </a:extLst>
          </p:cNvPr>
          <p:cNvSpPr txBox="1"/>
          <p:nvPr/>
        </p:nvSpPr>
        <p:spPr>
          <a:xfrm>
            <a:off x="1565566" y="2177672"/>
            <a:ext cx="9310254" cy="1200329"/>
          </a:xfrm>
          <a:prstGeom prst="rect">
            <a:avLst/>
          </a:prstGeom>
          <a:noFill/>
        </p:spPr>
        <p:txBody>
          <a:bodyPr wrap="square" rtlCol="0">
            <a:spAutoFit/>
          </a:bodyPr>
          <a:lstStyle/>
          <a:p>
            <a:r>
              <a:rPr kumimoji="1" lang="ja-JP" altLang="en-US" dirty="0"/>
              <a:t>一戸建て（建物：築</a:t>
            </a:r>
            <a:r>
              <a:rPr kumimoji="1" lang="en-US" altLang="ja-JP" dirty="0"/>
              <a:t>15</a:t>
            </a:r>
            <a:r>
              <a:rPr kumimoji="1" lang="ja-JP" altLang="en-US" dirty="0"/>
              <a:t>年、鉄筋コンクリート造（耐用年数</a:t>
            </a:r>
            <a:r>
              <a:rPr kumimoji="1" lang="en-US" altLang="ja-JP" dirty="0"/>
              <a:t>47</a:t>
            </a:r>
            <a:r>
              <a:rPr kumimoji="1" lang="ja-JP" altLang="en-US" dirty="0"/>
              <a:t>年）、固定資産税評価額</a:t>
            </a:r>
            <a:r>
              <a:rPr kumimoji="1" lang="en-US" altLang="ja-JP" dirty="0"/>
              <a:t>1,400</a:t>
            </a:r>
            <a:r>
              <a:rPr kumimoji="1" lang="ja-JP" altLang="en-US" dirty="0"/>
              <a:t>万円、敷地：固定資産税評価額</a:t>
            </a:r>
            <a:r>
              <a:rPr kumimoji="1" lang="en-US" altLang="ja-JP" dirty="0"/>
              <a:t>6,000</a:t>
            </a:r>
            <a:r>
              <a:rPr kumimoji="1" lang="ja-JP" altLang="en-US" dirty="0"/>
              <a:t>万円）を対象として終身期間の配偶者居住権を設定した場合</a:t>
            </a:r>
            <a:endParaRPr kumimoji="1" lang="en-US" altLang="ja-JP" dirty="0"/>
          </a:p>
          <a:p>
            <a:endParaRPr kumimoji="1" lang="en-US" altLang="ja-JP" dirty="0"/>
          </a:p>
          <a:p>
            <a:r>
              <a:rPr kumimoji="1" lang="ja-JP" altLang="en-US" dirty="0"/>
              <a:t>配偶者（女性）の年齢：</a:t>
            </a:r>
            <a:r>
              <a:rPr kumimoji="1" lang="en-US" altLang="ja-JP" dirty="0"/>
              <a:t>60</a:t>
            </a:r>
            <a:r>
              <a:rPr kumimoji="1" lang="ja-JP" altLang="en-US" dirty="0"/>
              <a:t>歳　</a:t>
            </a:r>
            <a:r>
              <a:rPr kumimoji="1" lang="en-US" altLang="ja-JP" dirty="0"/>
              <a:t>※60</a:t>
            </a:r>
            <a:r>
              <a:rPr kumimoji="1" lang="ja-JP" altLang="en-US" dirty="0"/>
              <a:t>歳女性の平成</a:t>
            </a:r>
            <a:r>
              <a:rPr kumimoji="1" lang="en-US" altLang="ja-JP" dirty="0"/>
              <a:t>29</a:t>
            </a:r>
            <a:r>
              <a:rPr kumimoji="1" lang="ja-JP" altLang="en-US" dirty="0"/>
              <a:t>年簡易生命表上の平均余命→</a:t>
            </a:r>
            <a:r>
              <a:rPr kumimoji="1" lang="en-US" altLang="ja-JP" dirty="0"/>
              <a:t>28.97</a:t>
            </a:r>
            <a:r>
              <a:rPr kumimoji="1" lang="ja-JP" altLang="en-US" dirty="0"/>
              <a:t>≒</a:t>
            </a:r>
            <a:r>
              <a:rPr kumimoji="1" lang="en-US" altLang="ja-JP" dirty="0"/>
              <a:t>29</a:t>
            </a:r>
            <a:endParaRPr kumimoji="1" lang="ja-JP" altLang="en-US" dirty="0"/>
          </a:p>
        </p:txBody>
      </p:sp>
      <p:sp>
        <p:nvSpPr>
          <p:cNvPr id="4" name="テキスト ボックス 3">
            <a:extLst>
              <a:ext uri="{FF2B5EF4-FFF2-40B4-BE49-F238E27FC236}">
                <a16:creationId xmlns:a16="http://schemas.microsoft.com/office/drawing/2014/main" id="{AADB5C97-EE37-42FF-AA14-90740305B100}"/>
              </a:ext>
            </a:extLst>
          </p:cNvPr>
          <p:cNvSpPr txBox="1"/>
          <p:nvPr/>
        </p:nvSpPr>
        <p:spPr>
          <a:xfrm>
            <a:off x="1343891" y="3767905"/>
            <a:ext cx="9908771" cy="2539157"/>
          </a:xfrm>
          <a:prstGeom prst="rect">
            <a:avLst/>
          </a:prstGeom>
          <a:noFill/>
        </p:spPr>
        <p:txBody>
          <a:bodyPr wrap="square" rtlCol="0">
            <a:spAutoFit/>
          </a:bodyPr>
          <a:lstStyle/>
          <a:p>
            <a:r>
              <a:rPr kumimoji="1" lang="ja-JP" altLang="en-US" b="1" dirty="0">
                <a:effectLst>
                  <a:outerShdw blurRad="38100" dist="38100" dir="2700000" algn="tl">
                    <a:srgbClr val="000000">
                      <a:alpha val="43137"/>
                    </a:srgbClr>
                  </a:outerShdw>
                </a:effectLst>
              </a:rPr>
              <a:t>建物と敷地の合計現在価額　</a:t>
            </a:r>
            <a:r>
              <a:rPr kumimoji="1" lang="en-US" altLang="ja-JP" dirty="0"/>
              <a:t>1,400</a:t>
            </a:r>
            <a:r>
              <a:rPr kumimoji="1" lang="ja-JP" altLang="en-US" dirty="0"/>
              <a:t>万円＋</a:t>
            </a:r>
            <a:r>
              <a:rPr kumimoji="1" lang="en-US" altLang="ja-JP" dirty="0"/>
              <a:t>6,000</a:t>
            </a:r>
            <a:r>
              <a:rPr kumimoji="1" lang="ja-JP" altLang="en-US" dirty="0"/>
              <a:t>万円＝</a:t>
            </a:r>
            <a:r>
              <a:rPr kumimoji="1" lang="en-US" altLang="ja-JP" dirty="0"/>
              <a:t>7,400</a:t>
            </a:r>
            <a:r>
              <a:rPr kumimoji="1" lang="ja-JP" altLang="en-US" dirty="0"/>
              <a:t>万円</a:t>
            </a:r>
            <a:endParaRPr kumimoji="1" lang="en-US" altLang="ja-JP" dirty="0"/>
          </a:p>
          <a:p>
            <a:pPr>
              <a:spcBef>
                <a:spcPts val="600"/>
              </a:spcBef>
            </a:pPr>
            <a:r>
              <a:rPr kumimoji="1" lang="ja-JP" altLang="en-US" b="1" dirty="0">
                <a:effectLst>
                  <a:outerShdw blurRad="38100" dist="38100" dir="2700000" algn="tl">
                    <a:srgbClr val="000000">
                      <a:alpha val="43137"/>
                    </a:srgbClr>
                  </a:outerShdw>
                </a:effectLst>
              </a:rPr>
              <a:t>負担付建物所有権の価額</a:t>
            </a:r>
            <a:endParaRPr kumimoji="1" lang="en-US" altLang="ja-JP" b="1" dirty="0">
              <a:effectLst>
                <a:outerShdw blurRad="38100" dist="38100" dir="2700000" algn="tl">
                  <a:srgbClr val="000000">
                    <a:alpha val="43137"/>
                  </a:srgbClr>
                </a:outerShdw>
              </a:effectLst>
            </a:endParaRPr>
          </a:p>
          <a:p>
            <a:r>
              <a:rPr kumimoji="1" lang="ja-JP" altLang="en-US" dirty="0"/>
              <a:t>　　　　</a:t>
            </a:r>
            <a:r>
              <a:rPr kumimoji="1" lang="en-US" altLang="ja-JP" dirty="0"/>
              <a:t>1,400</a:t>
            </a:r>
            <a:r>
              <a:rPr kumimoji="1" lang="ja-JP" altLang="en-US" dirty="0"/>
              <a:t>万円</a:t>
            </a:r>
            <a:r>
              <a:rPr kumimoji="1" lang="en-US" altLang="ja-JP" dirty="0"/>
              <a:t>×</a:t>
            </a:r>
            <a:r>
              <a:rPr kumimoji="1" lang="ja-JP" altLang="en-US" dirty="0"/>
              <a:t>［</a:t>
            </a:r>
            <a:r>
              <a:rPr kumimoji="1" lang="en-US" altLang="ja-JP" dirty="0"/>
              <a:t>47</a:t>
            </a:r>
            <a:r>
              <a:rPr kumimoji="1" lang="ja-JP" altLang="en-US" dirty="0"/>
              <a:t>－（</a:t>
            </a:r>
            <a:r>
              <a:rPr kumimoji="1" lang="en-US" altLang="ja-JP" dirty="0"/>
              <a:t>15</a:t>
            </a:r>
            <a:r>
              <a:rPr kumimoji="1" lang="ja-JP" altLang="en-US" dirty="0"/>
              <a:t>＋</a:t>
            </a:r>
            <a:r>
              <a:rPr kumimoji="1" lang="en-US" altLang="ja-JP" dirty="0"/>
              <a:t>29</a:t>
            </a:r>
            <a:r>
              <a:rPr kumimoji="1" lang="ja-JP" altLang="en-US" dirty="0"/>
              <a:t>）］</a:t>
            </a:r>
            <a:r>
              <a:rPr kumimoji="1" lang="en-US" altLang="ja-JP" dirty="0"/>
              <a:t>÷</a:t>
            </a:r>
            <a:r>
              <a:rPr kumimoji="1" lang="ja-JP" altLang="en-US" dirty="0"/>
              <a:t>（</a:t>
            </a:r>
            <a:r>
              <a:rPr kumimoji="1" lang="en-US" altLang="ja-JP" dirty="0"/>
              <a:t>47</a:t>
            </a:r>
            <a:r>
              <a:rPr kumimoji="1" lang="ja-JP" altLang="en-US" dirty="0"/>
              <a:t>－</a:t>
            </a:r>
            <a:r>
              <a:rPr kumimoji="1" lang="en-US" altLang="ja-JP" dirty="0"/>
              <a:t>15</a:t>
            </a:r>
            <a:r>
              <a:rPr kumimoji="1" lang="ja-JP" altLang="en-US" dirty="0"/>
              <a:t>）</a:t>
            </a:r>
            <a:r>
              <a:rPr kumimoji="1" lang="en-US" altLang="ja-JP" dirty="0"/>
              <a:t>×0.424</a:t>
            </a:r>
            <a:r>
              <a:rPr kumimoji="1" lang="ja-JP" altLang="en-US" dirty="0"/>
              <a:t>（法定利率</a:t>
            </a:r>
            <a:r>
              <a:rPr kumimoji="1" lang="en-US" altLang="ja-JP" dirty="0"/>
              <a:t>3</a:t>
            </a:r>
            <a:r>
              <a:rPr kumimoji="1" lang="ja-JP" altLang="en-US" dirty="0"/>
              <a:t>％の場合の</a:t>
            </a:r>
            <a:r>
              <a:rPr kumimoji="1" lang="en-US" altLang="ja-JP" dirty="0"/>
              <a:t>29</a:t>
            </a:r>
            <a:r>
              <a:rPr kumimoji="1" lang="ja-JP" altLang="en-US" dirty="0"/>
              <a:t>年のﾗｲﾌﾟﾆｯﾂ係数）</a:t>
            </a:r>
            <a:endParaRPr kumimoji="1" lang="en-US" altLang="ja-JP" dirty="0"/>
          </a:p>
          <a:p>
            <a:r>
              <a:rPr kumimoji="1" lang="ja-JP" altLang="en-US" dirty="0"/>
              <a:t>　　　　≒</a:t>
            </a:r>
            <a:r>
              <a:rPr kumimoji="1" lang="en-US" altLang="ja-JP" dirty="0"/>
              <a:t>56</a:t>
            </a:r>
            <a:r>
              <a:rPr kumimoji="1" lang="ja-JP" altLang="en-US" dirty="0"/>
              <a:t>万円</a:t>
            </a:r>
            <a:endParaRPr kumimoji="1" lang="en-US" altLang="ja-JP" dirty="0"/>
          </a:p>
          <a:p>
            <a:pPr>
              <a:spcBef>
                <a:spcPts val="600"/>
              </a:spcBef>
            </a:pPr>
            <a:r>
              <a:rPr kumimoji="1" lang="ja-JP" altLang="en-US" b="1" dirty="0">
                <a:effectLst>
                  <a:outerShdw blurRad="38100" dist="38100" dir="2700000" algn="tl">
                    <a:srgbClr val="000000">
                      <a:alpha val="43137"/>
                    </a:srgbClr>
                  </a:outerShdw>
                </a:effectLst>
              </a:rPr>
              <a:t>負担付土地所有権等の価額</a:t>
            </a:r>
            <a:endParaRPr kumimoji="1" lang="en-US" altLang="ja-JP" b="1" dirty="0">
              <a:effectLst>
                <a:outerShdw blurRad="38100" dist="38100" dir="2700000" algn="tl">
                  <a:srgbClr val="000000">
                    <a:alpha val="43137"/>
                  </a:srgbClr>
                </a:outerShdw>
              </a:effectLst>
            </a:endParaRPr>
          </a:p>
          <a:p>
            <a:r>
              <a:rPr kumimoji="1" lang="ja-JP" altLang="en-US" dirty="0"/>
              <a:t>　　　　</a:t>
            </a:r>
            <a:r>
              <a:rPr kumimoji="1" lang="en-US" altLang="ja-JP" dirty="0"/>
              <a:t>6,000</a:t>
            </a:r>
            <a:r>
              <a:rPr kumimoji="1" lang="ja-JP" altLang="en-US" dirty="0"/>
              <a:t>万円</a:t>
            </a:r>
            <a:r>
              <a:rPr kumimoji="1" lang="en-US" altLang="ja-JP" dirty="0"/>
              <a:t>×0.424</a:t>
            </a:r>
            <a:r>
              <a:rPr kumimoji="1" lang="ja-JP" altLang="en-US" dirty="0"/>
              <a:t>＝</a:t>
            </a:r>
            <a:r>
              <a:rPr kumimoji="1" lang="en-US" altLang="ja-JP" dirty="0"/>
              <a:t>2,544</a:t>
            </a:r>
            <a:r>
              <a:rPr kumimoji="1" lang="ja-JP" altLang="en-US" dirty="0"/>
              <a:t>万円</a:t>
            </a:r>
            <a:endParaRPr kumimoji="1" lang="en-US" altLang="ja-JP" dirty="0"/>
          </a:p>
          <a:p>
            <a:pPr>
              <a:spcBef>
                <a:spcPts val="600"/>
              </a:spcBef>
            </a:pPr>
            <a:r>
              <a:rPr kumimoji="1" lang="ja-JP" altLang="en-US" b="1" dirty="0">
                <a:effectLst>
                  <a:outerShdw blurRad="38100" dist="38100" dir="2700000" algn="tl">
                    <a:srgbClr val="000000">
                      <a:alpha val="43137"/>
                    </a:srgbClr>
                  </a:outerShdw>
                </a:effectLst>
              </a:rPr>
              <a:t>配偶者居住権の価額</a:t>
            </a:r>
            <a:endParaRPr kumimoji="1" lang="en-US" altLang="ja-JP" b="1" dirty="0">
              <a:effectLst>
                <a:outerShdw blurRad="38100" dist="38100" dir="2700000" algn="tl">
                  <a:srgbClr val="000000">
                    <a:alpha val="43137"/>
                  </a:srgbClr>
                </a:outerShdw>
              </a:effectLst>
            </a:endParaRPr>
          </a:p>
          <a:p>
            <a:r>
              <a:rPr kumimoji="1" lang="ja-JP" altLang="en-US" dirty="0"/>
              <a:t>　　　　</a:t>
            </a:r>
            <a:r>
              <a:rPr kumimoji="1" lang="en-US" altLang="ja-JP" dirty="0"/>
              <a:t>7,400</a:t>
            </a:r>
            <a:r>
              <a:rPr kumimoji="1" lang="ja-JP" altLang="en-US" dirty="0"/>
              <a:t>万円－（</a:t>
            </a:r>
            <a:r>
              <a:rPr kumimoji="1" lang="en-US" altLang="ja-JP" dirty="0"/>
              <a:t>56</a:t>
            </a:r>
            <a:r>
              <a:rPr kumimoji="1" lang="ja-JP" altLang="en-US" dirty="0"/>
              <a:t>万円＋</a:t>
            </a:r>
            <a:r>
              <a:rPr kumimoji="1" lang="en-US" altLang="ja-JP" dirty="0"/>
              <a:t>2,544</a:t>
            </a:r>
            <a:r>
              <a:rPr kumimoji="1" lang="ja-JP" altLang="en-US" dirty="0"/>
              <a:t>万円）＝</a:t>
            </a:r>
            <a:r>
              <a:rPr kumimoji="1" lang="en-US" altLang="ja-JP" dirty="0"/>
              <a:t>4,800</a:t>
            </a:r>
            <a:r>
              <a:rPr kumimoji="1" lang="ja-JP" altLang="en-US" dirty="0"/>
              <a:t>万円</a:t>
            </a:r>
            <a:endParaRPr kumimoji="1" lang="en-US" altLang="ja-JP" dirty="0"/>
          </a:p>
        </p:txBody>
      </p:sp>
      <p:sp>
        <p:nvSpPr>
          <p:cNvPr id="6" name="テキスト ボックス 5">
            <a:extLst>
              <a:ext uri="{FF2B5EF4-FFF2-40B4-BE49-F238E27FC236}">
                <a16:creationId xmlns:a16="http://schemas.microsoft.com/office/drawing/2014/main" id="{E7D6CB4F-B5B5-42B6-AEC5-D00F900FB0A3}"/>
              </a:ext>
            </a:extLst>
          </p:cNvPr>
          <p:cNvSpPr txBox="1"/>
          <p:nvPr/>
        </p:nvSpPr>
        <p:spPr>
          <a:xfrm>
            <a:off x="7910944" y="5667368"/>
            <a:ext cx="3297382" cy="800219"/>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東京家庭裁判所家事第５部</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「配偶者居住権リーフレット」より</a:t>
            </a:r>
          </a:p>
          <a:p>
            <a:endParaRPr lang="ja-JP" altLang="en-US" dirty="0"/>
          </a:p>
        </p:txBody>
      </p:sp>
      <p:sp>
        <p:nvSpPr>
          <p:cNvPr id="7" name="正方形/長方形 6">
            <a:extLst>
              <a:ext uri="{FF2B5EF4-FFF2-40B4-BE49-F238E27FC236}">
                <a16:creationId xmlns:a16="http://schemas.microsoft.com/office/drawing/2014/main" id="{9FDE73FD-733C-417C-804F-CB4477A7F1F0}"/>
              </a:ext>
            </a:extLst>
          </p:cNvPr>
          <p:cNvSpPr/>
          <p:nvPr/>
        </p:nvSpPr>
        <p:spPr>
          <a:xfrm>
            <a:off x="1219200" y="1925782"/>
            <a:ext cx="9936480" cy="1704110"/>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18BFA554-3F5C-4070-8BA6-6FAFF40AF3DE}"/>
              </a:ext>
            </a:extLst>
          </p:cNvPr>
          <p:cNvSpPr/>
          <p:nvPr/>
        </p:nvSpPr>
        <p:spPr>
          <a:xfrm>
            <a:off x="7827818" y="5569527"/>
            <a:ext cx="3297382" cy="6234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Tree>
    <p:extLst>
      <p:ext uri="{BB962C8B-B14F-4D97-AF65-F5344CB8AC3E}">
        <p14:creationId xmlns:p14="http://schemas.microsoft.com/office/powerpoint/2010/main" val="2461283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③</a:t>
            </a:r>
            <a:r>
              <a:rPr lang="ja-JP" altLang="en-US" sz="3200" dirty="0"/>
              <a:t>税務上の評価</a:t>
            </a:r>
            <a:endParaRPr kumimoji="1" lang="ja-JP" altLang="en-US" sz="3200" dirty="0"/>
          </a:p>
        </p:txBody>
      </p:sp>
      <p:pic>
        <p:nvPicPr>
          <p:cNvPr id="7" name="図 6">
            <a:extLst>
              <a:ext uri="{FF2B5EF4-FFF2-40B4-BE49-F238E27FC236}">
                <a16:creationId xmlns:a16="http://schemas.microsoft.com/office/drawing/2014/main" id="{0F5AC16E-28E5-4D01-8205-5A1537CAB0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7815" y="2069053"/>
            <a:ext cx="8736370" cy="3813031"/>
          </a:xfrm>
          <a:prstGeom prst="rect">
            <a:avLst/>
          </a:prstGeom>
        </p:spPr>
      </p:pic>
      <p:sp>
        <p:nvSpPr>
          <p:cNvPr id="8" name="テキスト ボックス 7">
            <a:extLst>
              <a:ext uri="{FF2B5EF4-FFF2-40B4-BE49-F238E27FC236}">
                <a16:creationId xmlns:a16="http://schemas.microsoft.com/office/drawing/2014/main" id="{AA8DE40A-F7DB-4374-9FC9-26B3BC7CAB2E}"/>
              </a:ext>
            </a:extLst>
          </p:cNvPr>
          <p:cNvSpPr txBox="1"/>
          <p:nvPr/>
        </p:nvSpPr>
        <p:spPr>
          <a:xfrm>
            <a:off x="6096000" y="5959836"/>
            <a:ext cx="4530436" cy="338554"/>
          </a:xfrm>
          <a:prstGeom prst="rect">
            <a:avLst/>
          </a:prstGeom>
          <a:noFill/>
        </p:spPr>
        <p:txBody>
          <a:bodyPr wrap="square" rtlCol="0">
            <a:spAutoFit/>
          </a:bodyPr>
          <a:lstStyle/>
          <a:p>
            <a:r>
              <a:rPr kumimoji="1" lang="ja-JP" altLang="en-US" sz="1600" dirty="0"/>
              <a:t>財務省ＨＰ「令和元年度税制改正の解説」</a:t>
            </a:r>
            <a:r>
              <a:rPr kumimoji="1" lang="en-US" altLang="ja-JP" sz="1600" dirty="0"/>
              <a:t>498</a:t>
            </a:r>
            <a:r>
              <a:rPr kumimoji="1" lang="ja-JP" altLang="en-US" sz="1600" dirty="0"/>
              <a:t>頁</a:t>
            </a:r>
            <a:endParaRPr kumimoji="1" lang="ja-JP" altLang="en-US" dirty="0"/>
          </a:p>
        </p:txBody>
      </p:sp>
      <p:sp>
        <p:nvSpPr>
          <p:cNvPr id="3" name="テキスト ボックス 2">
            <a:extLst>
              <a:ext uri="{FF2B5EF4-FFF2-40B4-BE49-F238E27FC236}">
                <a16:creationId xmlns:a16="http://schemas.microsoft.com/office/drawing/2014/main" id="{B344ADFD-A1CF-42D8-AC38-EDEBB52034F6}"/>
              </a:ext>
            </a:extLst>
          </p:cNvPr>
          <p:cNvSpPr txBox="1"/>
          <p:nvPr/>
        </p:nvSpPr>
        <p:spPr>
          <a:xfrm>
            <a:off x="1097280" y="1877444"/>
            <a:ext cx="4267200" cy="400110"/>
          </a:xfrm>
          <a:prstGeom prst="rect">
            <a:avLst/>
          </a:prstGeom>
          <a:noFill/>
        </p:spPr>
        <p:txBody>
          <a:bodyPr wrap="square" rtlCol="0">
            <a:spAutoFit/>
          </a:bodyPr>
          <a:lstStyle/>
          <a:p>
            <a:r>
              <a:rPr kumimoji="1" lang="ja-JP" altLang="en-US" sz="2000" b="1" dirty="0">
                <a:solidFill>
                  <a:schemeClr val="accent2"/>
                </a:solidFill>
              </a:rPr>
              <a:t>相続税法</a:t>
            </a:r>
            <a:r>
              <a:rPr kumimoji="1" lang="en-US" altLang="ja-JP" sz="2000" b="1" dirty="0">
                <a:solidFill>
                  <a:schemeClr val="accent2"/>
                </a:solidFill>
              </a:rPr>
              <a:t>23</a:t>
            </a:r>
            <a:r>
              <a:rPr kumimoji="1" lang="ja-JP" altLang="en-US" sz="2000" b="1" dirty="0">
                <a:solidFill>
                  <a:schemeClr val="accent2"/>
                </a:solidFill>
              </a:rPr>
              <a:t>条の２（新設）</a:t>
            </a:r>
          </a:p>
        </p:txBody>
      </p:sp>
    </p:spTree>
    <p:extLst>
      <p:ext uri="{BB962C8B-B14F-4D97-AF65-F5344CB8AC3E}">
        <p14:creationId xmlns:p14="http://schemas.microsoft.com/office/powerpoint/2010/main" val="3299493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③</a:t>
            </a:r>
            <a:r>
              <a:rPr lang="ja-JP" altLang="en-US" sz="3200" dirty="0"/>
              <a:t>税務上の評価</a:t>
            </a:r>
            <a:endParaRPr kumimoji="1" lang="ja-JP" altLang="en-US" sz="3200" dirty="0"/>
          </a:p>
        </p:txBody>
      </p:sp>
      <p:sp>
        <p:nvSpPr>
          <p:cNvPr id="8" name="テキスト ボックス 7">
            <a:extLst>
              <a:ext uri="{FF2B5EF4-FFF2-40B4-BE49-F238E27FC236}">
                <a16:creationId xmlns:a16="http://schemas.microsoft.com/office/drawing/2014/main" id="{AA8DE40A-F7DB-4374-9FC9-26B3BC7CAB2E}"/>
              </a:ext>
            </a:extLst>
          </p:cNvPr>
          <p:cNvSpPr txBox="1"/>
          <p:nvPr/>
        </p:nvSpPr>
        <p:spPr>
          <a:xfrm>
            <a:off x="6428510" y="5613475"/>
            <a:ext cx="4530436" cy="338554"/>
          </a:xfrm>
          <a:prstGeom prst="rect">
            <a:avLst/>
          </a:prstGeom>
          <a:noFill/>
        </p:spPr>
        <p:txBody>
          <a:bodyPr wrap="square" rtlCol="0">
            <a:spAutoFit/>
          </a:bodyPr>
          <a:lstStyle/>
          <a:p>
            <a:r>
              <a:rPr kumimoji="1" lang="ja-JP" altLang="en-US" sz="1600" dirty="0"/>
              <a:t>財務省ＨＰ「令和元年度税制改正の解説」</a:t>
            </a:r>
            <a:r>
              <a:rPr kumimoji="1" lang="en-US" altLang="ja-JP" sz="1600" dirty="0"/>
              <a:t>498</a:t>
            </a:r>
            <a:r>
              <a:rPr kumimoji="1" lang="ja-JP" altLang="en-US" sz="1600" dirty="0"/>
              <a:t>頁</a:t>
            </a:r>
            <a:endParaRPr kumimoji="1" lang="ja-JP" altLang="en-US" dirty="0"/>
          </a:p>
        </p:txBody>
      </p:sp>
      <p:pic>
        <p:nvPicPr>
          <p:cNvPr id="5" name="図 4">
            <a:extLst>
              <a:ext uri="{FF2B5EF4-FFF2-40B4-BE49-F238E27FC236}">
                <a16:creationId xmlns:a16="http://schemas.microsoft.com/office/drawing/2014/main" id="{67C281F3-3CBA-4C93-B77E-395C9FD8C4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3396" y="2244436"/>
            <a:ext cx="9454715" cy="3428117"/>
          </a:xfrm>
          <a:prstGeom prst="rect">
            <a:avLst/>
          </a:prstGeom>
        </p:spPr>
      </p:pic>
    </p:spTree>
    <p:extLst>
      <p:ext uri="{BB962C8B-B14F-4D97-AF65-F5344CB8AC3E}">
        <p14:creationId xmlns:p14="http://schemas.microsoft.com/office/powerpoint/2010/main" val="8796819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③</a:t>
            </a:r>
            <a:r>
              <a:rPr lang="ja-JP" altLang="en-US" sz="3200" dirty="0"/>
              <a:t>税務上の評価</a:t>
            </a:r>
            <a:endParaRPr kumimoji="1" lang="ja-JP" altLang="en-US" sz="3200" dirty="0"/>
          </a:p>
        </p:txBody>
      </p:sp>
      <p:sp>
        <p:nvSpPr>
          <p:cNvPr id="8" name="テキスト ボックス 7">
            <a:extLst>
              <a:ext uri="{FF2B5EF4-FFF2-40B4-BE49-F238E27FC236}">
                <a16:creationId xmlns:a16="http://schemas.microsoft.com/office/drawing/2014/main" id="{AA8DE40A-F7DB-4374-9FC9-26B3BC7CAB2E}"/>
              </a:ext>
            </a:extLst>
          </p:cNvPr>
          <p:cNvSpPr txBox="1"/>
          <p:nvPr/>
        </p:nvSpPr>
        <p:spPr>
          <a:xfrm>
            <a:off x="5486401" y="5959844"/>
            <a:ext cx="4530436" cy="338554"/>
          </a:xfrm>
          <a:prstGeom prst="rect">
            <a:avLst/>
          </a:prstGeom>
          <a:noFill/>
        </p:spPr>
        <p:txBody>
          <a:bodyPr wrap="square" rtlCol="0">
            <a:spAutoFit/>
          </a:bodyPr>
          <a:lstStyle/>
          <a:p>
            <a:r>
              <a:rPr kumimoji="1" lang="ja-JP" altLang="en-US" sz="1600" dirty="0"/>
              <a:t>財務省ＨＰ「令和元年度税制改正の解説」</a:t>
            </a:r>
            <a:r>
              <a:rPr kumimoji="1" lang="en-US" altLang="ja-JP" sz="1600" dirty="0"/>
              <a:t>501</a:t>
            </a:r>
            <a:r>
              <a:rPr kumimoji="1" lang="ja-JP" altLang="en-US" sz="1600" dirty="0"/>
              <a:t>頁</a:t>
            </a:r>
            <a:endParaRPr kumimoji="1" lang="ja-JP" altLang="en-US" dirty="0"/>
          </a:p>
        </p:txBody>
      </p:sp>
      <p:pic>
        <p:nvPicPr>
          <p:cNvPr id="4" name="図 3">
            <a:extLst>
              <a:ext uri="{FF2B5EF4-FFF2-40B4-BE49-F238E27FC236}">
                <a16:creationId xmlns:a16="http://schemas.microsoft.com/office/drawing/2014/main" id="{543BC779-126A-4A67-B08D-E628CBF04B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8882" y="1921445"/>
            <a:ext cx="7974236" cy="4038399"/>
          </a:xfrm>
          <a:prstGeom prst="rect">
            <a:avLst/>
          </a:prstGeom>
        </p:spPr>
      </p:pic>
    </p:spTree>
    <p:extLst>
      <p:ext uri="{BB962C8B-B14F-4D97-AF65-F5344CB8AC3E}">
        <p14:creationId xmlns:p14="http://schemas.microsoft.com/office/powerpoint/2010/main" val="1832933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a:t>
            </a:r>
            <a:r>
              <a:rPr lang="ja-JP" altLang="en-US" sz="3200" dirty="0"/>
              <a:t>②税務上の評価</a:t>
            </a:r>
            <a:endParaRPr kumimoji="1" lang="ja-JP" altLang="en-US" sz="3200" dirty="0"/>
          </a:p>
        </p:txBody>
      </p:sp>
      <p:sp>
        <p:nvSpPr>
          <p:cNvPr id="3" name="テキスト ボックス 2">
            <a:extLst>
              <a:ext uri="{FF2B5EF4-FFF2-40B4-BE49-F238E27FC236}">
                <a16:creationId xmlns:a16="http://schemas.microsoft.com/office/drawing/2014/main" id="{B344ADFD-A1CF-42D8-AC38-EDEBB52034F6}"/>
              </a:ext>
            </a:extLst>
          </p:cNvPr>
          <p:cNvSpPr txBox="1"/>
          <p:nvPr/>
        </p:nvSpPr>
        <p:spPr>
          <a:xfrm>
            <a:off x="1097280" y="1765019"/>
            <a:ext cx="4492359" cy="461665"/>
          </a:xfrm>
          <a:prstGeom prst="rect">
            <a:avLst/>
          </a:prstGeom>
          <a:noFill/>
        </p:spPr>
        <p:txBody>
          <a:bodyPr wrap="square" rtlCol="0">
            <a:spAutoFit/>
          </a:bodyPr>
          <a:lstStyle/>
          <a:p>
            <a:r>
              <a:rPr kumimoji="1" lang="ja-JP" altLang="en-US" sz="2400" b="1" dirty="0">
                <a:solidFill>
                  <a:schemeClr val="accent2"/>
                </a:solidFill>
              </a:rPr>
              <a:t>相続税法</a:t>
            </a:r>
            <a:r>
              <a:rPr kumimoji="1" lang="en-US" altLang="ja-JP" sz="2400" b="1" dirty="0">
                <a:solidFill>
                  <a:schemeClr val="accent2"/>
                </a:solidFill>
              </a:rPr>
              <a:t>23</a:t>
            </a:r>
            <a:r>
              <a:rPr kumimoji="1" lang="ja-JP" altLang="en-US" sz="2400" b="1" dirty="0">
                <a:solidFill>
                  <a:schemeClr val="accent2"/>
                </a:solidFill>
              </a:rPr>
              <a:t>条の２</a:t>
            </a:r>
          </a:p>
        </p:txBody>
      </p:sp>
      <p:graphicFrame>
        <p:nvGraphicFramePr>
          <p:cNvPr id="5" name="表 5">
            <a:extLst>
              <a:ext uri="{FF2B5EF4-FFF2-40B4-BE49-F238E27FC236}">
                <a16:creationId xmlns:a16="http://schemas.microsoft.com/office/drawing/2014/main" id="{BD01EF57-1ACC-482B-BB8D-5A520EBC2E6D}"/>
              </a:ext>
            </a:extLst>
          </p:cNvPr>
          <p:cNvGraphicFramePr>
            <a:graphicFrameLocks noGrp="1"/>
          </p:cNvGraphicFramePr>
          <p:nvPr>
            <p:extLst>
              <p:ext uri="{D42A27DB-BD31-4B8C-83A1-F6EECF244321}">
                <p14:modId xmlns:p14="http://schemas.microsoft.com/office/powerpoint/2010/main" val="3616081595"/>
              </p:ext>
            </p:extLst>
          </p:nvPr>
        </p:nvGraphicFramePr>
        <p:xfrm>
          <a:off x="1069924" y="2231285"/>
          <a:ext cx="10210262" cy="3379279"/>
        </p:xfrm>
        <a:graphic>
          <a:graphicData uri="http://schemas.openxmlformats.org/drawingml/2006/table">
            <a:tbl>
              <a:tblPr firstRow="1" bandRow="1">
                <a:tableStyleId>{BC89EF96-8CEA-46FF-86C4-4CE0E7609802}</a:tableStyleId>
              </a:tblPr>
              <a:tblGrid>
                <a:gridCol w="3716594">
                  <a:extLst>
                    <a:ext uri="{9D8B030D-6E8A-4147-A177-3AD203B41FA5}">
                      <a16:colId xmlns:a16="http://schemas.microsoft.com/office/drawing/2014/main" val="4275840465"/>
                    </a:ext>
                  </a:extLst>
                </a:gridCol>
                <a:gridCol w="6493668">
                  <a:extLst>
                    <a:ext uri="{9D8B030D-6E8A-4147-A177-3AD203B41FA5}">
                      <a16:colId xmlns:a16="http://schemas.microsoft.com/office/drawing/2014/main" val="3709376730"/>
                    </a:ext>
                  </a:extLst>
                </a:gridCol>
              </a:tblGrid>
              <a:tr h="10000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配偶者居住権の評価</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（相法</a:t>
                      </a:r>
                      <a:r>
                        <a:rPr kumimoji="1" lang="en-US" altLang="ja-JP" b="0" dirty="0"/>
                        <a:t>23</a:t>
                      </a:r>
                      <a:r>
                        <a:rPr kumimoji="1" lang="ja-JP" altLang="en-US" b="0" dirty="0"/>
                        <a:t>の２①、相令５の８）</a:t>
                      </a:r>
                    </a:p>
                  </a:txBody>
                  <a:tcPr/>
                </a:tc>
                <a:tc>
                  <a:txBody>
                    <a:bodyPr/>
                    <a:lstStyle/>
                    <a:p>
                      <a:r>
                        <a:rPr kumimoji="1" lang="ja-JP" altLang="en-US" b="0" dirty="0"/>
                        <a:t>居住建物の時価－居住建物の時価</a:t>
                      </a:r>
                      <a:r>
                        <a:rPr kumimoji="1" lang="en-US" altLang="ja-JP" b="0" dirty="0"/>
                        <a:t>×</a:t>
                      </a:r>
                      <a:r>
                        <a:rPr kumimoji="1" lang="ja-JP" altLang="en-US" b="0" dirty="0"/>
                        <a:t>（耐用年数－経過年数－存続年数）</a:t>
                      </a:r>
                      <a:r>
                        <a:rPr kumimoji="1" lang="en-US" altLang="ja-JP" b="0" dirty="0"/>
                        <a:t>÷</a:t>
                      </a:r>
                      <a:r>
                        <a:rPr kumimoji="1" lang="ja-JP" altLang="en-US" b="0" dirty="0"/>
                        <a:t>（耐用年数－経過年数）</a:t>
                      </a:r>
                      <a:r>
                        <a:rPr kumimoji="1" lang="en-US" altLang="ja-JP" b="0" dirty="0"/>
                        <a:t>×</a:t>
                      </a:r>
                      <a:r>
                        <a:rPr kumimoji="1" lang="ja-JP" altLang="en-US" b="0" dirty="0"/>
                        <a:t>存続年数に応じた法定利率による複利現価率</a:t>
                      </a:r>
                    </a:p>
                  </a:txBody>
                  <a:tcPr/>
                </a:tc>
                <a:extLst>
                  <a:ext uri="{0D108BD9-81ED-4DB2-BD59-A6C34878D82A}">
                    <a16:rowId xmlns:a16="http://schemas.microsoft.com/office/drawing/2014/main" val="3418482953"/>
                  </a:ext>
                </a:extLst>
              </a:tr>
              <a:tr h="647340">
                <a:tc>
                  <a:txBody>
                    <a:bodyPr/>
                    <a:lstStyle/>
                    <a:p>
                      <a:r>
                        <a:rPr kumimoji="1" lang="ja-JP" altLang="en-US" dirty="0"/>
                        <a:t>建物所有権の評価</a:t>
                      </a:r>
                      <a:endParaRPr kumimoji="1" lang="en-US" altLang="ja-JP" dirty="0"/>
                    </a:p>
                    <a:p>
                      <a:r>
                        <a:rPr kumimoji="1" lang="ja-JP" altLang="en-US" dirty="0"/>
                        <a:t>（相法</a:t>
                      </a:r>
                      <a:r>
                        <a:rPr kumimoji="1" lang="en-US" altLang="ja-JP" dirty="0"/>
                        <a:t>23</a:t>
                      </a:r>
                      <a:r>
                        <a:rPr kumimoji="1" lang="ja-JP" altLang="en-US" dirty="0"/>
                        <a:t>の２②）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居住建物の時価－配偶者居住権の評価額</a:t>
                      </a:r>
                    </a:p>
                    <a:p>
                      <a:endParaRPr kumimoji="1" lang="ja-JP" altLang="en-US" dirty="0"/>
                    </a:p>
                  </a:txBody>
                  <a:tcPr/>
                </a:tc>
                <a:extLst>
                  <a:ext uri="{0D108BD9-81ED-4DB2-BD59-A6C34878D82A}">
                    <a16:rowId xmlns:a16="http://schemas.microsoft.com/office/drawing/2014/main" val="3951218364"/>
                  </a:ext>
                </a:extLst>
              </a:tr>
              <a:tr h="978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配偶者居住権に基づく敷地利用権の評価</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（相法</a:t>
                      </a:r>
                      <a:r>
                        <a:rPr kumimoji="1" lang="en-US" altLang="ja-JP" dirty="0"/>
                        <a:t>23</a:t>
                      </a:r>
                      <a:r>
                        <a:rPr kumimoji="1" lang="ja-JP" altLang="en-US" dirty="0"/>
                        <a:t>の２③、相令５の８）</a:t>
                      </a:r>
                    </a:p>
                  </a:txBody>
                  <a:tcPr/>
                </a:tc>
                <a:tc>
                  <a:txBody>
                    <a:bodyPr/>
                    <a:lstStyle/>
                    <a:p>
                      <a:r>
                        <a:rPr kumimoji="1" lang="ja-JP" altLang="en-US" dirty="0"/>
                        <a:t>土地等の時価－土地等の時価</a:t>
                      </a:r>
                      <a:r>
                        <a:rPr kumimoji="1" lang="en-US" altLang="ja-JP" dirty="0"/>
                        <a:t>×</a:t>
                      </a:r>
                      <a:r>
                        <a:rPr kumimoji="1" lang="ja-JP" altLang="en-US" dirty="0"/>
                        <a:t>存続年数に応じた法定利率による複利現価率</a:t>
                      </a:r>
                    </a:p>
                  </a:txBody>
                  <a:tcPr/>
                </a:tc>
                <a:extLst>
                  <a:ext uri="{0D108BD9-81ED-4DB2-BD59-A6C34878D82A}">
                    <a16:rowId xmlns:a16="http://schemas.microsoft.com/office/drawing/2014/main" val="1551112990"/>
                  </a:ext>
                </a:extLst>
              </a:tr>
              <a:tr h="7529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敷地所有権の評価</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（相法</a:t>
                      </a:r>
                      <a:r>
                        <a:rPr kumimoji="1" lang="en-US" altLang="ja-JP" dirty="0"/>
                        <a:t>23</a:t>
                      </a:r>
                      <a:r>
                        <a:rPr kumimoji="1" lang="ja-JP" altLang="en-US" dirty="0"/>
                        <a:t>の２④）</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土地等の時価－配偶者居住権に基づく敷地利用権の評価額</a:t>
                      </a:r>
                    </a:p>
                  </a:txBody>
                  <a:tcPr/>
                </a:tc>
                <a:extLst>
                  <a:ext uri="{0D108BD9-81ED-4DB2-BD59-A6C34878D82A}">
                    <a16:rowId xmlns:a16="http://schemas.microsoft.com/office/drawing/2014/main" val="57771428"/>
                  </a:ext>
                </a:extLst>
              </a:tr>
            </a:tbl>
          </a:graphicData>
        </a:graphic>
      </p:graphicFrame>
      <p:sp>
        <p:nvSpPr>
          <p:cNvPr id="6" name="テキスト ボックス 5">
            <a:extLst>
              <a:ext uri="{FF2B5EF4-FFF2-40B4-BE49-F238E27FC236}">
                <a16:creationId xmlns:a16="http://schemas.microsoft.com/office/drawing/2014/main" id="{9AA22B0D-AB13-4346-9C69-C5A5702F9DCF}"/>
              </a:ext>
            </a:extLst>
          </p:cNvPr>
          <p:cNvSpPr txBox="1"/>
          <p:nvPr/>
        </p:nvSpPr>
        <p:spPr>
          <a:xfrm>
            <a:off x="1446500" y="5746893"/>
            <a:ext cx="9881062" cy="615553"/>
          </a:xfrm>
          <a:prstGeom prst="rect">
            <a:avLst/>
          </a:prstGeom>
          <a:noFill/>
        </p:spPr>
        <p:txBody>
          <a:bodyPr wrap="square" rtlCol="0">
            <a:spAutoFit/>
          </a:bodyPr>
          <a:lstStyle/>
          <a:p>
            <a:r>
              <a:rPr kumimoji="1" lang="ja-JP" altLang="en-US" sz="1600" dirty="0"/>
              <a:t>　なお、配偶者居住権に基づく敷地利用権にも</a:t>
            </a:r>
            <a:r>
              <a:rPr kumimoji="1" lang="ja-JP" altLang="en-US" b="1" dirty="0"/>
              <a:t>小規模宅地等の特例</a:t>
            </a:r>
            <a:r>
              <a:rPr kumimoji="1" lang="ja-JP" altLang="en-US" sz="1600" dirty="0"/>
              <a:t>（措置法</a:t>
            </a:r>
            <a:r>
              <a:rPr kumimoji="1" lang="en-US" altLang="ja-JP" sz="1600" dirty="0"/>
              <a:t>69</a:t>
            </a:r>
            <a:r>
              <a:rPr kumimoji="1" lang="ja-JP" altLang="en-US" sz="1600" dirty="0"/>
              <a:t>の４）の適用あり。</a:t>
            </a:r>
            <a:endParaRPr kumimoji="1" lang="en-US" altLang="ja-JP" sz="1600" dirty="0"/>
          </a:p>
          <a:p>
            <a:r>
              <a:rPr kumimoji="1" lang="ja-JP" altLang="en-US" sz="1600" dirty="0"/>
              <a:t>　　　　　　　　　　　　</a:t>
            </a:r>
            <a:r>
              <a:rPr kumimoji="1" lang="ja-JP" altLang="en-US" sz="1400" dirty="0"/>
              <a:t>　</a:t>
            </a:r>
            <a:r>
              <a:rPr kumimoji="1" lang="en-US" altLang="ja-JP" sz="1400" dirty="0"/>
              <a:t>『</a:t>
            </a:r>
            <a:r>
              <a:rPr kumimoji="1" lang="ja-JP" altLang="en-US" sz="1400" dirty="0"/>
              <a:t>相続税及び贈与税等に関する質疑応答事例（民法（相続法）改正関係について（情報）</a:t>
            </a:r>
            <a:r>
              <a:rPr kumimoji="1" lang="en-US" altLang="ja-JP" sz="1400" dirty="0"/>
              <a:t>』</a:t>
            </a:r>
            <a:endParaRPr kumimoji="1" lang="ja-JP" altLang="en-US" sz="1400" dirty="0"/>
          </a:p>
        </p:txBody>
      </p:sp>
    </p:spTree>
    <p:extLst>
      <p:ext uri="{BB962C8B-B14F-4D97-AF65-F5344CB8AC3E}">
        <p14:creationId xmlns:p14="http://schemas.microsoft.com/office/powerpoint/2010/main" val="1445619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F2C7C-A17F-4EA7-AA82-35FC222CB879}"/>
              </a:ext>
            </a:extLst>
          </p:cNvPr>
          <p:cNvSpPr>
            <a:spLocks noGrp="1"/>
          </p:cNvSpPr>
          <p:nvPr>
            <p:ph type="title"/>
          </p:nvPr>
        </p:nvSpPr>
        <p:spPr/>
        <p:txBody>
          <a:bodyPr>
            <a:normAutofit/>
          </a:bodyPr>
          <a:lstStyle/>
          <a:p>
            <a:r>
              <a:rPr lang="ja-JP" altLang="en-US" sz="3200" dirty="0"/>
              <a:t>配偶者居住権と配偶者短期居住権</a:t>
            </a:r>
            <a:endParaRPr kumimoji="1" lang="ja-JP" altLang="en-US" sz="3200" dirty="0"/>
          </a:p>
        </p:txBody>
      </p:sp>
      <p:sp>
        <p:nvSpPr>
          <p:cNvPr id="3" name="コンテンツ プレースホルダー 2">
            <a:extLst>
              <a:ext uri="{FF2B5EF4-FFF2-40B4-BE49-F238E27FC236}">
                <a16:creationId xmlns:a16="http://schemas.microsoft.com/office/drawing/2014/main" id="{6D67B712-670A-4FBA-8984-608EC19B62F9}"/>
              </a:ext>
            </a:extLst>
          </p:cNvPr>
          <p:cNvSpPr>
            <a:spLocks noGrp="1"/>
          </p:cNvSpPr>
          <p:nvPr>
            <p:ph sz="half" idx="1"/>
          </p:nvPr>
        </p:nvSpPr>
        <p:spPr>
          <a:xfrm>
            <a:off x="1097278" y="2044517"/>
            <a:ext cx="10058400" cy="4023360"/>
          </a:xfrm>
        </p:spPr>
        <p:txBody>
          <a:bodyPr>
            <a:normAutofit lnSpcReduction="10000"/>
          </a:bodyPr>
          <a:lstStyle/>
          <a:p>
            <a:pPr indent="0" algn="just">
              <a:buNone/>
            </a:pPr>
            <a:r>
              <a:rPr lang="ja-JP" altLang="ja-JP" sz="2600" b="1" kern="100" dirty="0">
                <a:solidFill>
                  <a:schemeClr val="accent2"/>
                </a:solidFill>
                <a:effectLst/>
                <a:latin typeface="+mn-ea"/>
                <a:cs typeface="Times New Roman" panose="02020603050405020304" pitchFamily="18" charset="0"/>
              </a:rPr>
              <a:t>配偶者</a:t>
            </a:r>
            <a:r>
              <a:rPr lang="ja-JP" altLang="en-US" sz="2600" b="1" kern="100" dirty="0">
                <a:solidFill>
                  <a:schemeClr val="accent2"/>
                </a:solidFill>
                <a:effectLst/>
                <a:latin typeface="+mn-ea"/>
                <a:cs typeface="Times New Roman" panose="02020603050405020304" pitchFamily="18" charset="0"/>
              </a:rPr>
              <a:t>の居住の権利（</a:t>
            </a:r>
            <a:r>
              <a:rPr lang="en-US" altLang="ja-JP" sz="2600" b="1" kern="100" dirty="0">
                <a:solidFill>
                  <a:schemeClr val="accent2"/>
                </a:solidFill>
                <a:effectLst/>
                <a:latin typeface="+mn-ea"/>
                <a:cs typeface="Times New Roman" panose="02020603050405020304" pitchFamily="18" charset="0"/>
              </a:rPr>
              <a:t>1028</a:t>
            </a:r>
            <a:r>
              <a:rPr lang="ja-JP" altLang="en-US" sz="2600" b="1" kern="100" dirty="0">
                <a:solidFill>
                  <a:schemeClr val="accent2"/>
                </a:solidFill>
                <a:effectLst/>
                <a:latin typeface="+mn-ea"/>
                <a:cs typeface="Times New Roman" panose="02020603050405020304" pitchFamily="18" charset="0"/>
              </a:rPr>
              <a:t>条～</a:t>
            </a:r>
            <a:r>
              <a:rPr lang="en-US" altLang="ja-JP" sz="2600" b="1" kern="100" dirty="0">
                <a:solidFill>
                  <a:schemeClr val="accent2"/>
                </a:solidFill>
                <a:effectLst/>
                <a:latin typeface="+mn-ea"/>
                <a:cs typeface="Times New Roman" panose="02020603050405020304" pitchFamily="18" charset="0"/>
              </a:rPr>
              <a:t>1041</a:t>
            </a:r>
            <a:r>
              <a:rPr lang="ja-JP" altLang="en-US" sz="2600" b="1" kern="100" dirty="0">
                <a:solidFill>
                  <a:schemeClr val="accent2"/>
                </a:solidFill>
                <a:effectLst/>
                <a:latin typeface="+mn-ea"/>
                <a:cs typeface="Times New Roman" panose="02020603050405020304" pitchFamily="18" charset="0"/>
              </a:rPr>
              <a:t>条）</a:t>
            </a:r>
            <a:endParaRPr lang="en-US" altLang="ja-JP" sz="2600" b="1" kern="100" dirty="0">
              <a:solidFill>
                <a:schemeClr val="accent2"/>
              </a:solidFill>
              <a:effectLst/>
              <a:latin typeface="+mn-ea"/>
              <a:cs typeface="Times New Roman" panose="02020603050405020304" pitchFamily="18" charset="0"/>
            </a:endParaRPr>
          </a:p>
          <a:p>
            <a:r>
              <a:rPr lang="ja-JP" altLang="en-US" b="1" dirty="0">
                <a:effectLst>
                  <a:outerShdw blurRad="38100" dist="38100" dir="2700000" algn="tl">
                    <a:srgbClr val="000000">
                      <a:alpha val="43137"/>
                    </a:srgbClr>
                  </a:outerShdw>
                </a:effectLst>
              </a:rPr>
              <a:t>配偶者居住権</a:t>
            </a:r>
            <a:r>
              <a:rPr lang="ja-JP" altLang="en-US" b="1" dirty="0"/>
              <a:t> </a:t>
            </a:r>
            <a:r>
              <a:rPr lang="ja-JP" altLang="en-US" dirty="0"/>
              <a:t>と </a:t>
            </a:r>
            <a:r>
              <a:rPr lang="ja-JP" altLang="en-US" b="1" dirty="0">
                <a:effectLst>
                  <a:outerShdw blurRad="38100" dist="38100" dir="2700000" algn="tl">
                    <a:srgbClr val="000000">
                      <a:alpha val="43137"/>
                    </a:srgbClr>
                  </a:outerShdw>
                </a:effectLst>
              </a:rPr>
              <a:t>配偶者短期居住権</a:t>
            </a:r>
            <a:r>
              <a:rPr lang="ja-JP" altLang="en-US" b="1" dirty="0"/>
              <a:t> </a:t>
            </a:r>
            <a:r>
              <a:rPr lang="ja-JP" altLang="en-US" dirty="0"/>
              <a:t>がある。</a:t>
            </a:r>
            <a:endParaRPr lang="en-US" altLang="ja-JP" dirty="0"/>
          </a:p>
          <a:p>
            <a:endParaRPr kumimoji="1" lang="en-US" altLang="ja-JP" dirty="0"/>
          </a:p>
          <a:p>
            <a:pPr algn="just"/>
            <a:r>
              <a:rPr lang="ja-JP" altLang="ja-JP" b="1" kern="100" dirty="0">
                <a:solidFill>
                  <a:schemeClr val="accent2"/>
                </a:solidFill>
                <a:latin typeface="+mn-ea"/>
                <a:cs typeface="Times New Roman" panose="02020603050405020304" pitchFamily="18" charset="0"/>
              </a:rPr>
              <a:t>◆配偶者居住権</a:t>
            </a:r>
            <a:r>
              <a:rPr lang="ja-JP" altLang="en-US" b="1" kern="100" dirty="0">
                <a:solidFill>
                  <a:schemeClr val="accent2"/>
                </a:solidFill>
                <a:latin typeface="+mn-ea"/>
                <a:cs typeface="Times New Roman" panose="02020603050405020304" pitchFamily="18" charset="0"/>
              </a:rPr>
              <a:t>（</a:t>
            </a:r>
            <a:r>
              <a:rPr lang="en-US" altLang="ja-JP" b="1" kern="100" dirty="0">
                <a:solidFill>
                  <a:schemeClr val="accent2"/>
                </a:solidFill>
                <a:latin typeface="+mn-ea"/>
                <a:cs typeface="Times New Roman" panose="02020603050405020304" pitchFamily="18" charset="0"/>
              </a:rPr>
              <a:t>1028</a:t>
            </a:r>
            <a:r>
              <a:rPr lang="ja-JP" altLang="en-US" b="1" kern="100" dirty="0">
                <a:solidFill>
                  <a:schemeClr val="accent2"/>
                </a:solidFill>
                <a:latin typeface="+mn-ea"/>
                <a:cs typeface="Times New Roman" panose="02020603050405020304" pitchFamily="18" charset="0"/>
              </a:rPr>
              <a:t>条）</a:t>
            </a:r>
            <a:r>
              <a:rPr lang="ja-JP" altLang="ja-JP" b="1" kern="100" dirty="0">
                <a:solidFill>
                  <a:schemeClr val="accent2"/>
                </a:solidFill>
                <a:latin typeface="+mn-ea"/>
                <a:cs typeface="Times New Roman" panose="02020603050405020304" pitchFamily="18" charset="0"/>
              </a:rPr>
              <a:t>◆</a:t>
            </a:r>
            <a:endParaRPr lang="en-US" altLang="ja-JP" b="1" kern="100" dirty="0">
              <a:solidFill>
                <a:schemeClr val="accent2"/>
              </a:solidFill>
              <a:latin typeface="+mn-ea"/>
              <a:cs typeface="Times New Roman" panose="02020603050405020304" pitchFamily="18" charset="0"/>
            </a:endParaRPr>
          </a:p>
          <a:p>
            <a:pPr algn="just">
              <a:lnSpc>
                <a:spcPct val="120000"/>
              </a:lnSpc>
            </a:pPr>
            <a:r>
              <a:rPr lang="ja-JP" altLang="en-US" kern="100" dirty="0">
                <a:latin typeface="+mn-ea"/>
                <a:cs typeface="Times New Roman" panose="02020603050405020304" pitchFamily="18" charset="0"/>
              </a:rPr>
              <a:t>　</a:t>
            </a:r>
            <a:r>
              <a:rPr lang="ja-JP" altLang="ja-JP" sz="2000" kern="100" dirty="0">
                <a:latin typeface="+mn-ea"/>
                <a:cs typeface="Times New Roman" panose="02020603050405020304" pitchFamily="18" charset="0"/>
              </a:rPr>
              <a:t>生存配偶者</a:t>
            </a:r>
            <a:r>
              <a:rPr lang="ja-JP" altLang="en-US" sz="2000" kern="100" dirty="0">
                <a:latin typeface="+mn-ea"/>
                <a:cs typeface="Times New Roman" panose="02020603050405020304" pitchFamily="18" charset="0"/>
              </a:rPr>
              <a:t>が</a:t>
            </a:r>
            <a:r>
              <a:rPr lang="ja-JP" altLang="ja-JP" sz="2000" kern="100" dirty="0">
                <a:latin typeface="+mn-ea"/>
                <a:cs typeface="Times New Roman" panose="02020603050405020304" pitchFamily="18" charset="0"/>
              </a:rPr>
              <a:t>、被相続人所有であった建物に相続開始時に居住していた場合</a:t>
            </a:r>
            <a:r>
              <a:rPr lang="ja-JP" altLang="en-US" sz="2000" kern="100" dirty="0">
                <a:latin typeface="+mn-ea"/>
                <a:cs typeface="Times New Roman" panose="02020603050405020304" pitchFamily="18" charset="0"/>
              </a:rPr>
              <a:t>に、</a:t>
            </a:r>
            <a:r>
              <a:rPr lang="ja-JP" altLang="en-US" sz="2000" b="1" u="sng" kern="100" dirty="0">
                <a:latin typeface="+mn-ea"/>
                <a:cs typeface="Times New Roman" panose="02020603050405020304" pitchFamily="18" charset="0"/>
              </a:rPr>
              <a:t>遺産分割や遺贈により取得できる権利</a:t>
            </a:r>
            <a:r>
              <a:rPr lang="ja-JP" altLang="en-US" sz="2000" kern="100" dirty="0">
                <a:latin typeface="+mn-ea"/>
                <a:cs typeface="Times New Roman" panose="02020603050405020304" pitchFamily="18" charset="0"/>
              </a:rPr>
              <a:t>。</a:t>
            </a:r>
            <a:endParaRPr lang="en-US" altLang="ja-JP" sz="2000" kern="100" dirty="0">
              <a:latin typeface="+mn-ea"/>
              <a:cs typeface="Times New Roman" panose="02020603050405020304" pitchFamily="18" charset="0"/>
            </a:endParaRPr>
          </a:p>
          <a:p>
            <a:pPr algn="just">
              <a:lnSpc>
                <a:spcPct val="120000"/>
              </a:lnSpc>
            </a:pPr>
            <a:r>
              <a:rPr lang="ja-JP" altLang="en-US" sz="2000" kern="100" dirty="0">
                <a:latin typeface="+mn-ea"/>
                <a:cs typeface="Times New Roman" panose="02020603050405020304" pitchFamily="18" charset="0"/>
              </a:rPr>
              <a:t>　配偶者居住権を有する配偶者は、その</a:t>
            </a:r>
            <a:r>
              <a:rPr lang="ja-JP" altLang="ja-JP" sz="2000" kern="100" dirty="0">
                <a:latin typeface="+mn-ea"/>
                <a:cs typeface="Times New Roman" panose="02020603050405020304" pitchFamily="18" charset="0"/>
              </a:rPr>
              <a:t>建物</a:t>
            </a:r>
            <a:r>
              <a:rPr lang="ja-JP" altLang="en-US" sz="2000" kern="100" dirty="0">
                <a:latin typeface="+mn-ea"/>
                <a:cs typeface="Times New Roman" panose="02020603050405020304" pitchFamily="18" charset="0"/>
              </a:rPr>
              <a:t>（居住建物）を</a:t>
            </a:r>
            <a:r>
              <a:rPr lang="ja-JP" altLang="en-US" sz="2000" b="1" u="sng" kern="100" dirty="0">
                <a:latin typeface="+mn-ea"/>
                <a:cs typeface="Times New Roman" panose="02020603050405020304" pitchFamily="18" charset="0"/>
              </a:rPr>
              <a:t>長期にわたって</a:t>
            </a:r>
            <a:r>
              <a:rPr lang="ja-JP" altLang="en-US" sz="2000" b="1" kern="100" dirty="0">
                <a:latin typeface="+mn-ea"/>
                <a:cs typeface="Times New Roman" panose="02020603050405020304" pitchFamily="18" charset="0"/>
              </a:rPr>
              <a:t>、</a:t>
            </a:r>
            <a:r>
              <a:rPr lang="ja-JP" altLang="ja-JP" sz="2000" b="1" kern="100" dirty="0">
                <a:latin typeface="+mn-ea"/>
                <a:cs typeface="Times New Roman" panose="02020603050405020304" pitchFamily="18" charset="0"/>
              </a:rPr>
              <a:t>無償で使用収益</a:t>
            </a:r>
            <a:r>
              <a:rPr lang="ja-JP" altLang="en-US" sz="2000" b="1" kern="100" dirty="0">
                <a:latin typeface="+mn-ea"/>
                <a:cs typeface="Times New Roman" panose="02020603050405020304" pitchFamily="18" charset="0"/>
              </a:rPr>
              <a:t>することができる</a:t>
            </a:r>
            <a:r>
              <a:rPr lang="ja-JP" altLang="en-US" sz="2000" kern="100" dirty="0">
                <a:latin typeface="+mn-ea"/>
                <a:cs typeface="Times New Roman" panose="02020603050405020304" pitchFamily="18" charset="0"/>
              </a:rPr>
              <a:t>。</a:t>
            </a:r>
            <a:endParaRPr lang="en-US" altLang="ja-JP" sz="2000" kern="100" dirty="0">
              <a:latin typeface="+mn-ea"/>
              <a:cs typeface="Times New Roman" panose="02020603050405020304" pitchFamily="18" charset="0"/>
            </a:endParaRPr>
          </a:p>
          <a:p>
            <a:pPr algn="just"/>
            <a:r>
              <a:rPr lang="ja-JP" altLang="en-US" sz="2000" kern="100" dirty="0">
                <a:latin typeface="+mn-ea"/>
                <a:cs typeface="Times New Roman" panose="02020603050405020304" pitchFamily="18" charset="0"/>
              </a:rPr>
              <a:t>　　　　　本研修会のテーマ</a:t>
            </a:r>
            <a:endParaRPr lang="ja-JP" altLang="en-US" sz="2000" dirty="0"/>
          </a:p>
          <a:p>
            <a:endParaRPr kumimoji="1" lang="ja-JP" altLang="en-US" dirty="0"/>
          </a:p>
        </p:txBody>
      </p:sp>
      <p:sp>
        <p:nvSpPr>
          <p:cNvPr id="11" name="コンテンツ プレースホルダー 9">
            <a:extLst>
              <a:ext uri="{FF2B5EF4-FFF2-40B4-BE49-F238E27FC236}">
                <a16:creationId xmlns:a16="http://schemas.microsoft.com/office/drawing/2014/main" id="{A9E1CAFC-5A53-40C4-9B59-861C44DAF15E}"/>
              </a:ext>
            </a:extLst>
          </p:cNvPr>
          <p:cNvSpPr txBox="1">
            <a:spLocks/>
          </p:cNvSpPr>
          <p:nvPr/>
        </p:nvSpPr>
        <p:spPr>
          <a:xfrm>
            <a:off x="1097278" y="1860310"/>
            <a:ext cx="4754878"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ja-JP" altLang="en-US" dirty="0"/>
          </a:p>
        </p:txBody>
      </p:sp>
      <p:sp>
        <p:nvSpPr>
          <p:cNvPr id="18" name="矢印: 下 17">
            <a:extLst>
              <a:ext uri="{FF2B5EF4-FFF2-40B4-BE49-F238E27FC236}">
                <a16:creationId xmlns:a16="http://schemas.microsoft.com/office/drawing/2014/main" id="{34776D94-DFF5-4ACF-8628-95527C054262}"/>
              </a:ext>
            </a:extLst>
          </p:cNvPr>
          <p:cNvSpPr/>
          <p:nvPr/>
        </p:nvSpPr>
        <p:spPr>
          <a:xfrm rot="16200000">
            <a:off x="1481469" y="5409718"/>
            <a:ext cx="344557" cy="4956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613281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a:t>
            </a:r>
            <a:r>
              <a:rPr lang="ja-JP" altLang="en-US" sz="3200" dirty="0"/>
              <a:t>の</a:t>
            </a:r>
            <a:r>
              <a:rPr kumimoji="1" lang="ja-JP" altLang="en-US" sz="3200" dirty="0"/>
              <a:t>評価　</a:t>
            </a:r>
            <a:r>
              <a:rPr lang="ja-JP" altLang="en-US" sz="3200" dirty="0"/>
              <a:t>②税務上の評価</a:t>
            </a:r>
            <a:endParaRPr kumimoji="1" lang="ja-JP" altLang="en-US" sz="3200" dirty="0"/>
          </a:p>
        </p:txBody>
      </p:sp>
      <p:sp>
        <p:nvSpPr>
          <p:cNvPr id="4" name="テキスト ボックス 3">
            <a:extLst>
              <a:ext uri="{FF2B5EF4-FFF2-40B4-BE49-F238E27FC236}">
                <a16:creationId xmlns:a16="http://schemas.microsoft.com/office/drawing/2014/main" id="{910B7903-8AF3-49B4-AF34-EA6037A79E93}"/>
              </a:ext>
            </a:extLst>
          </p:cNvPr>
          <p:cNvSpPr txBox="1"/>
          <p:nvPr/>
        </p:nvSpPr>
        <p:spPr>
          <a:xfrm>
            <a:off x="1288473" y="2078180"/>
            <a:ext cx="9867207" cy="4062651"/>
          </a:xfrm>
          <a:prstGeom prst="rect">
            <a:avLst/>
          </a:prstGeom>
          <a:noFill/>
        </p:spPr>
        <p:txBody>
          <a:bodyPr wrap="square" rtlCol="0">
            <a:spAutoFit/>
          </a:bodyPr>
          <a:lstStyle/>
          <a:p>
            <a:r>
              <a:rPr kumimoji="1" lang="ja-JP" altLang="en-US" sz="2400" b="1" dirty="0">
                <a:solidFill>
                  <a:schemeClr val="accent2"/>
                </a:solidFill>
              </a:rPr>
              <a:t>一部賃貸物件の評価</a:t>
            </a:r>
            <a:endParaRPr kumimoji="1" lang="en-US" altLang="ja-JP" sz="2400" b="1" dirty="0">
              <a:solidFill>
                <a:schemeClr val="accent2"/>
              </a:solidFill>
            </a:endParaRPr>
          </a:p>
          <a:p>
            <a:endParaRPr kumimoji="1" lang="en-US" altLang="ja-JP" dirty="0"/>
          </a:p>
          <a:p>
            <a:r>
              <a:rPr kumimoji="1" lang="ja-JP" altLang="en-US" dirty="0"/>
              <a:t>一部賃貸部分は配偶者居住権の評価対象から除外（相続税法施行令５の７第１項１号）</a:t>
            </a:r>
            <a:endParaRPr kumimoji="1" lang="en-US" altLang="ja-JP" dirty="0"/>
          </a:p>
          <a:p>
            <a:endParaRPr kumimoji="1" lang="en-US" altLang="ja-JP" dirty="0"/>
          </a:p>
          <a:p>
            <a:endParaRPr kumimoji="1" lang="en-US" altLang="ja-JP" dirty="0"/>
          </a:p>
          <a:p>
            <a:r>
              <a:rPr kumimoji="1" lang="ja-JP" altLang="en-US" dirty="0"/>
              <a:t>配偶者居住権の効力は居住建物全体に及ぶ。</a:t>
            </a:r>
            <a:endParaRPr kumimoji="1" lang="en-US" altLang="ja-JP" dirty="0"/>
          </a:p>
          <a:p>
            <a:r>
              <a:rPr kumimoji="1" lang="ja-JP" altLang="en-US" dirty="0"/>
              <a:t>所有者は配偶者の使用収益を受忍すべき義務を負っている。</a:t>
            </a:r>
            <a:endParaRPr kumimoji="1" lang="en-US" altLang="ja-JP" dirty="0"/>
          </a:p>
          <a:p>
            <a:endParaRPr kumimoji="1" lang="en-US" altLang="ja-JP" dirty="0"/>
          </a:p>
          <a:p>
            <a:endParaRPr kumimoji="1" lang="en-US" altLang="ja-JP" dirty="0"/>
          </a:p>
          <a:p>
            <a:r>
              <a:rPr kumimoji="1" lang="ja-JP" altLang="en-US" dirty="0"/>
              <a:t>所有者が借主から受領した賃料は、配偶者に返さなければならないのでは？</a:t>
            </a:r>
            <a:endParaRPr kumimoji="1" lang="en-US" altLang="ja-JP" dirty="0"/>
          </a:p>
          <a:p>
            <a:endParaRPr kumimoji="1" lang="en-US" altLang="ja-JP" dirty="0"/>
          </a:p>
          <a:p>
            <a:endParaRPr kumimoji="1" lang="en-US" altLang="ja-JP" dirty="0"/>
          </a:p>
          <a:p>
            <a:r>
              <a:rPr kumimoji="1" lang="ja-JP" altLang="en-US" dirty="0"/>
              <a:t>賃貸部分を配偶者居住権の評価対象から除外するのはおかしい？</a:t>
            </a:r>
            <a:endParaRPr kumimoji="1" lang="en-US" altLang="ja-JP" dirty="0"/>
          </a:p>
          <a:p>
            <a:endParaRPr kumimoji="1" lang="ja-JP" altLang="en-US" dirty="0"/>
          </a:p>
        </p:txBody>
      </p:sp>
      <p:sp>
        <p:nvSpPr>
          <p:cNvPr id="7" name="矢印: 下 6">
            <a:extLst>
              <a:ext uri="{FF2B5EF4-FFF2-40B4-BE49-F238E27FC236}">
                <a16:creationId xmlns:a16="http://schemas.microsoft.com/office/drawing/2014/main" id="{A284BC62-8D1E-4A9C-BA34-A4AA01C6E27A}"/>
              </a:ext>
            </a:extLst>
          </p:cNvPr>
          <p:cNvSpPr/>
          <p:nvPr/>
        </p:nvSpPr>
        <p:spPr>
          <a:xfrm>
            <a:off x="3629893" y="3072740"/>
            <a:ext cx="221672"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41E82093-50F3-44F0-9E92-3CA6A5F024B4}"/>
              </a:ext>
            </a:extLst>
          </p:cNvPr>
          <p:cNvSpPr txBox="1"/>
          <p:nvPr/>
        </p:nvSpPr>
        <p:spPr>
          <a:xfrm>
            <a:off x="4059379" y="3072740"/>
            <a:ext cx="1052945" cy="369332"/>
          </a:xfrm>
          <a:prstGeom prst="rect">
            <a:avLst/>
          </a:prstGeom>
          <a:noFill/>
        </p:spPr>
        <p:txBody>
          <a:bodyPr wrap="square" rtlCol="0">
            <a:spAutoFit/>
          </a:bodyPr>
          <a:lstStyle/>
          <a:p>
            <a:r>
              <a:rPr kumimoji="1" lang="ja-JP" altLang="en-US" dirty="0"/>
              <a:t>しかし</a:t>
            </a:r>
          </a:p>
        </p:txBody>
      </p:sp>
      <p:sp>
        <p:nvSpPr>
          <p:cNvPr id="9" name="矢印: 下 8">
            <a:extLst>
              <a:ext uri="{FF2B5EF4-FFF2-40B4-BE49-F238E27FC236}">
                <a16:creationId xmlns:a16="http://schemas.microsoft.com/office/drawing/2014/main" id="{67036CF2-8926-4B82-8121-D68A98A281E6}"/>
              </a:ext>
            </a:extLst>
          </p:cNvPr>
          <p:cNvSpPr/>
          <p:nvPr/>
        </p:nvSpPr>
        <p:spPr>
          <a:xfrm>
            <a:off x="3629893" y="4203865"/>
            <a:ext cx="221672"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下 10">
            <a:extLst>
              <a:ext uri="{FF2B5EF4-FFF2-40B4-BE49-F238E27FC236}">
                <a16:creationId xmlns:a16="http://schemas.microsoft.com/office/drawing/2014/main" id="{D0FF33D6-9101-4FB3-8552-2A8D5C5840F4}"/>
              </a:ext>
            </a:extLst>
          </p:cNvPr>
          <p:cNvSpPr/>
          <p:nvPr/>
        </p:nvSpPr>
        <p:spPr>
          <a:xfrm>
            <a:off x="3629896" y="5059875"/>
            <a:ext cx="221672"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FFCD5AAE-F6B5-4EBB-AAEB-85B15A3D9137}"/>
              </a:ext>
            </a:extLst>
          </p:cNvPr>
          <p:cNvSpPr txBox="1"/>
          <p:nvPr/>
        </p:nvSpPr>
        <p:spPr>
          <a:xfrm>
            <a:off x="4059378" y="5043834"/>
            <a:ext cx="1052945" cy="369332"/>
          </a:xfrm>
          <a:prstGeom prst="rect">
            <a:avLst/>
          </a:prstGeom>
          <a:noFill/>
        </p:spPr>
        <p:txBody>
          <a:bodyPr wrap="square" rtlCol="0">
            <a:spAutoFit/>
          </a:bodyPr>
          <a:lstStyle/>
          <a:p>
            <a:r>
              <a:rPr kumimoji="1" lang="ja-JP" altLang="en-US" dirty="0"/>
              <a:t>とすると</a:t>
            </a:r>
          </a:p>
        </p:txBody>
      </p:sp>
    </p:spTree>
    <p:extLst>
      <p:ext uri="{BB962C8B-B14F-4D97-AF65-F5344CB8AC3E}">
        <p14:creationId xmlns:p14="http://schemas.microsoft.com/office/powerpoint/2010/main" val="13265640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2800" dirty="0"/>
              <a:t>配偶者居住権の贈与・遺贈と持戻し免除の意思表示の推定　</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1" y="1980542"/>
            <a:ext cx="4998719" cy="4281934"/>
          </a:xfrm>
        </p:spPr>
        <p:txBody>
          <a:bodyPr>
            <a:noAutofit/>
          </a:bodyPr>
          <a:lstStyle/>
          <a:p>
            <a:pPr>
              <a:lnSpc>
                <a:spcPct val="100000"/>
              </a:lnSpc>
            </a:pPr>
            <a:r>
              <a:rPr lang="ja-JP" altLang="en-US" sz="2400" b="1" dirty="0">
                <a:solidFill>
                  <a:schemeClr val="accent2"/>
                </a:solidFill>
              </a:rPr>
              <a:t>持戻し免除の意思表示の推定規定</a:t>
            </a:r>
            <a:endParaRPr lang="en-US" altLang="ja-JP" sz="2400" b="1" dirty="0">
              <a:solidFill>
                <a:schemeClr val="accent2"/>
              </a:solidFill>
            </a:endParaRPr>
          </a:p>
          <a:p>
            <a:pPr>
              <a:lnSpc>
                <a:spcPct val="100000"/>
              </a:lnSpc>
            </a:pPr>
            <a:r>
              <a:rPr lang="ja-JP" altLang="en-US" sz="1800" dirty="0"/>
              <a:t>被相続人は、特別受益の持戻しを免除することが可能（黙示の意思表示でも</a:t>
            </a:r>
            <a:r>
              <a:rPr lang="en-US" altLang="ja-JP" sz="1800" dirty="0"/>
              <a:t>OK</a:t>
            </a:r>
            <a:r>
              <a:rPr lang="ja-JP" altLang="en-US" sz="1800" dirty="0"/>
              <a:t>）。</a:t>
            </a:r>
            <a:endParaRPr lang="en-US" altLang="ja-JP" sz="1800" dirty="0"/>
          </a:p>
          <a:p>
            <a:pPr>
              <a:lnSpc>
                <a:spcPct val="100000"/>
              </a:lnSpc>
            </a:pPr>
            <a:endParaRPr lang="ja-JP" altLang="en-US" sz="1800" dirty="0"/>
          </a:p>
          <a:p>
            <a:pPr>
              <a:lnSpc>
                <a:spcPct val="100000"/>
              </a:lnSpc>
            </a:pPr>
            <a:r>
              <a:rPr lang="ja-JP" altLang="en-US" sz="1800" dirty="0"/>
              <a:t>配偶者保護のため、一定の場合に</a:t>
            </a:r>
            <a:r>
              <a:rPr lang="ja-JP" altLang="en-US" sz="1800" u="sng" dirty="0"/>
              <a:t>持戻しを免除する旨の意思表示があったと</a:t>
            </a:r>
            <a:r>
              <a:rPr lang="ja-JP" altLang="en-US" sz="1800" b="1" u="sng" dirty="0"/>
              <a:t>推定</a:t>
            </a:r>
            <a:r>
              <a:rPr lang="ja-JP" altLang="en-US" sz="1800" dirty="0"/>
              <a:t>する規定が設けられた（</a:t>
            </a:r>
            <a:r>
              <a:rPr lang="en-US" altLang="ja-JP" sz="1800" dirty="0"/>
              <a:t>903</a:t>
            </a:r>
            <a:r>
              <a:rPr lang="ja-JP" altLang="en-US" sz="1800" dirty="0"/>
              <a:t>条４項）。</a:t>
            </a:r>
          </a:p>
          <a:p>
            <a:pPr>
              <a:lnSpc>
                <a:spcPct val="100000"/>
              </a:lnSpc>
            </a:pPr>
            <a:r>
              <a:rPr lang="en-US" altLang="ja-JP" sz="1800" b="1" dirty="0"/>
              <a:t>【</a:t>
            </a:r>
            <a:r>
              <a:rPr lang="ja-JP" altLang="en-US" sz="1800" b="1" dirty="0"/>
              <a:t>要件</a:t>
            </a:r>
            <a:r>
              <a:rPr lang="en-US" altLang="ja-JP" sz="1800" b="1" dirty="0"/>
              <a:t>】</a:t>
            </a:r>
            <a:endParaRPr lang="ja-JP" altLang="en-US" sz="1800" b="1" dirty="0"/>
          </a:p>
          <a:p>
            <a:pPr marL="82550" indent="-82550">
              <a:lnSpc>
                <a:spcPct val="100000"/>
              </a:lnSpc>
              <a:spcBef>
                <a:spcPts val="600"/>
              </a:spcBef>
              <a:buNone/>
            </a:pPr>
            <a:r>
              <a:rPr lang="ja-JP" altLang="en-US" sz="1800" dirty="0"/>
              <a:t>・</a:t>
            </a:r>
            <a:r>
              <a:rPr lang="ja-JP" altLang="en-US" sz="1800" u="sng" dirty="0"/>
              <a:t>婚姻期間が</a:t>
            </a:r>
            <a:r>
              <a:rPr lang="en-US" altLang="ja-JP" sz="1800" u="sng" dirty="0"/>
              <a:t>20</a:t>
            </a:r>
            <a:r>
              <a:rPr lang="ja-JP" altLang="en-US" sz="1800" u="sng" dirty="0"/>
              <a:t>年以上</a:t>
            </a:r>
            <a:r>
              <a:rPr lang="ja-JP" altLang="en-US" sz="1800" dirty="0"/>
              <a:t>である配偶者の一方が他方に対し、</a:t>
            </a:r>
          </a:p>
          <a:p>
            <a:pPr marL="82550" indent="-82550">
              <a:lnSpc>
                <a:spcPct val="100000"/>
              </a:lnSpc>
              <a:spcBef>
                <a:spcPts val="0"/>
              </a:spcBef>
              <a:buNone/>
            </a:pPr>
            <a:r>
              <a:rPr lang="ja-JP" altLang="en-US" sz="1800" dirty="0"/>
              <a:t>・その居住の用に供する建物やその敷地を遺贈、贈与した場合。</a:t>
            </a:r>
          </a:p>
        </p:txBody>
      </p:sp>
      <p:sp>
        <p:nvSpPr>
          <p:cNvPr id="5" name="矢印: 下 4">
            <a:extLst>
              <a:ext uri="{FF2B5EF4-FFF2-40B4-BE49-F238E27FC236}">
                <a16:creationId xmlns:a16="http://schemas.microsoft.com/office/drawing/2014/main" id="{248C0489-EE55-441A-BDBC-71F99F5F7088}"/>
              </a:ext>
            </a:extLst>
          </p:cNvPr>
          <p:cNvSpPr/>
          <p:nvPr/>
        </p:nvSpPr>
        <p:spPr>
          <a:xfrm>
            <a:off x="3117273" y="3181595"/>
            <a:ext cx="308759"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447C98B-06AD-4E88-9B4A-942EC58F31D3}"/>
              </a:ext>
            </a:extLst>
          </p:cNvPr>
          <p:cNvSpPr txBox="1"/>
          <p:nvPr/>
        </p:nvSpPr>
        <p:spPr>
          <a:xfrm>
            <a:off x="6428509" y="2132941"/>
            <a:ext cx="4666210" cy="4031873"/>
          </a:xfrm>
          <a:prstGeom prst="rect">
            <a:avLst/>
          </a:prstGeom>
          <a:noFill/>
        </p:spPr>
        <p:txBody>
          <a:bodyPr wrap="square" rtlCol="0">
            <a:spAutoFit/>
          </a:bodyPr>
          <a:lstStyle/>
          <a:p>
            <a:pPr algn="just"/>
            <a:r>
              <a:rPr lang="ja-JP" alt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rPr>
              <a:t>第</a:t>
            </a:r>
            <a:r>
              <a:rPr lang="en-US" alt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rPr>
              <a:t>903</a:t>
            </a:r>
            <a:r>
              <a:rPr lang="ja-JP" alt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rPr>
              <a:t>条（特別受益者の相続分）</a:t>
            </a:r>
            <a:endParaRPr lang="en-US" altLang="ja-JP" sz="1600" b="1"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9388" indent="-179388" algn="just"/>
            <a:r>
              <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1</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　共同相続人中に、被相続人から、</a:t>
            </a:r>
            <a:r>
              <a:rPr lang="ja-JP" altLang="ja-JP" sz="1600" u="sng" kern="100" dirty="0">
                <a:effectLst/>
                <a:latin typeface="メイリオ" panose="020B0604030504040204" pitchFamily="50" charset="-128"/>
                <a:ea typeface="メイリオ" panose="020B0604030504040204" pitchFamily="50" charset="-128"/>
                <a:cs typeface="Times New Roman" panose="02020603050405020304" pitchFamily="18" charset="0"/>
              </a:rPr>
              <a:t>遺贈を受け、又は婚</a:t>
            </a:r>
            <a:r>
              <a:rPr lang="en-US" altLang="ja-JP" sz="1600" u="sng" kern="100" dirty="0">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600" u="sng" kern="100" dirty="0">
                <a:effectLst/>
                <a:latin typeface="メイリオ" panose="020B0604030504040204" pitchFamily="50" charset="-128"/>
                <a:ea typeface="メイリオ" panose="020B0604030504040204" pitchFamily="50" charset="-128"/>
                <a:cs typeface="Times New Roman" panose="02020603050405020304" pitchFamily="18" charset="0"/>
              </a:rPr>
              <a:t>姻若しくは養子縁組のため若しくは生計の資本として贈与を受けた者があるとき</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は、被相続人が相続開始の時において有した財産の価額にその贈与の価額を加えたものを相続財産とみなし</a:t>
            </a:r>
            <a:r>
              <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600" kern="100" dirty="0">
                <a:effectLst/>
                <a:latin typeface="メイリオ" panose="020B0604030504040204" pitchFamily="50" charset="-128"/>
                <a:ea typeface="メイリオ" panose="020B0604030504040204" pitchFamily="50" charset="-128"/>
                <a:cs typeface="Times New Roman" panose="02020603050405020304" pitchFamily="18" charset="0"/>
              </a:rPr>
              <a:t>以下略）</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9388" indent="-179388" algn="just"/>
            <a:r>
              <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　（略）</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9388" indent="-179388" algn="just"/>
            <a:r>
              <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3</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　被相続人が前二条の規定と</a:t>
            </a:r>
            <a:r>
              <a:rPr lang="ja-JP" altLang="ja-JP" sz="1600" u="sng" kern="100" dirty="0">
                <a:effectLst/>
                <a:latin typeface="メイリオ" panose="020B0604030504040204" pitchFamily="50" charset="-128"/>
                <a:ea typeface="メイリオ" panose="020B0604030504040204" pitchFamily="50" charset="-128"/>
                <a:cs typeface="Times New Roman" panose="02020603050405020304" pitchFamily="18" charset="0"/>
              </a:rPr>
              <a:t>異なった意思を表示したとき</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は、その意思に従う。</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marL="179388" indent="-179388" algn="just"/>
            <a:r>
              <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4  </a:t>
            </a:r>
            <a:r>
              <a:rPr lang="ja-JP" altLang="ja-JP" sz="1600" u="sng" kern="100" dirty="0">
                <a:effectLst/>
                <a:latin typeface="メイリオ" panose="020B0604030504040204" pitchFamily="50" charset="-128"/>
                <a:ea typeface="メイリオ" panose="020B0604030504040204" pitchFamily="50" charset="-128"/>
                <a:cs typeface="Times New Roman" panose="02020603050405020304" pitchFamily="18" charset="0"/>
              </a:rPr>
              <a:t>婚姻期間が二十年以上の夫婦の一方である被相続人が、他の一方に対し、その居住の用に供する建物又はその敷地について遺贈又は贈与をしたとき</a:t>
            </a:r>
            <a:r>
              <a:rPr lang="ja-JP"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rPr>
              <a:t>は、当該被相続人は、その遺贈又は贈与について第一項の規定を適用しない旨の意思を表示したものと推定する。</a:t>
            </a:r>
          </a:p>
        </p:txBody>
      </p:sp>
      <p:sp>
        <p:nvSpPr>
          <p:cNvPr id="7" name="四角形: 角を丸くする 6">
            <a:extLst>
              <a:ext uri="{FF2B5EF4-FFF2-40B4-BE49-F238E27FC236}">
                <a16:creationId xmlns:a16="http://schemas.microsoft.com/office/drawing/2014/main" id="{530E6B61-8431-4F75-999F-5B2ED2EA913F}"/>
              </a:ext>
            </a:extLst>
          </p:cNvPr>
          <p:cNvSpPr/>
          <p:nvPr/>
        </p:nvSpPr>
        <p:spPr>
          <a:xfrm>
            <a:off x="6244245" y="1906329"/>
            <a:ext cx="5034737" cy="42635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263244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2800" dirty="0"/>
              <a:t>配偶者居住権の贈与・遺贈と持戻し免除の意思表示の推定　</a:t>
            </a:r>
          </a:p>
        </p:txBody>
      </p:sp>
      <p:sp>
        <p:nvSpPr>
          <p:cNvPr id="4" name="コンテンツ プレースホルダー 2">
            <a:extLst>
              <a:ext uri="{FF2B5EF4-FFF2-40B4-BE49-F238E27FC236}">
                <a16:creationId xmlns:a16="http://schemas.microsoft.com/office/drawing/2014/main" id="{5A91C387-72D9-4181-B9FE-40B948121A43}"/>
              </a:ext>
            </a:extLst>
          </p:cNvPr>
          <p:cNvSpPr txBox="1">
            <a:spLocks/>
          </p:cNvSpPr>
          <p:nvPr/>
        </p:nvSpPr>
        <p:spPr>
          <a:xfrm>
            <a:off x="1097280" y="1944388"/>
            <a:ext cx="10058400" cy="438714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a:lnSpc>
                <a:spcPct val="110000"/>
              </a:lnSpc>
            </a:pPr>
            <a:r>
              <a:rPr lang="en-US" altLang="ja-JP" sz="1800" b="1" dirty="0"/>
              <a:t>【</a:t>
            </a:r>
            <a:r>
              <a:rPr lang="ja-JP" altLang="en-US" sz="1800" b="1" dirty="0"/>
              <a:t>贈与税の配偶者控除との違い</a:t>
            </a:r>
            <a:r>
              <a:rPr lang="en-US" altLang="ja-JP" sz="1800" b="1" dirty="0"/>
              <a:t>】</a:t>
            </a:r>
            <a:endParaRPr lang="ja-JP" altLang="en-US" sz="1800" b="1" dirty="0"/>
          </a:p>
          <a:p>
            <a:pPr>
              <a:lnSpc>
                <a:spcPct val="110000"/>
              </a:lnSpc>
              <a:spcBef>
                <a:spcPts val="600"/>
              </a:spcBef>
            </a:pPr>
            <a:r>
              <a:rPr lang="ja-JP" altLang="en-US" sz="1800" dirty="0"/>
              <a:t>　</a:t>
            </a:r>
            <a:r>
              <a:rPr lang="ja-JP" altLang="en-US" sz="1800" dirty="0">
                <a:latin typeface="+mn-ea"/>
              </a:rPr>
              <a:t>贈与税の配偶者控除（相続税法</a:t>
            </a:r>
            <a:r>
              <a:rPr lang="en-US" altLang="ja-JP" sz="1800" dirty="0">
                <a:latin typeface="+mn-ea"/>
              </a:rPr>
              <a:t>2</a:t>
            </a:r>
            <a:r>
              <a:rPr lang="en-US" altLang="ja-JP" sz="1800" dirty="0">
                <a:effectLst/>
                <a:latin typeface="+mn-ea"/>
                <a:cs typeface="Times New Roman" panose="02020603050405020304" pitchFamily="18" charset="0"/>
              </a:rPr>
              <a:t>1</a:t>
            </a:r>
            <a:r>
              <a:rPr lang="ja-JP" altLang="ja-JP" sz="1800" dirty="0">
                <a:effectLst/>
                <a:latin typeface="+mn-ea"/>
                <a:cs typeface="Times New Roman" panose="02020603050405020304" pitchFamily="18" charset="0"/>
              </a:rPr>
              <a:t>条の</a:t>
            </a:r>
            <a:r>
              <a:rPr lang="ja-JP" altLang="en-US" sz="1800" dirty="0">
                <a:effectLst/>
                <a:latin typeface="+mn-ea"/>
                <a:cs typeface="Times New Roman" panose="02020603050405020304" pitchFamily="18" charset="0"/>
              </a:rPr>
              <a:t>６）を参考に設けられた制度。</a:t>
            </a:r>
            <a:endParaRPr lang="en-US" altLang="ja-JP" sz="1800" dirty="0">
              <a:effectLst/>
              <a:latin typeface="+mn-ea"/>
              <a:cs typeface="Times New Roman" panose="02020603050405020304" pitchFamily="18" charset="0"/>
            </a:endParaRPr>
          </a:p>
          <a:p>
            <a:pPr>
              <a:lnSpc>
                <a:spcPct val="110000"/>
              </a:lnSpc>
              <a:spcBef>
                <a:spcPts val="0"/>
              </a:spcBef>
            </a:pPr>
            <a:r>
              <a:rPr lang="ja-JP" altLang="en-US" sz="1800" dirty="0">
                <a:latin typeface="+mn-ea"/>
                <a:cs typeface="Times New Roman" panose="02020603050405020304" pitchFamily="18" charset="0"/>
              </a:rPr>
              <a:t>　ただ、以下の点は違う。</a:t>
            </a:r>
            <a:endParaRPr lang="en-US" altLang="ja-JP" sz="1800" dirty="0">
              <a:latin typeface="+mn-ea"/>
            </a:endParaRPr>
          </a:p>
          <a:p>
            <a:pPr>
              <a:lnSpc>
                <a:spcPct val="110000"/>
              </a:lnSpc>
              <a:spcBef>
                <a:spcPts val="0"/>
              </a:spcBef>
            </a:pPr>
            <a:r>
              <a:rPr lang="ja-JP" altLang="en-US" sz="1800" dirty="0"/>
              <a:t>　　・取得資金は対象外</a:t>
            </a:r>
            <a:endParaRPr lang="en-US" altLang="ja-JP" sz="1800" dirty="0"/>
          </a:p>
          <a:p>
            <a:pPr>
              <a:lnSpc>
                <a:spcPct val="110000"/>
              </a:lnSpc>
              <a:spcBef>
                <a:spcPts val="0"/>
              </a:spcBef>
            </a:pPr>
            <a:r>
              <a:rPr lang="ja-JP" altLang="en-US" sz="1800" dirty="0"/>
              <a:t>　　・贈与だけでなく遺贈も対象</a:t>
            </a:r>
            <a:endParaRPr lang="en-US" altLang="ja-JP" sz="1800" dirty="0"/>
          </a:p>
          <a:p>
            <a:pPr>
              <a:lnSpc>
                <a:spcPct val="110000"/>
              </a:lnSpc>
              <a:spcBef>
                <a:spcPts val="0"/>
              </a:spcBef>
            </a:pPr>
            <a:r>
              <a:rPr lang="ja-JP" altLang="en-US" sz="1800" dirty="0"/>
              <a:t>　　・金額の上限なし</a:t>
            </a:r>
            <a:endParaRPr lang="en-US" altLang="ja-JP" sz="1800" dirty="0"/>
          </a:p>
          <a:p>
            <a:pPr marL="0" indent="0">
              <a:lnSpc>
                <a:spcPct val="110000"/>
              </a:lnSpc>
              <a:spcBef>
                <a:spcPts val="1800"/>
              </a:spcBef>
              <a:buNone/>
            </a:pPr>
            <a:r>
              <a:rPr lang="ja-JP" altLang="en-US" sz="1800" b="1" dirty="0"/>
              <a:t>  </a:t>
            </a:r>
            <a:r>
              <a:rPr lang="en-US" altLang="ja-JP" sz="1800" b="1" dirty="0"/>
              <a:t>【</a:t>
            </a:r>
            <a:r>
              <a:rPr lang="ja-JP" altLang="en-US" sz="1800" b="1" dirty="0"/>
              <a:t>注意点</a:t>
            </a:r>
            <a:r>
              <a:rPr lang="en-US" altLang="ja-JP" sz="1800" b="1" dirty="0"/>
              <a:t>】</a:t>
            </a:r>
            <a:endParaRPr lang="ja-JP" altLang="en-US" sz="1800" b="1" dirty="0"/>
          </a:p>
          <a:p>
            <a:pPr marL="355600" indent="-82550">
              <a:lnSpc>
                <a:spcPct val="110000"/>
              </a:lnSpc>
              <a:spcBef>
                <a:spcPts val="600"/>
              </a:spcBef>
              <a:spcAft>
                <a:spcPts val="0"/>
              </a:spcAft>
              <a:buNone/>
            </a:pPr>
            <a:r>
              <a:rPr lang="ja-JP" altLang="en-US" sz="1800" dirty="0"/>
              <a:t>　・必ずもらえると勘違いしている一般の人がいるが、生前贈与や遺贈が必要。</a:t>
            </a:r>
          </a:p>
          <a:p>
            <a:pPr marL="355600" indent="-82550">
              <a:lnSpc>
                <a:spcPct val="110000"/>
              </a:lnSpc>
              <a:spcBef>
                <a:spcPts val="0"/>
              </a:spcBef>
              <a:spcAft>
                <a:spcPts val="0"/>
              </a:spcAft>
              <a:buNone/>
            </a:pPr>
            <a:r>
              <a:rPr lang="ja-JP" altLang="en-US" sz="1800" dirty="0"/>
              <a:t>　・推定に過ぎないので、反証されることがありうる。</a:t>
            </a:r>
          </a:p>
          <a:p>
            <a:pPr marL="355600" indent="-82550">
              <a:lnSpc>
                <a:spcPct val="110000"/>
              </a:lnSpc>
              <a:spcBef>
                <a:spcPts val="0"/>
              </a:spcBef>
              <a:spcAft>
                <a:spcPts val="0"/>
              </a:spcAft>
              <a:buNone/>
            </a:pPr>
            <a:r>
              <a:rPr lang="ja-JP" altLang="en-US" sz="1800" dirty="0"/>
              <a:t>　・遺留分との関係では無力。</a:t>
            </a:r>
          </a:p>
          <a:p>
            <a:pPr marL="442913" indent="-263525">
              <a:lnSpc>
                <a:spcPct val="110000"/>
              </a:lnSpc>
              <a:buNone/>
            </a:pPr>
            <a:r>
              <a:rPr lang="ja-JP" altLang="en-US" sz="1800" dirty="0"/>
              <a:t>　　　　　この規定が、</a:t>
            </a:r>
            <a:r>
              <a:rPr lang="ja-JP" altLang="en-US" sz="1800" b="1" dirty="0"/>
              <a:t>配偶者居住権の遺贈にも準用</a:t>
            </a:r>
            <a:r>
              <a:rPr lang="ja-JP" altLang="en-US" sz="1800" dirty="0"/>
              <a:t>されている（</a:t>
            </a:r>
            <a:r>
              <a:rPr lang="en-US" altLang="ja-JP" sz="1800" dirty="0"/>
              <a:t>1028</a:t>
            </a:r>
            <a:r>
              <a:rPr lang="ja-JP" altLang="en-US" sz="1800" dirty="0"/>
              <a:t>条３項）。</a:t>
            </a:r>
            <a:endParaRPr lang="en-US" altLang="ja-JP" sz="1800" dirty="0"/>
          </a:p>
        </p:txBody>
      </p:sp>
      <p:sp>
        <p:nvSpPr>
          <p:cNvPr id="8" name="矢印: 下 7">
            <a:extLst>
              <a:ext uri="{FF2B5EF4-FFF2-40B4-BE49-F238E27FC236}">
                <a16:creationId xmlns:a16="http://schemas.microsoft.com/office/drawing/2014/main" id="{F94BCFCE-B31D-4A84-AE2D-38B7B1C49716}"/>
              </a:ext>
            </a:extLst>
          </p:cNvPr>
          <p:cNvSpPr/>
          <p:nvPr/>
        </p:nvSpPr>
        <p:spPr>
          <a:xfrm rot="16200000">
            <a:off x="1589580" y="5685249"/>
            <a:ext cx="172066"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左中かっこ 8">
            <a:extLst>
              <a:ext uri="{FF2B5EF4-FFF2-40B4-BE49-F238E27FC236}">
                <a16:creationId xmlns:a16="http://schemas.microsoft.com/office/drawing/2014/main" id="{72C63F2F-8A34-41B9-A863-6F6ECFD1756E}"/>
              </a:ext>
            </a:extLst>
          </p:cNvPr>
          <p:cNvSpPr/>
          <p:nvPr/>
        </p:nvSpPr>
        <p:spPr>
          <a:xfrm>
            <a:off x="1357745" y="3117273"/>
            <a:ext cx="45719" cy="762000"/>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左中かっこ 9">
            <a:extLst>
              <a:ext uri="{FF2B5EF4-FFF2-40B4-BE49-F238E27FC236}">
                <a16:creationId xmlns:a16="http://schemas.microsoft.com/office/drawing/2014/main" id="{AF6AEC48-AA12-4AA1-8C7B-67FFC98630EE}"/>
              </a:ext>
            </a:extLst>
          </p:cNvPr>
          <p:cNvSpPr/>
          <p:nvPr/>
        </p:nvSpPr>
        <p:spPr>
          <a:xfrm>
            <a:off x="1357745" y="4731328"/>
            <a:ext cx="45719" cy="762000"/>
          </a:xfrm>
          <a:prstGeom prst="leftBrace">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616474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2800" dirty="0"/>
              <a:t>配偶者居住権の活用場面</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901152"/>
            <a:ext cx="4998720" cy="4236411"/>
          </a:xfrm>
        </p:spPr>
        <p:txBody>
          <a:bodyPr>
            <a:normAutofit/>
          </a:bodyPr>
          <a:lstStyle/>
          <a:p>
            <a:pPr marL="179388" indent="-179388">
              <a:lnSpc>
                <a:spcPct val="100000"/>
              </a:lnSpc>
              <a:buNone/>
            </a:pPr>
            <a:r>
              <a:rPr lang="ja-JP" altLang="en-US" sz="2200" b="1" dirty="0">
                <a:solidFill>
                  <a:schemeClr val="accent2"/>
                </a:solidFill>
              </a:rPr>
              <a:t>①本来想定</a:t>
            </a:r>
            <a:r>
              <a:rPr lang="ja-JP" altLang="en-US" sz="2200" b="1">
                <a:solidFill>
                  <a:schemeClr val="accent2"/>
                </a:solidFill>
              </a:rPr>
              <a:t>されていた配偶者を</a:t>
            </a:r>
            <a:r>
              <a:rPr lang="ja-JP" altLang="en-US" sz="2200" b="1" dirty="0">
                <a:solidFill>
                  <a:schemeClr val="accent2"/>
                </a:solidFill>
              </a:rPr>
              <a:t>保護すべき場面</a:t>
            </a:r>
            <a:endParaRPr lang="en-US" altLang="ja-JP" sz="2200" b="1" dirty="0">
              <a:solidFill>
                <a:schemeClr val="accent2"/>
              </a:solidFill>
            </a:endParaRPr>
          </a:p>
          <a:p>
            <a:pPr marL="263525" indent="-90488">
              <a:lnSpc>
                <a:spcPct val="100000"/>
              </a:lnSpc>
            </a:pPr>
            <a:r>
              <a:rPr lang="ja-JP" altLang="en-US" dirty="0"/>
              <a:t>　つまり、</a:t>
            </a:r>
            <a:endParaRPr lang="en-US" altLang="ja-JP" dirty="0"/>
          </a:p>
          <a:p>
            <a:pPr marL="360363" indent="-188913">
              <a:lnSpc>
                <a:spcPct val="100000"/>
              </a:lnSpc>
              <a:spcBef>
                <a:spcPts val="600"/>
              </a:spcBef>
              <a:buNone/>
            </a:pPr>
            <a:r>
              <a:rPr lang="ja-JP" altLang="en-US" dirty="0"/>
              <a:t>・　、</a:t>
            </a:r>
            <a:r>
              <a:rPr lang="ja-JP" altLang="en-US" u="sng" dirty="0"/>
              <a:t>相続財産に占める自宅不動産の割合が高く</a:t>
            </a:r>
            <a:r>
              <a:rPr lang="ja-JP" altLang="en-US" dirty="0"/>
              <a:t>、</a:t>
            </a:r>
            <a:r>
              <a:rPr lang="ja-JP" altLang="en-US" u="sng" dirty="0"/>
              <a:t>配偶者が</a:t>
            </a:r>
            <a:r>
              <a:rPr lang="ja-JP" altLang="en-US" dirty="0"/>
              <a:t>自宅不動産を取得すると他の財産を取得できなくなる場合で、</a:t>
            </a:r>
            <a:endParaRPr lang="en-US" altLang="ja-JP" dirty="0"/>
          </a:p>
          <a:p>
            <a:pPr marL="263525" indent="-90488">
              <a:lnSpc>
                <a:spcPct val="100000"/>
              </a:lnSpc>
            </a:pPr>
            <a:r>
              <a:rPr lang="ja-JP" altLang="en-US" dirty="0"/>
              <a:t>　かつ、</a:t>
            </a:r>
            <a:endParaRPr lang="en-US" altLang="ja-JP" dirty="0"/>
          </a:p>
          <a:p>
            <a:pPr marL="360363" indent="-188913">
              <a:lnSpc>
                <a:spcPct val="100000"/>
              </a:lnSpc>
              <a:buNone/>
            </a:pPr>
            <a:r>
              <a:rPr lang="ja-JP" altLang="en-US" dirty="0"/>
              <a:t>・　配偶者が相続分以上の財産を取得することに</a:t>
            </a:r>
            <a:r>
              <a:rPr lang="ja-JP" altLang="en-US" u="sng" dirty="0"/>
              <a:t>他の相続人が同意しない</a:t>
            </a:r>
            <a:r>
              <a:rPr lang="ja-JP" altLang="en-US" dirty="0"/>
              <a:t>場合。</a:t>
            </a:r>
            <a:endParaRPr lang="en-US" altLang="ja-JP" dirty="0"/>
          </a:p>
          <a:p>
            <a:pPr marL="263525" indent="-90488">
              <a:lnSpc>
                <a:spcPct val="100000"/>
              </a:lnSpc>
            </a:pPr>
            <a:r>
              <a:rPr lang="ja-JP" altLang="en-US" dirty="0"/>
              <a:t>　     　このような場面での活用は限定的？</a:t>
            </a:r>
            <a:endParaRPr lang="en-US" altLang="ja-JP" dirty="0"/>
          </a:p>
          <a:p>
            <a:pPr indent="535305" algn="just"/>
            <a:endParaRPr lang="en-US" altLang="ja-JP" dirty="0"/>
          </a:p>
          <a:p>
            <a:pPr indent="535305" algn="just"/>
            <a:endParaRPr lang="en-US" altLang="ja-JP" dirty="0"/>
          </a:p>
          <a:p>
            <a:endParaRPr kumimoji="1" lang="ja-JP" altLang="en-US" dirty="0"/>
          </a:p>
        </p:txBody>
      </p:sp>
      <p:sp>
        <p:nvSpPr>
          <p:cNvPr id="4" name="コンテンツ プレースホルダー 2">
            <a:extLst>
              <a:ext uri="{FF2B5EF4-FFF2-40B4-BE49-F238E27FC236}">
                <a16:creationId xmlns:a16="http://schemas.microsoft.com/office/drawing/2014/main" id="{EFF8929D-87CF-4245-9F7C-A1DF95754792}"/>
              </a:ext>
            </a:extLst>
          </p:cNvPr>
          <p:cNvSpPr txBox="1">
            <a:spLocks/>
          </p:cNvSpPr>
          <p:nvPr/>
        </p:nvSpPr>
        <p:spPr>
          <a:xfrm>
            <a:off x="6494220" y="1901153"/>
            <a:ext cx="4600500" cy="4236410"/>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br>
              <a:rPr lang="en-US" altLang="ja-JP" dirty="0"/>
            </a:br>
            <a:r>
              <a:rPr lang="ja-JP" altLang="ja-JP" sz="1700" b="1" kern="100" dirty="0">
                <a:latin typeface="メイリオ" panose="020B0604030504040204" pitchFamily="50" charset="-128"/>
                <a:ea typeface="メイリオ" panose="020B0604030504040204" pitchFamily="50" charset="-128"/>
                <a:cs typeface="Times New Roman" panose="02020603050405020304" pitchFamily="18" charset="0"/>
              </a:rPr>
              <a:t>第</a:t>
            </a:r>
            <a:r>
              <a:rPr lang="en-US" altLang="ja-JP" sz="1700" b="1" kern="100" dirty="0">
                <a:latin typeface="メイリオ" panose="020B0604030504040204" pitchFamily="50" charset="-128"/>
                <a:ea typeface="メイリオ" panose="020B0604030504040204" pitchFamily="50" charset="-128"/>
                <a:cs typeface="Times New Roman" panose="02020603050405020304" pitchFamily="18" charset="0"/>
              </a:rPr>
              <a:t>1029</a:t>
            </a:r>
            <a:r>
              <a:rPr lang="ja-JP" altLang="ja-JP" sz="1700" b="1" kern="100" dirty="0">
                <a:latin typeface="メイリオ" panose="020B0604030504040204" pitchFamily="50" charset="-128"/>
                <a:ea typeface="メイリオ" panose="020B0604030504040204" pitchFamily="50" charset="-128"/>
                <a:cs typeface="Times New Roman" panose="02020603050405020304" pitchFamily="18" charset="0"/>
              </a:rPr>
              <a:t>条（審判による配偶者居住権の取得）</a:t>
            </a:r>
            <a:endParaRPr lang="en-US" altLang="ja-JP" sz="1700" b="1" kern="100" dirty="0">
              <a:latin typeface="メイリオ" panose="020B0604030504040204" pitchFamily="50" charset="-128"/>
              <a:ea typeface="メイリオ" panose="020B0604030504040204" pitchFamily="50" charset="-128"/>
              <a:cs typeface="Times New Roman" panose="02020603050405020304" pitchFamily="18" charset="0"/>
            </a:endParaRPr>
          </a:p>
          <a:p>
            <a:pPr indent="0" algn="just">
              <a:lnSpc>
                <a:spcPct val="120000"/>
              </a:lnSpc>
              <a:spcBef>
                <a:spcPts val="0"/>
              </a:spcBef>
              <a:spcAft>
                <a:spcPts val="0"/>
              </a:spcAft>
              <a:buNone/>
            </a:pPr>
            <a:r>
              <a:rPr lang="ja-JP" altLang="en-US" sz="1700" b="1"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700" kern="100" dirty="0">
                <a:latin typeface="メイリオ" panose="020B0604030504040204" pitchFamily="50" charset="-128"/>
                <a:ea typeface="メイリオ" panose="020B0604030504040204" pitchFamily="50" charset="-128"/>
                <a:cs typeface="Times New Roman" panose="02020603050405020304" pitchFamily="18" charset="0"/>
              </a:rPr>
              <a:t>遺産の分割の請求を受けた家庭裁判所は、次に掲げる場合に限り、配偶者が配偶者居住権を取得する旨を定めることができる。 </a:t>
            </a:r>
          </a:p>
          <a:p>
            <a:pPr marL="539750" indent="-276225" algn="just">
              <a:lnSpc>
                <a:spcPct val="120000"/>
              </a:lnSpc>
              <a:spcBef>
                <a:spcPts val="0"/>
              </a:spcBef>
              <a:spcAft>
                <a:spcPts val="0"/>
              </a:spcAft>
              <a:buNone/>
            </a:pPr>
            <a:r>
              <a:rPr lang="ja-JP" altLang="ja-JP" sz="1700" kern="100" dirty="0">
                <a:latin typeface="メイリオ" panose="020B0604030504040204" pitchFamily="50" charset="-128"/>
                <a:ea typeface="メイリオ" panose="020B0604030504040204" pitchFamily="50" charset="-128"/>
                <a:cs typeface="Times New Roman" panose="02020603050405020304" pitchFamily="18" charset="0"/>
              </a:rPr>
              <a:t>一　共同相続人間に配偶者が配偶者居住権を取得することについて合意が成立しているとき。</a:t>
            </a:r>
            <a:endParaRPr lang="en-US" altLang="ja-JP" sz="17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539750" indent="-276225" algn="just">
              <a:lnSpc>
                <a:spcPct val="120000"/>
              </a:lnSpc>
              <a:spcBef>
                <a:spcPts val="0"/>
              </a:spcBef>
              <a:spcAft>
                <a:spcPts val="0"/>
              </a:spcAft>
              <a:buNone/>
            </a:pPr>
            <a:r>
              <a:rPr lang="ja-JP" altLang="ja-JP" sz="1700" kern="100" dirty="0">
                <a:latin typeface="メイリオ" panose="020B0604030504040204" pitchFamily="50" charset="-128"/>
                <a:ea typeface="メイリオ" panose="020B0604030504040204" pitchFamily="50" charset="-128"/>
                <a:cs typeface="Times New Roman" panose="02020603050405020304" pitchFamily="18" charset="0"/>
              </a:rPr>
              <a:t>二　配偶者が家庭裁判所に対して配偶者居住権の取得を希望する旨を申し出た場合において、</a:t>
            </a:r>
            <a:r>
              <a:rPr lang="ja-JP" altLang="ja-JP" sz="1700" u="sng" kern="100" dirty="0">
                <a:latin typeface="メイリオ" panose="020B0604030504040204" pitchFamily="50" charset="-128"/>
                <a:ea typeface="メイリオ" panose="020B0604030504040204" pitchFamily="50" charset="-128"/>
                <a:cs typeface="Times New Roman" panose="02020603050405020304" pitchFamily="18" charset="0"/>
              </a:rPr>
              <a:t>居住建物の所有者の受ける不利益の程度を考慮してもなお配偶者の生活を維持するために特に必要があると認めるとき</a:t>
            </a:r>
            <a:r>
              <a:rPr lang="ja-JP" altLang="ja-JP" sz="1700" kern="100" dirty="0">
                <a:latin typeface="メイリオ" panose="020B0604030504040204" pitchFamily="50" charset="-128"/>
                <a:ea typeface="メイリオ" panose="020B0604030504040204" pitchFamily="50" charset="-128"/>
                <a:cs typeface="Times New Roman" panose="02020603050405020304" pitchFamily="18" charset="0"/>
              </a:rPr>
              <a:t>（前号に掲げる場合を除く。）。</a:t>
            </a:r>
            <a:r>
              <a:rPr lang="ja-JP" altLang="en-US" sz="1700" dirty="0">
                <a:latin typeface="メイリオ" panose="020B0604030504040204" pitchFamily="50" charset="-128"/>
                <a:ea typeface="メイリオ" panose="020B0604030504040204" pitchFamily="50" charset="-128"/>
              </a:rPr>
              <a:t>　</a:t>
            </a:r>
            <a:endParaRPr lang="en-US" altLang="ja-JP" sz="1700" dirty="0">
              <a:latin typeface="メイリオ" panose="020B0604030504040204" pitchFamily="50" charset="-128"/>
              <a:ea typeface="メイリオ" panose="020B0604030504040204" pitchFamily="50" charset="-128"/>
            </a:endParaRPr>
          </a:p>
          <a:p>
            <a:endParaRPr lang="ja-JP" altLang="en-US" dirty="0"/>
          </a:p>
        </p:txBody>
      </p:sp>
      <p:sp>
        <p:nvSpPr>
          <p:cNvPr id="5" name="矢印: 下 4">
            <a:extLst>
              <a:ext uri="{FF2B5EF4-FFF2-40B4-BE49-F238E27FC236}">
                <a16:creationId xmlns:a16="http://schemas.microsoft.com/office/drawing/2014/main" id="{3B2D044E-62B2-4728-910E-2E0AFD882339}"/>
              </a:ext>
            </a:extLst>
          </p:cNvPr>
          <p:cNvSpPr/>
          <p:nvPr/>
        </p:nvSpPr>
        <p:spPr>
          <a:xfrm rot="16200000">
            <a:off x="1559888" y="5448355"/>
            <a:ext cx="172066"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375306FD-337F-4331-BD1F-22515184EB9C}"/>
              </a:ext>
            </a:extLst>
          </p:cNvPr>
          <p:cNvSpPr/>
          <p:nvPr/>
        </p:nvSpPr>
        <p:spPr>
          <a:xfrm>
            <a:off x="6299665" y="1850909"/>
            <a:ext cx="5034737" cy="42635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56796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2800" dirty="0"/>
              <a:t>配偶者居住権の活用場面</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0" y="1887296"/>
            <a:ext cx="10058400" cy="4023360"/>
          </a:xfrm>
        </p:spPr>
        <p:txBody>
          <a:bodyPr>
            <a:normAutofit/>
          </a:bodyPr>
          <a:lstStyle/>
          <a:p>
            <a:br>
              <a:rPr lang="en-US" altLang="ja-JP" dirty="0"/>
            </a:br>
            <a:r>
              <a:rPr lang="ja-JP" altLang="en-US" sz="2400" b="1" dirty="0">
                <a:solidFill>
                  <a:schemeClr val="accent2"/>
                </a:solidFill>
              </a:rPr>
              <a:t>②後継ぎ遺贈のような使い方</a:t>
            </a:r>
            <a:endParaRPr lang="en-US" altLang="ja-JP" sz="2400" b="1" dirty="0">
              <a:solidFill>
                <a:schemeClr val="accent2"/>
              </a:solidFill>
            </a:endParaRPr>
          </a:p>
          <a:p>
            <a:r>
              <a:rPr lang="ja-JP" altLang="en-US" dirty="0"/>
              <a:t>　</a:t>
            </a:r>
            <a:endParaRPr kumimoji="1" lang="ja-JP" altLang="en-US" dirty="0"/>
          </a:p>
        </p:txBody>
      </p:sp>
      <p:sp>
        <p:nvSpPr>
          <p:cNvPr id="4" name="コンテンツ プレースホルダー 2">
            <a:extLst>
              <a:ext uri="{FF2B5EF4-FFF2-40B4-BE49-F238E27FC236}">
                <a16:creationId xmlns:a16="http://schemas.microsoft.com/office/drawing/2014/main" id="{8C19EDD6-AB89-4296-94C4-3A089B9A4796}"/>
              </a:ext>
            </a:extLst>
          </p:cNvPr>
          <p:cNvSpPr txBox="1">
            <a:spLocks/>
          </p:cNvSpPr>
          <p:nvPr/>
        </p:nvSpPr>
        <p:spPr>
          <a:xfrm>
            <a:off x="1036320" y="2538467"/>
            <a:ext cx="4542845"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dirty="0"/>
          </a:p>
          <a:p>
            <a:endParaRPr lang="en-US" altLang="ja-JP" dirty="0"/>
          </a:p>
          <a:p>
            <a:endParaRPr lang="en-US" altLang="ja-JP" dirty="0"/>
          </a:p>
          <a:p>
            <a:r>
              <a:rPr lang="ja-JP" altLang="en-US" dirty="0"/>
              <a:t>親戚　　　</a:t>
            </a:r>
            <a:r>
              <a:rPr lang="ja-JP" altLang="en-US" sz="1800" dirty="0"/>
              <a:t>後妻　  　　　　　 夫　　　　　　先妻</a:t>
            </a:r>
            <a:endParaRPr lang="en-US" altLang="ja-JP" sz="1800" dirty="0"/>
          </a:p>
          <a:p>
            <a:endParaRPr lang="en-US" altLang="ja-JP" sz="1800" dirty="0"/>
          </a:p>
          <a:p>
            <a:endParaRPr lang="en-US" altLang="ja-JP" sz="1800" dirty="0"/>
          </a:p>
          <a:p>
            <a:r>
              <a:rPr lang="ja-JP" altLang="en-US" sz="1800" dirty="0"/>
              <a:t>　　　　　　　　　　　　　　　　　　先妻の子</a:t>
            </a:r>
            <a:endParaRPr lang="en-US" altLang="ja-JP" sz="1800" dirty="0"/>
          </a:p>
          <a:p>
            <a:endParaRPr lang="en-US" altLang="ja-JP" dirty="0"/>
          </a:p>
          <a:p>
            <a:r>
              <a:rPr lang="ja-JP" altLang="en-US" dirty="0"/>
              <a:t>　　　　　　　　　　　 　</a:t>
            </a:r>
          </a:p>
        </p:txBody>
      </p:sp>
      <p:cxnSp>
        <p:nvCxnSpPr>
          <p:cNvPr id="5" name="直線コネクタ 4">
            <a:extLst>
              <a:ext uri="{FF2B5EF4-FFF2-40B4-BE49-F238E27FC236}">
                <a16:creationId xmlns:a16="http://schemas.microsoft.com/office/drawing/2014/main" id="{2F59CE1E-90F4-4FB9-90B1-FF122D44843A}"/>
              </a:ext>
            </a:extLst>
          </p:cNvPr>
          <p:cNvCxnSpPr>
            <a:cxnSpLocks/>
          </p:cNvCxnSpPr>
          <p:nvPr/>
        </p:nvCxnSpPr>
        <p:spPr>
          <a:xfrm>
            <a:off x="2782555" y="4121201"/>
            <a:ext cx="74686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6C61F0AB-ED05-4CE8-BDF4-72EA3627169A}"/>
              </a:ext>
            </a:extLst>
          </p:cNvPr>
          <p:cNvCxnSpPr>
            <a:cxnSpLocks/>
          </p:cNvCxnSpPr>
          <p:nvPr/>
        </p:nvCxnSpPr>
        <p:spPr>
          <a:xfrm>
            <a:off x="4028054" y="4111176"/>
            <a:ext cx="682493" cy="10025"/>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B2FA4FB-D0B3-4CD0-B547-BC91966D4C0E}"/>
              </a:ext>
            </a:extLst>
          </p:cNvPr>
          <p:cNvCxnSpPr/>
          <p:nvPr/>
        </p:nvCxnSpPr>
        <p:spPr>
          <a:xfrm>
            <a:off x="4332216" y="4166809"/>
            <a:ext cx="0" cy="9249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18BE86F6-3654-4726-9E02-0A132599771C}"/>
              </a:ext>
            </a:extLst>
          </p:cNvPr>
          <p:cNvSpPr/>
          <p:nvPr/>
        </p:nvSpPr>
        <p:spPr>
          <a:xfrm>
            <a:off x="2028690" y="3844107"/>
            <a:ext cx="682493"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6805093E-5E50-404F-AEEF-DC6BFE3C0EC9}"/>
              </a:ext>
            </a:extLst>
          </p:cNvPr>
          <p:cNvSpPr/>
          <p:nvPr/>
        </p:nvSpPr>
        <p:spPr>
          <a:xfrm>
            <a:off x="3740731" y="5144934"/>
            <a:ext cx="1205345" cy="4523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4B43C38D-F8F3-4442-98F5-EAC2411F2A95}"/>
              </a:ext>
            </a:extLst>
          </p:cNvPr>
          <p:cNvSpPr txBox="1"/>
          <p:nvPr/>
        </p:nvSpPr>
        <p:spPr>
          <a:xfrm>
            <a:off x="6096000" y="1958754"/>
            <a:ext cx="4558748" cy="4401205"/>
          </a:xfrm>
          <a:prstGeom prst="rect">
            <a:avLst/>
          </a:prstGeom>
          <a:noFill/>
        </p:spPr>
        <p:txBody>
          <a:bodyPr wrap="square" rtlCol="0">
            <a:spAutoFit/>
          </a:bodyPr>
          <a:lstStyle/>
          <a:p>
            <a:r>
              <a:rPr kumimoji="1" lang="ja-JP" altLang="en-US" dirty="0">
                <a:solidFill>
                  <a:schemeClr val="accent2"/>
                </a:solidFill>
              </a:rPr>
              <a:t>●</a:t>
            </a:r>
            <a:r>
              <a:rPr kumimoji="1" lang="ja-JP" altLang="en-US" b="1" dirty="0">
                <a:effectLst>
                  <a:outerShdw blurRad="38100" dist="38100" dir="2700000" algn="tl">
                    <a:srgbClr val="000000">
                      <a:alpha val="43137"/>
                    </a:srgbClr>
                  </a:outerShdw>
                </a:effectLst>
              </a:rPr>
              <a:t>後妻が自宅の所有権を取得した場合</a:t>
            </a:r>
            <a:endParaRPr kumimoji="1" lang="en-US" altLang="ja-JP" b="1" dirty="0">
              <a:effectLst>
                <a:outerShdw blurRad="38100" dist="38100" dir="2700000" algn="tl">
                  <a:srgbClr val="000000">
                    <a:alpha val="43137"/>
                  </a:srgbClr>
                </a:outerShdw>
              </a:effectLst>
            </a:endParaRPr>
          </a:p>
          <a:p>
            <a:pPr>
              <a:spcBef>
                <a:spcPts val="600"/>
              </a:spcBef>
            </a:pPr>
            <a:r>
              <a:rPr kumimoji="1" lang="ja-JP" altLang="en-US" dirty="0"/>
              <a:t>後妻が自宅を取得すると、後妻の相続開始後に、</a:t>
            </a:r>
            <a:r>
              <a:rPr kumimoji="1" lang="ja-JP" altLang="en-US" u="sng" dirty="0"/>
              <a:t>自宅は後妻の兄弟や甥姪のものになってしまう</a:t>
            </a:r>
            <a:r>
              <a:rPr kumimoji="1" lang="ja-JP" altLang="en-US" dirty="0"/>
              <a:t>（遺言がある場合や、後妻が先妻の子と養子縁組している場合は別）。</a:t>
            </a:r>
            <a:endParaRPr kumimoji="1" lang="en-US" altLang="ja-JP" dirty="0"/>
          </a:p>
          <a:p>
            <a:endParaRPr kumimoji="1" lang="en-US" altLang="ja-JP" dirty="0"/>
          </a:p>
          <a:p>
            <a:r>
              <a:rPr kumimoji="1" lang="ja-JP" altLang="en-US" dirty="0">
                <a:solidFill>
                  <a:schemeClr val="accent2"/>
                </a:solidFill>
              </a:rPr>
              <a:t>●</a:t>
            </a:r>
            <a:r>
              <a:rPr kumimoji="1" lang="ja-JP" altLang="en-US" b="1" dirty="0">
                <a:effectLst>
                  <a:outerShdw blurRad="38100" dist="38100" dir="2700000" algn="tl">
                    <a:srgbClr val="000000">
                      <a:alpha val="43137"/>
                    </a:srgbClr>
                  </a:outerShdw>
                </a:effectLst>
              </a:rPr>
              <a:t>後妻が配偶者居住権を取得した場合</a:t>
            </a:r>
            <a:endParaRPr kumimoji="1" lang="en-US" altLang="ja-JP" b="1" dirty="0">
              <a:effectLst>
                <a:outerShdw blurRad="38100" dist="38100" dir="2700000" algn="tl">
                  <a:srgbClr val="000000">
                    <a:alpha val="43137"/>
                  </a:srgbClr>
                </a:outerShdw>
              </a:effectLst>
            </a:endParaRPr>
          </a:p>
          <a:p>
            <a:pPr>
              <a:spcBef>
                <a:spcPts val="600"/>
              </a:spcBef>
            </a:pPr>
            <a:r>
              <a:rPr kumimoji="1" lang="ja-JP" altLang="en-US" dirty="0"/>
              <a:t>自宅の所有権は先妻の子、配偶者居住権は後妻というように遺贈しておけば、後妻の相続開始後に、</a:t>
            </a:r>
            <a:r>
              <a:rPr kumimoji="1" lang="ja-JP" altLang="en-US" u="sng" dirty="0"/>
              <a:t>先妻の子が自宅の完全な所有権を承継できるようになる</a:t>
            </a:r>
            <a:r>
              <a:rPr kumimoji="1" lang="ja-JP" altLang="en-US" dirty="0"/>
              <a:t>。</a:t>
            </a:r>
            <a:endParaRPr kumimoji="1" lang="en-US" altLang="ja-JP" dirty="0"/>
          </a:p>
          <a:p>
            <a:endParaRPr kumimoji="1" lang="en-US" altLang="ja-JP" dirty="0"/>
          </a:p>
          <a:p>
            <a:r>
              <a:rPr kumimoji="1" lang="en-US" altLang="ja-JP" dirty="0"/>
              <a:t>          </a:t>
            </a:r>
            <a:r>
              <a:rPr kumimoji="1" lang="ja-JP" altLang="en-US" dirty="0"/>
              <a:t>　後継ぎ遺贈（や受益者連続型信託）</a:t>
            </a:r>
            <a:endParaRPr kumimoji="1" lang="en-US" altLang="ja-JP" dirty="0"/>
          </a:p>
          <a:p>
            <a:r>
              <a:rPr kumimoji="1" lang="ja-JP" altLang="en-US" dirty="0"/>
              <a:t>　　　　 と同じ効果が得られる。</a:t>
            </a:r>
            <a:endParaRPr kumimoji="1" lang="en-US" altLang="ja-JP" dirty="0"/>
          </a:p>
          <a:p>
            <a:endParaRPr kumimoji="1" lang="ja-JP" altLang="en-US" dirty="0"/>
          </a:p>
        </p:txBody>
      </p:sp>
      <p:sp>
        <p:nvSpPr>
          <p:cNvPr id="11" name="矢印: 下 10">
            <a:extLst>
              <a:ext uri="{FF2B5EF4-FFF2-40B4-BE49-F238E27FC236}">
                <a16:creationId xmlns:a16="http://schemas.microsoft.com/office/drawing/2014/main" id="{3629968D-70A2-48DF-A6EC-097791DA61F1}"/>
              </a:ext>
            </a:extLst>
          </p:cNvPr>
          <p:cNvSpPr/>
          <p:nvPr/>
        </p:nvSpPr>
        <p:spPr>
          <a:xfrm rot="16200000">
            <a:off x="6416759" y="5375972"/>
            <a:ext cx="172066" cy="3562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052CABA8-9521-465E-BC8E-94FE0F1E0084}"/>
              </a:ext>
            </a:extLst>
          </p:cNvPr>
          <p:cNvCxnSpPr>
            <a:cxnSpLocks/>
          </p:cNvCxnSpPr>
          <p:nvPr/>
        </p:nvCxnSpPr>
        <p:spPr>
          <a:xfrm>
            <a:off x="2378723" y="3186543"/>
            <a:ext cx="0" cy="5882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229FF5C8-3C22-4A53-9FD7-11F6A5537731}"/>
              </a:ext>
            </a:extLst>
          </p:cNvPr>
          <p:cNvCxnSpPr>
            <a:cxnSpLocks/>
          </p:cNvCxnSpPr>
          <p:nvPr/>
        </p:nvCxnSpPr>
        <p:spPr>
          <a:xfrm>
            <a:off x="1478178" y="3186543"/>
            <a:ext cx="0" cy="58828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F076F000-2CBA-4E38-AF83-DC745CC110A8}"/>
              </a:ext>
            </a:extLst>
          </p:cNvPr>
          <p:cNvCxnSpPr>
            <a:cxnSpLocks/>
          </p:cNvCxnSpPr>
          <p:nvPr/>
        </p:nvCxnSpPr>
        <p:spPr>
          <a:xfrm>
            <a:off x="1478178" y="3196251"/>
            <a:ext cx="90054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536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2800" dirty="0"/>
              <a:t>配偶者居住権の活用場面</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80969" y="1883050"/>
            <a:ext cx="4970381" cy="4023360"/>
          </a:xfrm>
        </p:spPr>
        <p:txBody>
          <a:bodyPr>
            <a:normAutofit/>
          </a:bodyPr>
          <a:lstStyle/>
          <a:p>
            <a:br>
              <a:rPr lang="en-US" altLang="ja-JP" dirty="0"/>
            </a:br>
            <a:r>
              <a:rPr lang="ja-JP" altLang="en-US" sz="2400" b="1" dirty="0">
                <a:solidFill>
                  <a:schemeClr val="accent2"/>
                </a:solidFill>
              </a:rPr>
              <a:t>③節税になる？　</a:t>
            </a:r>
            <a:endParaRPr kumimoji="1" lang="ja-JP" altLang="en-US" sz="2400" b="1" dirty="0">
              <a:solidFill>
                <a:schemeClr val="accent2"/>
              </a:solidFill>
            </a:endParaRPr>
          </a:p>
        </p:txBody>
      </p:sp>
      <p:sp>
        <p:nvSpPr>
          <p:cNvPr id="4" name="コンテンツ プレースホルダー 2">
            <a:extLst>
              <a:ext uri="{FF2B5EF4-FFF2-40B4-BE49-F238E27FC236}">
                <a16:creationId xmlns:a16="http://schemas.microsoft.com/office/drawing/2014/main" id="{8C19EDD6-AB89-4296-94C4-3A089B9A4796}"/>
              </a:ext>
            </a:extLst>
          </p:cNvPr>
          <p:cNvSpPr txBox="1">
            <a:spLocks/>
          </p:cNvSpPr>
          <p:nvPr/>
        </p:nvSpPr>
        <p:spPr>
          <a:xfrm>
            <a:off x="1036320" y="2909528"/>
            <a:ext cx="505968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dirty="0"/>
          </a:p>
          <a:p>
            <a:r>
              <a:rPr lang="ja-JP" altLang="en-US" dirty="0"/>
              <a:t>　　　妻　　　　　　　　夫　　　　　　</a:t>
            </a:r>
            <a:endParaRPr lang="en-US" altLang="ja-JP" dirty="0"/>
          </a:p>
          <a:p>
            <a:endParaRPr lang="en-US" altLang="ja-JP" dirty="0"/>
          </a:p>
          <a:p>
            <a:endParaRPr lang="en-US" altLang="ja-JP" dirty="0"/>
          </a:p>
          <a:p>
            <a:r>
              <a:rPr lang="ja-JP" altLang="en-US" dirty="0"/>
              <a:t>　 　　　　　　　子</a:t>
            </a:r>
            <a:endParaRPr lang="en-US" altLang="ja-JP" dirty="0"/>
          </a:p>
          <a:p>
            <a:r>
              <a:rPr lang="ja-JP" altLang="en-US" dirty="0"/>
              <a:t>　　　　　　　　　　　　　</a:t>
            </a:r>
            <a:r>
              <a:rPr lang="ja-JP" altLang="en-US" sz="1800" dirty="0"/>
              <a:t>土地建物　</a:t>
            </a:r>
            <a:r>
              <a:rPr lang="en-US" altLang="ja-JP" sz="1800" dirty="0"/>
              <a:t>5,000</a:t>
            </a:r>
            <a:r>
              <a:rPr lang="ja-JP" altLang="en-US" sz="1800" dirty="0"/>
              <a:t>万円</a:t>
            </a:r>
            <a:endParaRPr lang="en-US" altLang="ja-JP" sz="1800" dirty="0"/>
          </a:p>
          <a:p>
            <a:r>
              <a:rPr lang="ja-JP" altLang="en-US" sz="1800" dirty="0"/>
              <a:t>　　　　　　　　　　　　　　　配偶者居住権　</a:t>
            </a:r>
            <a:r>
              <a:rPr lang="en-US" altLang="ja-JP" sz="1800" dirty="0"/>
              <a:t>2,000</a:t>
            </a:r>
            <a:r>
              <a:rPr lang="ja-JP" altLang="en-US" sz="1800" dirty="0"/>
              <a:t>万円</a:t>
            </a:r>
            <a:endParaRPr lang="en-US" altLang="ja-JP" sz="1800" dirty="0"/>
          </a:p>
          <a:p>
            <a:r>
              <a:rPr lang="ja-JP" altLang="en-US" dirty="0"/>
              <a:t>　　　　　　　　　　　　　　　　　 　</a:t>
            </a:r>
          </a:p>
        </p:txBody>
      </p:sp>
      <p:cxnSp>
        <p:nvCxnSpPr>
          <p:cNvPr id="5" name="直線コネクタ 4">
            <a:extLst>
              <a:ext uri="{FF2B5EF4-FFF2-40B4-BE49-F238E27FC236}">
                <a16:creationId xmlns:a16="http://schemas.microsoft.com/office/drawing/2014/main" id="{2F59CE1E-90F4-4FB9-90B1-FF122D44843A}"/>
              </a:ext>
            </a:extLst>
          </p:cNvPr>
          <p:cNvCxnSpPr/>
          <p:nvPr/>
        </p:nvCxnSpPr>
        <p:spPr>
          <a:xfrm>
            <a:off x="2208833" y="3540522"/>
            <a:ext cx="82999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FB2FA4FB-D0B3-4CD0-B547-BC91966D4C0E}"/>
              </a:ext>
            </a:extLst>
          </p:cNvPr>
          <p:cNvCxnSpPr/>
          <p:nvPr/>
        </p:nvCxnSpPr>
        <p:spPr>
          <a:xfrm>
            <a:off x="2640752" y="3554589"/>
            <a:ext cx="0" cy="9249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四角形: 角を丸くする 7">
            <a:extLst>
              <a:ext uri="{FF2B5EF4-FFF2-40B4-BE49-F238E27FC236}">
                <a16:creationId xmlns:a16="http://schemas.microsoft.com/office/drawing/2014/main" id="{18BE86F6-3654-4726-9E02-0A132599771C}"/>
              </a:ext>
            </a:extLst>
          </p:cNvPr>
          <p:cNvSpPr/>
          <p:nvPr/>
        </p:nvSpPr>
        <p:spPr>
          <a:xfrm>
            <a:off x="1528082" y="3259168"/>
            <a:ext cx="497871"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6805093E-5E50-404F-AEEF-DC6BFE3C0EC9}"/>
              </a:ext>
            </a:extLst>
          </p:cNvPr>
          <p:cNvSpPr/>
          <p:nvPr/>
        </p:nvSpPr>
        <p:spPr>
          <a:xfrm>
            <a:off x="2384576" y="4612874"/>
            <a:ext cx="517652"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B43C38D-F8F3-4442-98F5-EAC2411F2A95}"/>
              </a:ext>
            </a:extLst>
          </p:cNvPr>
          <p:cNvSpPr txBox="1"/>
          <p:nvPr/>
        </p:nvSpPr>
        <p:spPr>
          <a:xfrm>
            <a:off x="6452277" y="2065565"/>
            <a:ext cx="4558748" cy="3970318"/>
          </a:xfrm>
          <a:prstGeom prst="rect">
            <a:avLst/>
          </a:prstGeom>
          <a:noFill/>
        </p:spPr>
        <p:txBody>
          <a:bodyPr wrap="square" rtlCol="0">
            <a:spAutoFit/>
          </a:bodyPr>
          <a:lstStyle/>
          <a:p>
            <a:r>
              <a:rPr kumimoji="1" lang="ja-JP" altLang="en-US" dirty="0">
                <a:solidFill>
                  <a:schemeClr val="accent2"/>
                </a:solidFill>
              </a:rPr>
              <a:t>●</a:t>
            </a:r>
            <a:r>
              <a:rPr kumimoji="1" lang="ja-JP" altLang="en-US" b="1" dirty="0">
                <a:effectLst>
                  <a:outerShdw blurRad="38100" dist="38100" dir="2700000" algn="tl">
                    <a:srgbClr val="000000">
                      <a:alpha val="43137"/>
                    </a:srgbClr>
                  </a:outerShdw>
                </a:effectLst>
              </a:rPr>
              <a:t>夫→妻→子と２度相続した場合</a:t>
            </a:r>
            <a:endParaRPr kumimoji="1" lang="en-US" altLang="ja-JP" b="1" dirty="0">
              <a:effectLst>
                <a:outerShdw blurRad="38100" dist="38100" dir="2700000" algn="tl">
                  <a:srgbClr val="000000">
                    <a:alpha val="43137"/>
                  </a:srgbClr>
                </a:outerShdw>
              </a:effectLst>
            </a:endParaRPr>
          </a:p>
          <a:p>
            <a:r>
              <a:rPr kumimoji="1" lang="ja-JP" altLang="en-US" dirty="0"/>
              <a:t>　 一次相続時　妻  </a:t>
            </a:r>
            <a:r>
              <a:rPr kumimoji="1" lang="en-US" altLang="ja-JP" dirty="0"/>
              <a:t>5,000</a:t>
            </a:r>
            <a:r>
              <a:rPr kumimoji="1" lang="ja-JP" altLang="en-US" dirty="0"/>
              <a:t>万円</a:t>
            </a:r>
            <a:endParaRPr kumimoji="1" lang="en-US" altLang="ja-JP" dirty="0"/>
          </a:p>
          <a:p>
            <a:r>
              <a:rPr kumimoji="1" lang="ja-JP" altLang="en-US" dirty="0"/>
              <a:t>　 　　　　　　　　 →配偶者の税額軽減</a:t>
            </a:r>
            <a:endParaRPr kumimoji="1" lang="en-US" altLang="ja-JP" dirty="0"/>
          </a:p>
          <a:p>
            <a:r>
              <a:rPr kumimoji="1" lang="ja-JP" altLang="en-US" dirty="0"/>
              <a:t>　 二次相続時　子 </a:t>
            </a:r>
            <a:r>
              <a:rPr kumimoji="1" lang="en-US" altLang="ja-JP" dirty="0"/>
              <a:t>5,000</a:t>
            </a:r>
            <a:r>
              <a:rPr kumimoji="1" lang="ja-JP" altLang="en-US" dirty="0"/>
              <a:t>万円</a:t>
            </a:r>
            <a:endParaRPr kumimoji="1" lang="en-US" altLang="ja-JP" dirty="0"/>
          </a:p>
          <a:p>
            <a:endParaRPr kumimoji="1" lang="en-US" altLang="ja-JP" dirty="0"/>
          </a:p>
          <a:p>
            <a:r>
              <a:rPr kumimoji="1" lang="ja-JP" altLang="en-US" dirty="0">
                <a:solidFill>
                  <a:schemeClr val="accent2"/>
                </a:solidFill>
              </a:rPr>
              <a:t>●</a:t>
            </a:r>
            <a:r>
              <a:rPr kumimoji="1" lang="ja-JP" altLang="en-US" b="1" dirty="0">
                <a:effectLst>
                  <a:outerShdw blurRad="38100" dist="38100" dir="2700000" algn="tl">
                    <a:srgbClr val="000000">
                      <a:alpha val="43137"/>
                    </a:srgbClr>
                  </a:outerShdw>
                </a:effectLst>
              </a:rPr>
              <a:t>配偶者居住権を設定した場合</a:t>
            </a:r>
            <a:endParaRPr kumimoji="1" lang="en-US" altLang="ja-JP" b="1" dirty="0">
              <a:effectLst>
                <a:outerShdw blurRad="38100" dist="38100" dir="2700000" algn="tl">
                  <a:srgbClr val="000000">
                    <a:alpha val="43137"/>
                  </a:srgbClr>
                </a:outerShdw>
              </a:effectLst>
            </a:endParaRPr>
          </a:p>
          <a:p>
            <a:r>
              <a:rPr kumimoji="1" lang="ja-JP" altLang="en-US" dirty="0"/>
              <a:t>　 一次相続時　妻 </a:t>
            </a:r>
            <a:r>
              <a:rPr kumimoji="1" lang="en-US" altLang="ja-JP" dirty="0"/>
              <a:t>2,000</a:t>
            </a:r>
            <a:r>
              <a:rPr kumimoji="1" lang="ja-JP" altLang="en-US" dirty="0"/>
              <a:t>万円</a:t>
            </a:r>
            <a:endParaRPr kumimoji="1" lang="en-US" altLang="ja-JP" dirty="0"/>
          </a:p>
          <a:p>
            <a:r>
              <a:rPr kumimoji="1" lang="ja-JP" altLang="en-US" dirty="0"/>
              <a:t>　　 　　　　　　　  →配偶者の税額軽減</a:t>
            </a:r>
            <a:endParaRPr kumimoji="1" lang="en-US" altLang="ja-JP" dirty="0"/>
          </a:p>
          <a:p>
            <a:r>
              <a:rPr kumimoji="1" lang="ja-JP" altLang="en-US" dirty="0"/>
              <a:t>　　 　　　　　　　 子 </a:t>
            </a:r>
            <a:r>
              <a:rPr kumimoji="1" lang="en-US" altLang="ja-JP" dirty="0"/>
              <a:t>3,000</a:t>
            </a:r>
            <a:r>
              <a:rPr kumimoji="1" lang="ja-JP" altLang="en-US" dirty="0"/>
              <a:t>万円</a:t>
            </a:r>
            <a:endParaRPr kumimoji="1" lang="en-US" altLang="ja-JP" dirty="0"/>
          </a:p>
          <a:p>
            <a:r>
              <a:rPr kumimoji="1" lang="ja-JP" altLang="en-US" dirty="0"/>
              <a:t>　 二次相続時　課税なし</a:t>
            </a:r>
            <a:endParaRPr kumimoji="1" lang="en-US" altLang="ja-JP" dirty="0"/>
          </a:p>
          <a:p>
            <a:endParaRPr kumimoji="1" lang="en-US" altLang="ja-JP" dirty="0"/>
          </a:p>
          <a:p>
            <a:r>
              <a:rPr kumimoji="1" lang="ja-JP" altLang="en-US" dirty="0">
                <a:solidFill>
                  <a:schemeClr val="accent2"/>
                </a:solidFill>
              </a:rPr>
              <a:t>●</a:t>
            </a:r>
            <a:r>
              <a:rPr kumimoji="1" lang="ja-JP" altLang="en-US" b="1" dirty="0">
                <a:effectLst>
                  <a:outerShdw blurRad="38100" dist="38100" dir="2700000" algn="tl">
                    <a:srgbClr val="000000">
                      <a:alpha val="43137"/>
                    </a:srgbClr>
                  </a:outerShdw>
                </a:effectLst>
              </a:rPr>
              <a:t>当初から子が相続した場合</a:t>
            </a:r>
            <a:endParaRPr kumimoji="1" lang="en-US" altLang="ja-JP" b="1" dirty="0">
              <a:effectLst>
                <a:outerShdw blurRad="38100" dist="38100" dir="2700000" algn="tl">
                  <a:srgbClr val="000000">
                    <a:alpha val="43137"/>
                  </a:srgbClr>
                </a:outerShdw>
              </a:effectLst>
            </a:endParaRPr>
          </a:p>
          <a:p>
            <a:r>
              <a:rPr kumimoji="1" lang="ja-JP" altLang="en-US" dirty="0"/>
              <a:t>　 一次相続時　子 </a:t>
            </a:r>
            <a:r>
              <a:rPr kumimoji="1" lang="en-US" altLang="ja-JP" dirty="0"/>
              <a:t>5,000</a:t>
            </a:r>
            <a:r>
              <a:rPr kumimoji="1" lang="ja-JP" altLang="en-US" dirty="0"/>
              <a:t>万円</a:t>
            </a:r>
            <a:endParaRPr kumimoji="1" lang="en-US" altLang="ja-JP" dirty="0"/>
          </a:p>
          <a:p>
            <a:r>
              <a:rPr kumimoji="1" lang="ja-JP" altLang="en-US" dirty="0"/>
              <a:t>　 二次相続時　課税なし</a:t>
            </a:r>
          </a:p>
        </p:txBody>
      </p:sp>
      <p:sp>
        <p:nvSpPr>
          <p:cNvPr id="22" name="矢印: 右カーブ 21">
            <a:extLst>
              <a:ext uri="{FF2B5EF4-FFF2-40B4-BE49-F238E27FC236}">
                <a16:creationId xmlns:a16="http://schemas.microsoft.com/office/drawing/2014/main" id="{A5EEEE66-C306-4756-853A-BA76050706D0}"/>
              </a:ext>
            </a:extLst>
          </p:cNvPr>
          <p:cNvSpPr/>
          <p:nvPr/>
        </p:nvSpPr>
        <p:spPr>
          <a:xfrm rot="20408255">
            <a:off x="1737111" y="3918770"/>
            <a:ext cx="333571" cy="1096941"/>
          </a:xfrm>
          <a:prstGeom prst="curvedRightArrow">
            <a:avLst>
              <a:gd name="adj1" fmla="val 11283"/>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矢印: 右カーブ 22">
            <a:extLst>
              <a:ext uri="{FF2B5EF4-FFF2-40B4-BE49-F238E27FC236}">
                <a16:creationId xmlns:a16="http://schemas.microsoft.com/office/drawing/2014/main" id="{5D1985E7-5275-484B-8677-000A38F008AA}"/>
              </a:ext>
            </a:extLst>
          </p:cNvPr>
          <p:cNvSpPr/>
          <p:nvPr/>
        </p:nvSpPr>
        <p:spPr>
          <a:xfrm rot="5400000">
            <a:off x="2411631" y="2449043"/>
            <a:ext cx="333571" cy="1096941"/>
          </a:xfrm>
          <a:prstGeom prst="curvedRightArrow">
            <a:avLst>
              <a:gd name="adj1" fmla="val 11283"/>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テキスト ボックス 23">
            <a:extLst>
              <a:ext uri="{FF2B5EF4-FFF2-40B4-BE49-F238E27FC236}">
                <a16:creationId xmlns:a16="http://schemas.microsoft.com/office/drawing/2014/main" id="{C85E43FB-FBD4-4C4D-B563-B3796A6A97F6}"/>
              </a:ext>
            </a:extLst>
          </p:cNvPr>
          <p:cNvSpPr txBox="1"/>
          <p:nvPr/>
        </p:nvSpPr>
        <p:spPr>
          <a:xfrm>
            <a:off x="3126887" y="2657736"/>
            <a:ext cx="1258957" cy="369332"/>
          </a:xfrm>
          <a:prstGeom prst="rect">
            <a:avLst/>
          </a:prstGeom>
          <a:noFill/>
        </p:spPr>
        <p:txBody>
          <a:bodyPr wrap="square" rtlCol="0">
            <a:spAutoFit/>
          </a:bodyPr>
          <a:lstStyle/>
          <a:p>
            <a:r>
              <a:rPr kumimoji="1" lang="ja-JP" altLang="en-US" dirty="0"/>
              <a:t>一次相続</a:t>
            </a:r>
          </a:p>
        </p:txBody>
      </p:sp>
      <p:sp>
        <p:nvSpPr>
          <p:cNvPr id="25" name="テキスト ボックス 24">
            <a:extLst>
              <a:ext uri="{FF2B5EF4-FFF2-40B4-BE49-F238E27FC236}">
                <a16:creationId xmlns:a16="http://schemas.microsoft.com/office/drawing/2014/main" id="{505CDB9F-63AB-4090-9113-4A4F0950ACAD}"/>
              </a:ext>
            </a:extLst>
          </p:cNvPr>
          <p:cNvSpPr txBox="1"/>
          <p:nvPr/>
        </p:nvSpPr>
        <p:spPr>
          <a:xfrm>
            <a:off x="1036320" y="5039751"/>
            <a:ext cx="1258957" cy="369332"/>
          </a:xfrm>
          <a:prstGeom prst="rect">
            <a:avLst/>
          </a:prstGeom>
          <a:noFill/>
        </p:spPr>
        <p:txBody>
          <a:bodyPr wrap="square" rtlCol="0">
            <a:spAutoFit/>
          </a:bodyPr>
          <a:lstStyle/>
          <a:p>
            <a:r>
              <a:rPr kumimoji="1" lang="ja-JP" altLang="en-US" dirty="0"/>
              <a:t>二次相続</a:t>
            </a:r>
          </a:p>
        </p:txBody>
      </p:sp>
      <p:sp>
        <p:nvSpPr>
          <p:cNvPr id="15" name="平行四辺形 14">
            <a:extLst>
              <a:ext uri="{FF2B5EF4-FFF2-40B4-BE49-F238E27FC236}">
                <a16:creationId xmlns:a16="http://schemas.microsoft.com/office/drawing/2014/main" id="{9B9B15E2-0DEA-4535-A5F1-35E096EA75DD}"/>
              </a:ext>
            </a:extLst>
          </p:cNvPr>
          <p:cNvSpPr/>
          <p:nvPr/>
        </p:nvSpPr>
        <p:spPr>
          <a:xfrm>
            <a:off x="3701546" y="4301258"/>
            <a:ext cx="1477108" cy="576762"/>
          </a:xfrm>
          <a:prstGeom prst="parallelogram">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a:extLst>
              <a:ext uri="{FF2B5EF4-FFF2-40B4-BE49-F238E27FC236}">
                <a16:creationId xmlns:a16="http://schemas.microsoft.com/office/drawing/2014/main" id="{7BD9F740-36D7-4FA7-B24B-2B5DABB3CFB0}"/>
              </a:ext>
            </a:extLst>
          </p:cNvPr>
          <p:cNvSpPr/>
          <p:nvPr/>
        </p:nvSpPr>
        <p:spPr>
          <a:xfrm>
            <a:off x="3947723" y="3485343"/>
            <a:ext cx="998809" cy="5767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924CB26B-2C4F-4FD3-841B-A93354B2B387}"/>
              </a:ext>
            </a:extLst>
          </p:cNvPr>
          <p:cNvSpPr/>
          <p:nvPr/>
        </p:nvSpPr>
        <p:spPr>
          <a:xfrm>
            <a:off x="4102473" y="4062107"/>
            <a:ext cx="710421" cy="50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33613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施行日は？</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p:txBody>
          <a:bodyPr>
            <a:normAutofit/>
          </a:bodyPr>
          <a:lstStyle/>
          <a:p>
            <a:r>
              <a:rPr lang="ja-JP" altLang="en-US" sz="2400" b="1" dirty="0">
                <a:solidFill>
                  <a:schemeClr val="accent2"/>
                </a:solidFill>
              </a:rPr>
              <a:t>改正法の施行期日</a:t>
            </a:r>
            <a:endParaRPr lang="en-US" altLang="ja-JP" sz="2400" b="1" dirty="0">
              <a:solidFill>
                <a:schemeClr val="accent2"/>
              </a:solidFill>
            </a:endParaRPr>
          </a:p>
          <a:p>
            <a:r>
              <a:rPr lang="ja-JP" altLang="en-US" dirty="0"/>
              <a:t>配偶者の居住の権利に関する規定（</a:t>
            </a:r>
            <a:r>
              <a:rPr lang="en-US" altLang="ja-JP" dirty="0"/>
              <a:t>1028</a:t>
            </a:r>
            <a:r>
              <a:rPr lang="ja-JP" altLang="en-US" dirty="0"/>
              <a:t>条～</a:t>
            </a:r>
            <a:r>
              <a:rPr lang="en-US" altLang="ja-JP" dirty="0"/>
              <a:t>1041</a:t>
            </a:r>
            <a:r>
              <a:rPr lang="ja-JP" altLang="en-US" dirty="0"/>
              <a:t>条）</a:t>
            </a:r>
            <a:r>
              <a:rPr lang="en-US" altLang="ja-JP" dirty="0"/>
              <a:t>‥</a:t>
            </a:r>
            <a:r>
              <a:rPr lang="ja-JP" altLang="en-US" b="1" dirty="0"/>
              <a:t>令和２年４月１日</a:t>
            </a:r>
            <a:endParaRPr lang="en-US" altLang="ja-JP" b="1" dirty="0"/>
          </a:p>
          <a:p>
            <a:pPr>
              <a:spcBef>
                <a:spcPts val="2400"/>
              </a:spcBef>
            </a:pPr>
            <a:r>
              <a:rPr lang="ja-JP" altLang="en-US" sz="2400" dirty="0">
                <a:solidFill>
                  <a:schemeClr val="accent2"/>
                </a:solidFill>
              </a:rPr>
              <a:t>経過措置</a:t>
            </a:r>
            <a:endParaRPr lang="en-US" altLang="ja-JP" sz="2400" dirty="0">
              <a:solidFill>
                <a:schemeClr val="accent2"/>
              </a:solidFill>
            </a:endParaRPr>
          </a:p>
          <a:p>
            <a:r>
              <a:rPr lang="ja-JP" altLang="en-US" dirty="0"/>
              <a:t>配偶者の居住の権利に関する規定は、</a:t>
            </a:r>
            <a:r>
              <a:rPr lang="ja-JP" altLang="en-US" b="1" u="sng" dirty="0"/>
              <a:t>施行期日（令和２年４月１日）以後に開始した相続</a:t>
            </a:r>
            <a:r>
              <a:rPr lang="ja-JP" altLang="en-US" dirty="0"/>
              <a:t>に適用される。</a:t>
            </a:r>
            <a:endParaRPr lang="en-US" altLang="ja-JP" dirty="0"/>
          </a:p>
          <a:p>
            <a:r>
              <a:rPr kumimoji="1" lang="ja-JP" altLang="en-US" dirty="0"/>
              <a:t>ただし、配偶者居住権に関する規定（</a:t>
            </a:r>
            <a:r>
              <a:rPr kumimoji="1" lang="en-US" altLang="ja-JP" dirty="0"/>
              <a:t>1028</a:t>
            </a:r>
            <a:r>
              <a:rPr kumimoji="1" lang="ja-JP" altLang="en-US" dirty="0"/>
              <a:t>条～</a:t>
            </a:r>
            <a:r>
              <a:rPr kumimoji="1" lang="en-US" altLang="ja-JP" dirty="0"/>
              <a:t>1036</a:t>
            </a:r>
            <a:r>
              <a:rPr kumimoji="1" lang="ja-JP" altLang="en-US" dirty="0"/>
              <a:t>条）は、</a:t>
            </a:r>
            <a:r>
              <a:rPr kumimoji="1" lang="ja-JP" altLang="en-US" b="1" u="sng" dirty="0"/>
              <a:t>施行期日前にされた遺贈には適用されない</a:t>
            </a:r>
            <a:r>
              <a:rPr kumimoji="1" lang="ja-JP" altLang="en-US" dirty="0"/>
              <a:t>。　</a:t>
            </a:r>
            <a:endParaRPr kumimoji="1" lang="en-US" altLang="ja-JP" dirty="0"/>
          </a:p>
          <a:p>
            <a:r>
              <a:rPr lang="en-US" altLang="ja-JP" dirty="0"/>
              <a:t>‥</a:t>
            </a:r>
            <a:r>
              <a:rPr lang="ja-JP" altLang="en-US" dirty="0"/>
              <a:t>つまり、施行期日前に開始した相続について施行期日後に遺産分割する場合は</a:t>
            </a:r>
            <a:r>
              <a:rPr lang="en-US" altLang="ja-JP" dirty="0"/>
              <a:t>×</a:t>
            </a:r>
            <a:r>
              <a:rPr lang="ja-JP" altLang="en-US" dirty="0"/>
              <a:t>。</a:t>
            </a:r>
            <a:endParaRPr lang="en-US" altLang="ja-JP" dirty="0"/>
          </a:p>
          <a:p>
            <a:r>
              <a:rPr kumimoji="1" lang="ja-JP" altLang="en-US" dirty="0"/>
              <a:t>　　施行期日後に亡くなっても、遺贈が施行期日前だったら</a:t>
            </a:r>
            <a:r>
              <a:rPr kumimoji="1" lang="en-US" altLang="ja-JP" dirty="0"/>
              <a:t>×</a:t>
            </a:r>
            <a:r>
              <a:rPr kumimoji="1" lang="ja-JP" altLang="en-US" dirty="0"/>
              <a:t>。</a:t>
            </a:r>
            <a:endParaRPr kumimoji="1" lang="en-US" altLang="ja-JP" dirty="0"/>
          </a:p>
          <a:p>
            <a:endParaRPr lang="en-US" altLang="ja-JP" dirty="0"/>
          </a:p>
          <a:p>
            <a:endParaRPr kumimoji="1" lang="en-US" altLang="ja-JP" dirty="0"/>
          </a:p>
          <a:p>
            <a:endParaRPr lang="en-US" altLang="ja-JP" dirty="0"/>
          </a:p>
          <a:p>
            <a:endParaRPr kumimoji="1" lang="en-US" altLang="ja-JP" dirty="0"/>
          </a:p>
          <a:p>
            <a:endParaRPr kumimoji="1" lang="ja-JP" altLang="en-US" dirty="0"/>
          </a:p>
        </p:txBody>
      </p:sp>
    </p:spTree>
    <p:extLst>
      <p:ext uri="{BB962C8B-B14F-4D97-AF65-F5344CB8AC3E}">
        <p14:creationId xmlns:p14="http://schemas.microsoft.com/office/powerpoint/2010/main" val="29292062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lang="ja-JP" altLang="en-US" sz="3200" dirty="0"/>
              <a:t>事例から考えよう④</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439247" y="2315562"/>
            <a:ext cx="5375564" cy="2818371"/>
          </a:xfrm>
        </p:spPr>
        <p:txBody>
          <a:bodyPr>
            <a:normAutofit/>
          </a:bodyPr>
          <a:lstStyle/>
          <a:p>
            <a:r>
              <a:rPr lang="ja-JP" altLang="en-US" dirty="0"/>
              <a:t>　</a:t>
            </a:r>
            <a:r>
              <a:rPr lang="en-US" altLang="ja-JP" dirty="0"/>
              <a:t>A</a:t>
            </a:r>
            <a:r>
              <a:rPr lang="ja-JP" altLang="en-US" dirty="0"/>
              <a:t>は、自分亡き後に妻</a:t>
            </a:r>
            <a:r>
              <a:rPr lang="en-US" altLang="ja-JP" dirty="0"/>
              <a:t>B</a:t>
            </a:r>
            <a:r>
              <a:rPr lang="ja-JP" altLang="en-US" dirty="0"/>
              <a:t>が自宅で暮らし続けられるよう、新しくできた配偶者居住権を利用して遺言を書いてみようと思い立ち、右のような自筆証書遺言を書いて</a:t>
            </a:r>
            <a:r>
              <a:rPr lang="en-US" altLang="ja-JP" dirty="0"/>
              <a:t>B</a:t>
            </a:r>
            <a:r>
              <a:rPr lang="ja-JP" altLang="en-US" dirty="0"/>
              <a:t>に渡した。</a:t>
            </a:r>
            <a:endParaRPr lang="en-US" altLang="ja-JP" dirty="0"/>
          </a:p>
          <a:p>
            <a:r>
              <a:rPr kumimoji="1" lang="ja-JP" altLang="en-US" dirty="0"/>
              <a:t>　令和３年になって、</a:t>
            </a:r>
            <a:r>
              <a:rPr kumimoji="1" lang="en-US" altLang="ja-JP" dirty="0"/>
              <a:t>A</a:t>
            </a:r>
            <a:r>
              <a:rPr lang="ja-JP" altLang="en-US" dirty="0"/>
              <a:t>の相続開始した。相続人間で紛争が起きたため、妻</a:t>
            </a:r>
            <a:r>
              <a:rPr lang="en-US" altLang="ja-JP" dirty="0"/>
              <a:t>B</a:t>
            </a:r>
            <a:r>
              <a:rPr lang="ja-JP" altLang="en-US" dirty="0"/>
              <a:t>は弁護士にこの遺言を見せて相談した。弁護士はこの遺言には問題があると言った。</a:t>
            </a:r>
            <a:r>
              <a:rPr kumimoji="1" lang="ja-JP" altLang="en-US" dirty="0"/>
              <a:t>　</a:t>
            </a:r>
            <a:endParaRPr kumimoji="1" lang="en-US" altLang="ja-JP" dirty="0"/>
          </a:p>
          <a:p>
            <a:endParaRPr kumimoji="1" lang="ja-JP" altLang="en-US" dirty="0"/>
          </a:p>
        </p:txBody>
      </p:sp>
      <p:sp>
        <p:nvSpPr>
          <p:cNvPr id="5" name="コンテンツ プレースホルダー 2">
            <a:extLst>
              <a:ext uri="{FF2B5EF4-FFF2-40B4-BE49-F238E27FC236}">
                <a16:creationId xmlns:a16="http://schemas.microsoft.com/office/drawing/2014/main" id="{6236D1F0-8CEB-4EBB-AEA2-315D71778842}"/>
              </a:ext>
            </a:extLst>
          </p:cNvPr>
          <p:cNvSpPr txBox="1">
            <a:spLocks/>
          </p:cNvSpPr>
          <p:nvPr/>
        </p:nvSpPr>
        <p:spPr>
          <a:xfrm>
            <a:off x="1318955" y="4944281"/>
            <a:ext cx="10058400" cy="1434179"/>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br>
              <a:rPr lang="en-US" altLang="ja-JP" dirty="0"/>
            </a:br>
            <a:r>
              <a:rPr lang="ja-JP" altLang="en-US" dirty="0"/>
              <a:t>　・ 弁護士が言った問題とは何か？</a:t>
            </a:r>
            <a:endParaRPr lang="en-US" altLang="ja-JP" dirty="0"/>
          </a:p>
          <a:p>
            <a:r>
              <a:rPr lang="ja-JP" altLang="en-US" dirty="0"/>
              <a:t>　</a:t>
            </a:r>
          </a:p>
        </p:txBody>
      </p:sp>
      <p:sp>
        <p:nvSpPr>
          <p:cNvPr id="6" name="コンテンツ プレースホルダー 2">
            <a:extLst>
              <a:ext uri="{FF2B5EF4-FFF2-40B4-BE49-F238E27FC236}">
                <a16:creationId xmlns:a16="http://schemas.microsoft.com/office/drawing/2014/main" id="{35E43033-3B84-4865-89F9-D64DB1499702}"/>
              </a:ext>
            </a:extLst>
          </p:cNvPr>
          <p:cNvSpPr txBox="1">
            <a:spLocks/>
          </p:cNvSpPr>
          <p:nvPr/>
        </p:nvSpPr>
        <p:spPr>
          <a:xfrm>
            <a:off x="7825045" y="2315562"/>
            <a:ext cx="3040166" cy="242146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r>
              <a:rPr lang="ja-JP" altLang="en-US" dirty="0"/>
              <a:t>　　　　　　　</a:t>
            </a:r>
            <a:r>
              <a:rPr lang="ja-JP" altLang="en-US" sz="1700" dirty="0">
                <a:latin typeface="HGS正楷書体" panose="03000600000000000000" pitchFamily="66" charset="-128"/>
                <a:ea typeface="HGS正楷書体" panose="03000600000000000000" pitchFamily="66" charset="-128"/>
              </a:rPr>
              <a:t>遺言</a:t>
            </a:r>
            <a:endParaRPr lang="en-US" altLang="ja-JP" sz="1700" dirty="0">
              <a:latin typeface="HGS正楷書体" panose="03000600000000000000" pitchFamily="66" charset="-128"/>
              <a:ea typeface="HGS正楷書体" panose="03000600000000000000" pitchFamily="66" charset="-128"/>
            </a:endParaRPr>
          </a:p>
          <a:p>
            <a:r>
              <a:rPr lang="ja-JP" altLang="en-US" sz="1700" dirty="0">
                <a:latin typeface="HGS正楷書体" panose="03000600000000000000" pitchFamily="66" charset="-128"/>
                <a:ea typeface="HGS正楷書体" panose="03000600000000000000" pitchFamily="66" charset="-128"/>
              </a:rPr>
              <a:t>　遺言者</a:t>
            </a:r>
            <a:r>
              <a:rPr lang="en-US" altLang="ja-JP" sz="1700" dirty="0">
                <a:latin typeface="HGS正楷書体" panose="03000600000000000000" pitchFamily="66" charset="-128"/>
                <a:ea typeface="HGS正楷書体" panose="03000600000000000000" pitchFamily="66" charset="-128"/>
              </a:rPr>
              <a:t>A</a:t>
            </a:r>
            <a:r>
              <a:rPr lang="ja-JP" altLang="en-US" sz="1700" dirty="0">
                <a:latin typeface="HGS正楷書体" panose="03000600000000000000" pitchFamily="66" charset="-128"/>
                <a:ea typeface="HGS正楷書体" panose="03000600000000000000" pitchFamily="66" charset="-128"/>
              </a:rPr>
              <a:t>は、別紙目録記載</a:t>
            </a:r>
            <a:r>
              <a:rPr lang="en-US" altLang="ja-JP" sz="1700" dirty="0">
                <a:latin typeface="HGS正楷書体" panose="03000600000000000000" pitchFamily="66" charset="-128"/>
                <a:ea typeface="HGS正楷書体" panose="03000600000000000000" pitchFamily="66" charset="-128"/>
              </a:rPr>
              <a:t>1</a:t>
            </a:r>
            <a:r>
              <a:rPr lang="ja-JP" altLang="en-US" sz="1700" dirty="0">
                <a:latin typeface="HGS正楷書体" panose="03000600000000000000" pitchFamily="66" charset="-128"/>
                <a:ea typeface="HGS正楷書体" panose="03000600000000000000" pitchFamily="66" charset="-128"/>
              </a:rPr>
              <a:t>の建物について、存続期間を妻</a:t>
            </a:r>
            <a:r>
              <a:rPr lang="en-US" altLang="ja-JP" sz="1700" dirty="0">
                <a:latin typeface="HGS正楷書体" panose="03000600000000000000" pitchFamily="66" charset="-128"/>
                <a:ea typeface="HGS正楷書体" panose="03000600000000000000" pitchFamily="66" charset="-128"/>
              </a:rPr>
              <a:t>B</a:t>
            </a:r>
            <a:r>
              <a:rPr lang="ja-JP" altLang="en-US" sz="1700" dirty="0">
                <a:latin typeface="HGS正楷書体" panose="03000600000000000000" pitchFamily="66" charset="-128"/>
                <a:ea typeface="HGS正楷書体" panose="03000600000000000000" pitchFamily="66" charset="-128"/>
              </a:rPr>
              <a:t>の終身の間とする配偶者居住権を妻</a:t>
            </a:r>
            <a:r>
              <a:rPr lang="en-US" altLang="ja-JP" sz="1700" dirty="0">
                <a:latin typeface="HGS正楷書体" panose="03000600000000000000" pitchFamily="66" charset="-128"/>
                <a:ea typeface="HGS正楷書体" panose="03000600000000000000" pitchFamily="66" charset="-128"/>
              </a:rPr>
              <a:t>B</a:t>
            </a:r>
            <a:r>
              <a:rPr lang="ja-JP" altLang="en-US" sz="1700" dirty="0">
                <a:latin typeface="HGS正楷書体" panose="03000600000000000000" pitchFamily="66" charset="-128"/>
                <a:ea typeface="HGS正楷書体" panose="03000600000000000000" pitchFamily="66" charset="-128"/>
              </a:rPr>
              <a:t>に相続させる。</a:t>
            </a:r>
            <a:endParaRPr lang="en-US" altLang="ja-JP" sz="1700" dirty="0">
              <a:latin typeface="HGS正楷書体" panose="03000600000000000000" pitchFamily="66" charset="-128"/>
              <a:ea typeface="HGS正楷書体" panose="03000600000000000000" pitchFamily="66" charset="-128"/>
            </a:endParaRPr>
          </a:p>
          <a:p>
            <a:r>
              <a:rPr lang="ja-JP" altLang="en-US" sz="1700" dirty="0">
                <a:latin typeface="HGS正楷書体" panose="03000600000000000000" pitchFamily="66" charset="-128"/>
                <a:ea typeface="HGS正楷書体" panose="03000600000000000000" pitchFamily="66" charset="-128"/>
              </a:rPr>
              <a:t>　令和</a:t>
            </a:r>
            <a:r>
              <a:rPr lang="en-US" altLang="ja-JP" sz="1700" dirty="0">
                <a:latin typeface="HGS正楷書体" panose="03000600000000000000" pitchFamily="66" charset="-128"/>
                <a:ea typeface="HGS正楷書体" panose="03000600000000000000" pitchFamily="66" charset="-128"/>
              </a:rPr>
              <a:t>2</a:t>
            </a:r>
            <a:r>
              <a:rPr lang="ja-JP" altLang="en-US" sz="1700" dirty="0">
                <a:latin typeface="HGS正楷書体" panose="03000600000000000000" pitchFamily="66" charset="-128"/>
                <a:ea typeface="HGS正楷書体" panose="03000600000000000000" pitchFamily="66" charset="-128"/>
              </a:rPr>
              <a:t>年</a:t>
            </a:r>
            <a:r>
              <a:rPr lang="en-US" altLang="ja-JP" sz="1700" dirty="0">
                <a:latin typeface="HGS正楷書体" panose="03000600000000000000" pitchFamily="66" charset="-128"/>
                <a:ea typeface="HGS正楷書体" panose="03000600000000000000" pitchFamily="66" charset="-128"/>
              </a:rPr>
              <a:t>3</a:t>
            </a:r>
            <a:r>
              <a:rPr lang="ja-JP" altLang="en-US" sz="1700" dirty="0">
                <a:latin typeface="HGS正楷書体" panose="03000600000000000000" pitchFamily="66" charset="-128"/>
                <a:ea typeface="HGS正楷書体" panose="03000600000000000000" pitchFamily="66" charset="-128"/>
              </a:rPr>
              <a:t>月</a:t>
            </a:r>
            <a:r>
              <a:rPr lang="en-US" altLang="ja-JP" sz="1700" dirty="0">
                <a:latin typeface="HGS正楷書体" panose="03000600000000000000" pitchFamily="66" charset="-128"/>
                <a:ea typeface="HGS正楷書体" panose="03000600000000000000" pitchFamily="66" charset="-128"/>
              </a:rPr>
              <a:t>1</a:t>
            </a:r>
            <a:r>
              <a:rPr lang="ja-JP" altLang="en-US" sz="1700" dirty="0">
                <a:latin typeface="HGS正楷書体" panose="03000600000000000000" pitchFamily="66" charset="-128"/>
                <a:ea typeface="HGS正楷書体" panose="03000600000000000000" pitchFamily="66" charset="-128"/>
              </a:rPr>
              <a:t>日</a:t>
            </a:r>
            <a:endParaRPr lang="en-US" altLang="ja-JP" sz="1700" dirty="0">
              <a:latin typeface="HGS正楷書体" panose="03000600000000000000" pitchFamily="66" charset="-128"/>
              <a:ea typeface="HGS正楷書体" panose="03000600000000000000" pitchFamily="66" charset="-128"/>
            </a:endParaRPr>
          </a:p>
          <a:p>
            <a:r>
              <a:rPr lang="ja-JP" altLang="en-US" sz="1700" dirty="0">
                <a:latin typeface="HGS正楷書体" panose="03000600000000000000" pitchFamily="66" charset="-128"/>
                <a:ea typeface="HGS正楷書体" panose="03000600000000000000" pitchFamily="66" charset="-128"/>
              </a:rPr>
              <a:t>　　　　遺言者　　</a:t>
            </a:r>
            <a:r>
              <a:rPr lang="en-US" altLang="ja-JP" sz="1700" dirty="0">
                <a:latin typeface="HGS正楷書体" panose="03000600000000000000" pitchFamily="66" charset="-128"/>
                <a:ea typeface="HGS正楷書体" panose="03000600000000000000" pitchFamily="66" charset="-128"/>
              </a:rPr>
              <a:t>A</a:t>
            </a:r>
            <a:r>
              <a:rPr lang="ja-JP" altLang="en-US" sz="1700" dirty="0">
                <a:latin typeface="HGS正楷書体" panose="03000600000000000000" pitchFamily="66" charset="-128"/>
                <a:ea typeface="HGS正楷書体" panose="03000600000000000000" pitchFamily="66" charset="-128"/>
              </a:rPr>
              <a:t>　　印</a:t>
            </a:r>
          </a:p>
        </p:txBody>
      </p:sp>
      <p:sp>
        <p:nvSpPr>
          <p:cNvPr id="4" name="正方形/長方形 3">
            <a:extLst>
              <a:ext uri="{FF2B5EF4-FFF2-40B4-BE49-F238E27FC236}">
                <a16:creationId xmlns:a16="http://schemas.microsoft.com/office/drawing/2014/main" id="{C1ACB74B-046B-4BCA-B754-D05E1E1A413B}"/>
              </a:ext>
            </a:extLst>
          </p:cNvPr>
          <p:cNvSpPr/>
          <p:nvPr/>
        </p:nvSpPr>
        <p:spPr>
          <a:xfrm>
            <a:off x="7620001" y="2125910"/>
            <a:ext cx="3535680" cy="2800771"/>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A6EBF31-95CA-4114-8EA5-6EF99ACD3FDF}"/>
              </a:ext>
            </a:extLst>
          </p:cNvPr>
          <p:cNvSpPr/>
          <p:nvPr/>
        </p:nvSpPr>
        <p:spPr>
          <a:xfrm>
            <a:off x="1229804" y="2125910"/>
            <a:ext cx="5794451" cy="2818371"/>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03781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lang="ja-JP" altLang="en-US" sz="3200" dirty="0"/>
              <a:t>参考文献</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p:txBody>
          <a:bodyPr>
            <a:normAutofit fontScale="70000" lnSpcReduction="20000"/>
          </a:bodyPr>
          <a:lstStyle/>
          <a:p>
            <a:pPr marL="0" indent="0">
              <a:buNone/>
            </a:pPr>
            <a:endParaRPr lang="en-US" altLang="ja-JP" sz="17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●堂薗幹一郎・神吉康二「概説 改正相続法 平成</a:t>
            </a:r>
            <a:r>
              <a:rPr lang="en-US" altLang="ja-JP" sz="2300" dirty="0">
                <a:latin typeface="UD デジタル 教科書体 N-R" panose="02020400000000000000" pitchFamily="17" charset="-128"/>
                <a:ea typeface="UD デジタル 教科書体 N-R" panose="02020400000000000000" pitchFamily="17" charset="-128"/>
              </a:rPr>
              <a:t>30</a:t>
            </a:r>
            <a:r>
              <a:rPr lang="ja-JP" altLang="en-US" sz="2300" dirty="0">
                <a:latin typeface="UD デジタル 教科書体 N-R" panose="02020400000000000000" pitchFamily="17" charset="-128"/>
                <a:ea typeface="UD デジタル 教科書体 N-R" panose="02020400000000000000" pitchFamily="17" charset="-128"/>
              </a:rPr>
              <a:t>年民法等改正、遺言書保管法制定 第</a:t>
            </a:r>
            <a:r>
              <a:rPr lang="en-US" altLang="ja-JP" sz="2300" dirty="0">
                <a:latin typeface="UD デジタル 教科書体 N-R" panose="02020400000000000000" pitchFamily="17" charset="-128"/>
                <a:ea typeface="UD デジタル 教科書体 N-R" panose="02020400000000000000" pitchFamily="17" charset="-128"/>
              </a:rPr>
              <a:t>2</a:t>
            </a:r>
            <a:r>
              <a:rPr lang="ja-JP" altLang="en-US" sz="2300" dirty="0">
                <a:latin typeface="UD デジタル 教科書体 N-R" panose="02020400000000000000" pitchFamily="17" charset="-128"/>
                <a:ea typeface="UD デジタル 教科書体 N-R" panose="02020400000000000000" pitchFamily="17" charset="-128"/>
              </a:rPr>
              <a:t>版」金融財政事情研究会</a:t>
            </a:r>
            <a:endParaRPr lang="en-US" altLang="ja-JP" sz="23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●堂薗幹一郎・野口宣大「一問一答 新しい相続法［第</a:t>
            </a:r>
            <a:r>
              <a:rPr lang="en-US" altLang="ja-JP" sz="2300" dirty="0">
                <a:latin typeface="UD デジタル 教科書体 N-R" panose="02020400000000000000" pitchFamily="17" charset="-128"/>
                <a:ea typeface="UD デジタル 教科書体 N-R" panose="02020400000000000000" pitchFamily="17" charset="-128"/>
              </a:rPr>
              <a:t>2</a:t>
            </a:r>
            <a:r>
              <a:rPr lang="ja-JP" altLang="en-US" sz="2300" dirty="0">
                <a:latin typeface="UD デジタル 教科書体 N-R" panose="02020400000000000000" pitchFamily="17" charset="-128"/>
                <a:ea typeface="UD デジタル 教科書体 N-R" panose="02020400000000000000" pitchFamily="17" charset="-128"/>
              </a:rPr>
              <a:t>版］－平成</a:t>
            </a:r>
            <a:r>
              <a:rPr lang="en-US" altLang="ja-JP" sz="2300" dirty="0">
                <a:latin typeface="UD デジタル 教科書体 N-R" panose="02020400000000000000" pitchFamily="17" charset="-128"/>
                <a:ea typeface="UD デジタル 教科書体 N-R" panose="02020400000000000000" pitchFamily="17" charset="-128"/>
              </a:rPr>
              <a:t>30</a:t>
            </a:r>
            <a:r>
              <a:rPr lang="ja-JP" altLang="en-US" sz="2300" dirty="0">
                <a:latin typeface="UD デジタル 教科書体 N-R" panose="02020400000000000000" pitchFamily="17" charset="-128"/>
                <a:ea typeface="UD デジタル 教科書体 N-R" panose="02020400000000000000" pitchFamily="17" charset="-128"/>
              </a:rPr>
              <a:t>年民法等（相続法）改正、遺言書保管法の解説」商事法務</a:t>
            </a:r>
            <a:endParaRPr lang="en-US" altLang="ja-JP" sz="23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●片岡武・管野眞一「改正相続法と家庭裁判所の実務」日本加除出版</a:t>
            </a:r>
            <a:endParaRPr lang="en-US" altLang="ja-JP" sz="23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●東京家庭裁判所家事第５部「東京家庭裁判所家事第５部（遺産分割部）における相続法改正を踏まえた新たな実務運用」家庭の法と裁判号外</a:t>
            </a:r>
            <a:endParaRPr lang="en-US" altLang="ja-JP" sz="23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●小谷芳正「論説 配偶者居住権の鑑定評価方法の課題」家庭の法と裁判</a:t>
            </a:r>
            <a:r>
              <a:rPr lang="en-US" altLang="ja-JP" sz="2300" dirty="0">
                <a:latin typeface="UD デジタル 教科書体 N-R" panose="02020400000000000000" pitchFamily="17" charset="-128"/>
                <a:ea typeface="UD デジタル 教科書体 N-R" panose="02020400000000000000" pitchFamily="17" charset="-128"/>
              </a:rPr>
              <a:t>24</a:t>
            </a:r>
            <a:r>
              <a:rPr lang="ja-JP" altLang="en-US" sz="2300" dirty="0">
                <a:latin typeface="UD デジタル 教科書体 N-R" panose="02020400000000000000" pitchFamily="17" charset="-128"/>
                <a:ea typeface="UD デジタル 教科書体 N-R" panose="02020400000000000000" pitchFamily="17" charset="-128"/>
              </a:rPr>
              <a:t>号</a:t>
            </a:r>
            <a:r>
              <a:rPr lang="en-US" altLang="ja-JP" sz="2300" dirty="0">
                <a:latin typeface="UD デジタル 教科書体 N-R" panose="02020400000000000000" pitchFamily="17" charset="-128"/>
                <a:ea typeface="UD デジタル 教科書体 N-R" panose="02020400000000000000" pitchFamily="17" charset="-128"/>
              </a:rPr>
              <a:t>52</a:t>
            </a:r>
            <a:r>
              <a:rPr lang="ja-JP" altLang="en-US" sz="2300" dirty="0">
                <a:latin typeface="UD デジタル 教科書体 N-R" panose="02020400000000000000" pitchFamily="17" charset="-128"/>
                <a:ea typeface="UD デジタル 教科書体 N-R" panose="02020400000000000000" pitchFamily="17" charset="-128"/>
              </a:rPr>
              <a:t>ページ </a:t>
            </a:r>
            <a:endParaRPr lang="en-US" altLang="ja-JP" sz="2300" dirty="0">
              <a:latin typeface="UD デジタル 教科書体 N-R" panose="02020400000000000000" pitchFamily="17" charset="-128"/>
              <a:ea typeface="UD デジタル 教科書体 N-R" panose="02020400000000000000" pitchFamily="17" charset="-128"/>
            </a:endParaRPr>
          </a:p>
          <a:p>
            <a:pPr marL="179388" indent="-179388">
              <a:lnSpc>
                <a:spcPct val="120000"/>
              </a:lnSpc>
              <a:buNone/>
            </a:pPr>
            <a:r>
              <a:rPr lang="ja-JP" altLang="en-US" sz="2300" dirty="0">
                <a:latin typeface="UD デジタル 教科書体 N-R" panose="02020400000000000000" pitchFamily="17" charset="-128"/>
                <a:ea typeface="UD デジタル 教科書体 N-R" panose="02020400000000000000" pitchFamily="17" charset="-128"/>
              </a:rPr>
              <a:t>●岩田淳之「遺産分割事件のケース研究 第７回 事例検討⑦配偶者居住権を中心とした研究」家庭の法と裁判</a:t>
            </a:r>
            <a:r>
              <a:rPr lang="en-US" altLang="ja-JP" sz="2300" dirty="0">
                <a:latin typeface="UD デジタル 教科書体 N-R" panose="02020400000000000000" pitchFamily="17" charset="-128"/>
                <a:ea typeface="UD デジタル 教科書体 N-R" panose="02020400000000000000" pitchFamily="17" charset="-128"/>
              </a:rPr>
              <a:t>31</a:t>
            </a:r>
            <a:r>
              <a:rPr lang="ja-JP" altLang="en-US" sz="2300" dirty="0">
                <a:latin typeface="UD デジタル 教科書体 N-R" panose="02020400000000000000" pitchFamily="17" charset="-128"/>
                <a:ea typeface="UD デジタル 教科書体 N-R" panose="02020400000000000000" pitchFamily="17" charset="-128"/>
              </a:rPr>
              <a:t>号</a:t>
            </a:r>
            <a:r>
              <a:rPr lang="en-US" altLang="ja-JP" sz="2300" dirty="0">
                <a:latin typeface="UD デジタル 教科書体 N-R" panose="02020400000000000000" pitchFamily="17" charset="-128"/>
                <a:ea typeface="UD デジタル 教科書体 N-R" panose="02020400000000000000" pitchFamily="17" charset="-128"/>
              </a:rPr>
              <a:t>120</a:t>
            </a:r>
            <a:r>
              <a:rPr lang="ja-JP" altLang="en-US" sz="2300" dirty="0">
                <a:latin typeface="UD デジタル 教科書体 N-R" panose="02020400000000000000" pitchFamily="17" charset="-128"/>
                <a:ea typeface="UD デジタル 教科書体 N-R" panose="02020400000000000000" pitchFamily="17" charset="-128"/>
              </a:rPr>
              <a:t>ページ</a:t>
            </a:r>
            <a:endParaRPr lang="en-US" altLang="ja-JP" sz="2300" dirty="0">
              <a:latin typeface="UD デジタル 教科書体 N-R" panose="02020400000000000000" pitchFamily="17" charset="-128"/>
              <a:ea typeface="UD デジタル 教科書体 N-R" panose="02020400000000000000" pitchFamily="17" charset="-128"/>
            </a:endParaRPr>
          </a:p>
          <a:p>
            <a:endParaRPr lang="en-US" altLang="ja-JP" dirty="0"/>
          </a:p>
          <a:p>
            <a:endParaRPr kumimoji="1" lang="en-US" altLang="ja-JP" dirty="0"/>
          </a:p>
        </p:txBody>
      </p:sp>
    </p:spTree>
    <p:extLst>
      <p:ext uri="{BB962C8B-B14F-4D97-AF65-F5344CB8AC3E}">
        <p14:creationId xmlns:p14="http://schemas.microsoft.com/office/powerpoint/2010/main" val="254760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DF2C7C-A17F-4EA7-AA82-35FC222CB879}"/>
              </a:ext>
            </a:extLst>
          </p:cNvPr>
          <p:cNvSpPr>
            <a:spLocks noGrp="1"/>
          </p:cNvSpPr>
          <p:nvPr>
            <p:ph type="title"/>
          </p:nvPr>
        </p:nvSpPr>
        <p:spPr/>
        <p:txBody>
          <a:bodyPr>
            <a:normAutofit/>
          </a:bodyPr>
          <a:lstStyle/>
          <a:p>
            <a:r>
              <a:rPr lang="ja-JP" altLang="en-US" sz="3200" dirty="0"/>
              <a:t>配偶者居住権と配偶者短期居住権</a:t>
            </a:r>
            <a:endParaRPr kumimoji="1" lang="ja-JP" altLang="en-US" sz="3200" dirty="0"/>
          </a:p>
        </p:txBody>
      </p:sp>
      <p:sp>
        <p:nvSpPr>
          <p:cNvPr id="3" name="コンテンツ プレースホルダー 2">
            <a:extLst>
              <a:ext uri="{FF2B5EF4-FFF2-40B4-BE49-F238E27FC236}">
                <a16:creationId xmlns:a16="http://schemas.microsoft.com/office/drawing/2014/main" id="{6D67B712-670A-4FBA-8984-608EC19B62F9}"/>
              </a:ext>
            </a:extLst>
          </p:cNvPr>
          <p:cNvSpPr>
            <a:spLocks noGrp="1"/>
          </p:cNvSpPr>
          <p:nvPr>
            <p:ph sz="half" idx="1"/>
          </p:nvPr>
        </p:nvSpPr>
        <p:spPr>
          <a:xfrm>
            <a:off x="1029027" y="2068134"/>
            <a:ext cx="5136843" cy="4023360"/>
          </a:xfrm>
        </p:spPr>
        <p:txBody>
          <a:bodyPr>
            <a:normAutofit/>
          </a:bodyPr>
          <a:lstStyle/>
          <a:p>
            <a:pPr indent="0" algn="just">
              <a:buNone/>
            </a:pPr>
            <a:r>
              <a:rPr lang="ja-JP" altLang="en-US" b="1" kern="100" dirty="0">
                <a:solidFill>
                  <a:schemeClr val="accent2"/>
                </a:solidFill>
                <a:effectLst/>
                <a:latin typeface="+mn-ea"/>
                <a:cs typeface="Times New Roman" panose="02020603050405020304" pitchFamily="18" charset="0"/>
              </a:rPr>
              <a:t>◆</a:t>
            </a:r>
            <a:r>
              <a:rPr lang="ja-JP" altLang="ja-JP" b="1" kern="100" dirty="0">
                <a:solidFill>
                  <a:schemeClr val="accent2"/>
                </a:solidFill>
                <a:effectLst/>
                <a:latin typeface="+mn-ea"/>
                <a:cs typeface="Times New Roman" panose="02020603050405020304" pitchFamily="18" charset="0"/>
              </a:rPr>
              <a:t>配偶者短期居住権</a:t>
            </a:r>
            <a:r>
              <a:rPr lang="ja-JP" altLang="en-US" b="1" kern="100" dirty="0">
                <a:solidFill>
                  <a:schemeClr val="accent2"/>
                </a:solidFill>
                <a:effectLst/>
                <a:latin typeface="+mn-ea"/>
                <a:cs typeface="Times New Roman" panose="02020603050405020304" pitchFamily="18" charset="0"/>
              </a:rPr>
              <a:t>（</a:t>
            </a:r>
            <a:r>
              <a:rPr lang="en-US" altLang="ja-JP" b="1" kern="100" dirty="0">
                <a:solidFill>
                  <a:schemeClr val="accent2"/>
                </a:solidFill>
                <a:effectLst/>
                <a:latin typeface="+mn-ea"/>
                <a:cs typeface="Times New Roman" panose="02020603050405020304" pitchFamily="18" charset="0"/>
              </a:rPr>
              <a:t>1037</a:t>
            </a:r>
            <a:r>
              <a:rPr lang="ja-JP" altLang="en-US" b="1" kern="100" dirty="0">
                <a:solidFill>
                  <a:schemeClr val="accent2"/>
                </a:solidFill>
                <a:effectLst/>
                <a:latin typeface="+mn-ea"/>
                <a:cs typeface="Times New Roman" panose="02020603050405020304" pitchFamily="18" charset="0"/>
              </a:rPr>
              <a:t>条）</a:t>
            </a:r>
            <a:r>
              <a:rPr lang="ja-JP" altLang="ja-JP" b="1" kern="100" dirty="0">
                <a:solidFill>
                  <a:schemeClr val="accent2"/>
                </a:solidFill>
                <a:effectLst/>
                <a:latin typeface="+mn-ea"/>
                <a:cs typeface="Times New Roman" panose="02020603050405020304" pitchFamily="18" charset="0"/>
              </a:rPr>
              <a:t>◆</a:t>
            </a:r>
            <a:endParaRPr lang="en-US" altLang="ja-JP" b="1" kern="100" dirty="0">
              <a:solidFill>
                <a:schemeClr val="accent2"/>
              </a:solidFill>
              <a:effectLst/>
              <a:latin typeface="+mn-ea"/>
              <a:cs typeface="Times New Roman" panose="02020603050405020304" pitchFamily="18" charset="0"/>
            </a:endParaRPr>
          </a:p>
          <a:p>
            <a:pPr indent="0" algn="just">
              <a:buNone/>
            </a:pPr>
            <a:r>
              <a:rPr lang="en-US" altLang="ja-JP" sz="1800" kern="100" dirty="0">
                <a:effectLst/>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①</a:t>
            </a:r>
            <a:r>
              <a:rPr lang="en-US" altLang="ja-JP" sz="1800" kern="100" dirty="0">
                <a:effectLst/>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遺産分割により居住建物の帰属が確定した日</a:t>
            </a:r>
            <a:endParaRPr lang="en-US" altLang="ja-JP" sz="1800" kern="100" dirty="0">
              <a:latin typeface="+mn-ea"/>
              <a:cs typeface="Times New Roman" panose="02020603050405020304" pitchFamily="18" charset="0"/>
            </a:endParaRPr>
          </a:p>
          <a:p>
            <a:pPr indent="0" algn="just">
              <a:spcBef>
                <a:spcPts val="600"/>
              </a:spcBef>
              <a:buNone/>
            </a:pPr>
            <a:r>
              <a:rPr lang="en-US" altLang="ja-JP" sz="1800" kern="100" dirty="0">
                <a:effectLst/>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②</a:t>
            </a:r>
            <a:r>
              <a:rPr lang="en-US" altLang="ja-JP" sz="1800" kern="100" dirty="0">
                <a:effectLst/>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相続開始時から</a:t>
            </a:r>
            <a:r>
              <a:rPr lang="ja-JP" altLang="en-US" sz="1800" kern="100" dirty="0">
                <a:effectLst/>
                <a:latin typeface="+mn-ea"/>
                <a:cs typeface="Times New Roman" panose="02020603050405020304" pitchFamily="18" charset="0"/>
              </a:rPr>
              <a:t>６か</a:t>
            </a:r>
            <a:r>
              <a:rPr lang="ja-JP" altLang="ja-JP" sz="1800" kern="100" dirty="0">
                <a:effectLst/>
                <a:latin typeface="+mn-ea"/>
                <a:cs typeface="Times New Roman" panose="02020603050405020304" pitchFamily="18" charset="0"/>
              </a:rPr>
              <a:t>月を経過した日</a:t>
            </a:r>
            <a:endParaRPr lang="en-US" altLang="ja-JP" sz="1800" kern="100" dirty="0">
              <a:effectLst/>
              <a:latin typeface="+mn-ea"/>
              <a:cs typeface="Times New Roman" panose="02020603050405020304" pitchFamily="18" charset="0"/>
            </a:endParaRPr>
          </a:p>
          <a:p>
            <a:pPr indent="0" algn="just">
              <a:spcBef>
                <a:spcPts val="600"/>
              </a:spcBef>
              <a:buNone/>
            </a:pPr>
            <a:r>
              <a:rPr lang="en-US" altLang="ja-JP" sz="1800" kern="100" dirty="0">
                <a:effectLst/>
                <a:latin typeface="+mn-ea"/>
                <a:cs typeface="Times New Roman" panose="02020603050405020304" pitchFamily="18" charset="0"/>
              </a:rPr>
              <a:t>  </a:t>
            </a:r>
            <a:r>
              <a:rPr lang="ja-JP" altLang="ja-JP" sz="1800" kern="100" dirty="0">
                <a:effectLst/>
                <a:latin typeface="+mn-ea"/>
                <a:cs typeface="Times New Roman" panose="02020603050405020304" pitchFamily="18" charset="0"/>
              </a:rPr>
              <a:t>のいずれか遅い方</a:t>
            </a:r>
            <a:r>
              <a:rPr lang="ja-JP" altLang="en-US" sz="1800" kern="100" dirty="0">
                <a:effectLst/>
                <a:latin typeface="+mn-ea"/>
                <a:cs typeface="Times New Roman" panose="02020603050405020304" pitchFamily="18" charset="0"/>
              </a:rPr>
              <a:t>まで</a:t>
            </a:r>
            <a:r>
              <a:rPr lang="ja-JP" altLang="ja-JP" sz="1800" kern="100" dirty="0">
                <a:effectLst/>
                <a:latin typeface="+mn-ea"/>
                <a:cs typeface="Times New Roman" panose="02020603050405020304" pitchFamily="18" charset="0"/>
              </a:rPr>
              <a:t>居住が認められる。</a:t>
            </a:r>
            <a:endParaRPr lang="en-US" altLang="ja-JP" sz="1800" kern="100" dirty="0">
              <a:effectLst/>
              <a:latin typeface="+mn-ea"/>
              <a:cs typeface="Times New Roman" panose="02020603050405020304" pitchFamily="18" charset="0"/>
            </a:endParaRPr>
          </a:p>
          <a:p>
            <a:pPr indent="0" algn="just">
              <a:lnSpc>
                <a:spcPct val="100000"/>
              </a:lnSpc>
              <a:buNone/>
            </a:pPr>
            <a:r>
              <a:rPr lang="ja-JP" altLang="en-US" sz="1800" kern="100" dirty="0">
                <a:effectLst/>
                <a:latin typeface="+mn-ea"/>
                <a:cs typeface="Times New Roman" panose="02020603050405020304" pitchFamily="18" charset="0"/>
              </a:rPr>
              <a:t>　</a:t>
            </a:r>
            <a:r>
              <a:rPr lang="ja-JP" altLang="en-US" sz="1800" b="1" u="sng" kern="100" dirty="0">
                <a:effectLst/>
                <a:latin typeface="+mn-ea"/>
                <a:cs typeface="Times New Roman" panose="02020603050405020304" pitchFamily="18" charset="0"/>
              </a:rPr>
              <a:t>遺産分割までの間（または６か月）に限り</a:t>
            </a:r>
            <a:r>
              <a:rPr lang="ja-JP" altLang="en-US" sz="1800" kern="100" dirty="0">
                <a:effectLst/>
                <a:latin typeface="+mn-ea"/>
                <a:cs typeface="Times New Roman" panose="02020603050405020304" pitchFamily="18" charset="0"/>
              </a:rPr>
              <a:t>、配偶者が住み慣れた家に住み続けられるようにするもの。</a:t>
            </a:r>
            <a:endParaRPr lang="en-US" altLang="ja-JP" sz="1800" kern="100" dirty="0">
              <a:effectLst/>
              <a:latin typeface="+mn-ea"/>
              <a:cs typeface="Times New Roman" panose="02020603050405020304" pitchFamily="18" charset="0"/>
            </a:endParaRPr>
          </a:p>
          <a:p>
            <a:pPr indent="0" algn="just">
              <a:lnSpc>
                <a:spcPct val="100000"/>
              </a:lnSpc>
              <a:spcBef>
                <a:spcPts val="600"/>
              </a:spcBef>
              <a:buNone/>
            </a:pPr>
            <a:r>
              <a:rPr lang="en-US" altLang="ja-JP" sz="1800" b="1" kern="100" dirty="0">
                <a:effectLst/>
                <a:latin typeface="+mn-ea"/>
                <a:cs typeface="Times New Roman" panose="02020603050405020304" pitchFamily="18" charset="0"/>
              </a:rPr>
              <a:t>  </a:t>
            </a:r>
            <a:r>
              <a:rPr lang="ja-JP" altLang="en-US" sz="1800" b="1" u="sng" kern="100" dirty="0">
                <a:effectLst/>
                <a:latin typeface="+mn-ea"/>
                <a:cs typeface="Times New Roman" panose="02020603050405020304" pitchFamily="18" charset="0"/>
              </a:rPr>
              <a:t>法律上当然に認められる</a:t>
            </a:r>
            <a:r>
              <a:rPr lang="ja-JP" altLang="en-US" sz="1800" b="1" kern="100" dirty="0">
                <a:effectLst/>
                <a:latin typeface="+mn-ea"/>
                <a:cs typeface="Times New Roman" panose="02020603050405020304" pitchFamily="18" charset="0"/>
              </a:rPr>
              <a:t>一時的な権利</a:t>
            </a:r>
            <a:r>
              <a:rPr lang="ja-JP" altLang="en-US" sz="1800" kern="100" dirty="0">
                <a:effectLst/>
                <a:latin typeface="+mn-ea"/>
                <a:cs typeface="Times New Roman" panose="02020603050405020304" pitchFamily="18" charset="0"/>
              </a:rPr>
              <a:t>。</a:t>
            </a:r>
            <a:endParaRPr lang="ja-JP" altLang="ja-JP" sz="1800" kern="100" dirty="0">
              <a:effectLst/>
              <a:latin typeface="+mn-ea"/>
              <a:cs typeface="Times New Roman" panose="02020603050405020304" pitchFamily="18" charset="0"/>
            </a:endParaRPr>
          </a:p>
          <a:p>
            <a:pPr marL="0" indent="0">
              <a:buNone/>
            </a:pPr>
            <a:r>
              <a:rPr lang="ja-JP" altLang="en-US" sz="1800" dirty="0">
                <a:latin typeface="+mn-ea"/>
              </a:rPr>
              <a:t>　　　　　　　　　　　　　</a:t>
            </a:r>
            <a:endParaRPr lang="en-US" altLang="ja-JP" sz="1800" dirty="0">
              <a:latin typeface="+mn-ea"/>
            </a:endParaRPr>
          </a:p>
          <a:p>
            <a:pPr marL="985838" indent="-985838">
              <a:buNone/>
            </a:pPr>
            <a:r>
              <a:rPr kumimoji="1" lang="ja-JP" altLang="en-US" sz="1800" dirty="0">
                <a:latin typeface="+mn-ea"/>
              </a:rPr>
              <a:t>　　　　　　 </a:t>
            </a:r>
            <a:r>
              <a:rPr kumimoji="1" lang="ja-JP" altLang="en-US" sz="1800" dirty="0"/>
              <a:t>財産的価値</a:t>
            </a:r>
            <a:r>
              <a:rPr lang="ja-JP" altLang="en-US" sz="1800" dirty="0"/>
              <a:t>はなく、税務では問題になら　ないため、本研修会では扱わない。</a:t>
            </a:r>
            <a:endParaRPr kumimoji="1" lang="ja-JP" altLang="en-US" dirty="0"/>
          </a:p>
        </p:txBody>
      </p:sp>
      <p:sp>
        <p:nvSpPr>
          <p:cNvPr id="11" name="コンテンツ プレースホルダー 9">
            <a:extLst>
              <a:ext uri="{FF2B5EF4-FFF2-40B4-BE49-F238E27FC236}">
                <a16:creationId xmlns:a16="http://schemas.microsoft.com/office/drawing/2014/main" id="{A9E1CAFC-5A53-40C4-9B59-861C44DAF15E}"/>
              </a:ext>
            </a:extLst>
          </p:cNvPr>
          <p:cNvSpPr txBox="1">
            <a:spLocks/>
          </p:cNvSpPr>
          <p:nvPr/>
        </p:nvSpPr>
        <p:spPr>
          <a:xfrm>
            <a:off x="1097278" y="1860310"/>
            <a:ext cx="4754878"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ja-JP" altLang="en-US" dirty="0"/>
          </a:p>
        </p:txBody>
      </p:sp>
      <p:sp>
        <p:nvSpPr>
          <p:cNvPr id="6" name="コンテンツ プレースホルダー 2">
            <a:extLst>
              <a:ext uri="{FF2B5EF4-FFF2-40B4-BE49-F238E27FC236}">
                <a16:creationId xmlns:a16="http://schemas.microsoft.com/office/drawing/2014/main" id="{213A57EF-F761-47E1-8272-8AA6D839F83D}"/>
              </a:ext>
            </a:extLst>
          </p:cNvPr>
          <p:cNvSpPr txBox="1">
            <a:spLocks/>
          </p:cNvSpPr>
          <p:nvPr/>
        </p:nvSpPr>
        <p:spPr>
          <a:xfrm>
            <a:off x="6653561" y="2324878"/>
            <a:ext cx="4695159" cy="3901356"/>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fontAlgn="base"/>
            <a:r>
              <a:rPr lang="en-US" altLang="ja-JP" sz="1700" b="1" dirty="0">
                <a:solidFill>
                  <a:srgbClr val="323232"/>
                </a:solidFill>
                <a:latin typeface="メイリオ" panose="020B0604030504040204" pitchFamily="50" charset="-128"/>
                <a:ea typeface="メイリオ" panose="020B0604030504040204" pitchFamily="50" charset="-128"/>
              </a:rPr>
              <a:t>1037</a:t>
            </a:r>
            <a:r>
              <a:rPr lang="ja-JP" altLang="en-US" sz="1700" b="1" dirty="0">
                <a:solidFill>
                  <a:srgbClr val="323232"/>
                </a:solidFill>
                <a:latin typeface="メイリオ" panose="020B0604030504040204" pitchFamily="50" charset="-128"/>
                <a:ea typeface="メイリオ" panose="020B0604030504040204" pitchFamily="50" charset="-128"/>
              </a:rPr>
              <a:t>条（配偶者短期居住権）１項</a:t>
            </a:r>
            <a:endParaRPr lang="en-US" altLang="ja-JP" sz="1700" b="1" dirty="0">
              <a:solidFill>
                <a:srgbClr val="323232"/>
              </a:solidFill>
              <a:latin typeface="メイリオ" panose="020B0604030504040204" pitchFamily="50" charset="-128"/>
              <a:ea typeface="メイリオ" panose="020B0604030504040204" pitchFamily="50" charset="-128"/>
            </a:endParaRPr>
          </a:p>
          <a:p>
            <a:pPr fontAlgn="base"/>
            <a:r>
              <a:rPr lang="ja-JP" altLang="en-US" sz="1600" b="0" i="0" dirty="0">
                <a:solidFill>
                  <a:srgbClr val="323232"/>
                </a:solidFill>
                <a:effectLst/>
                <a:latin typeface="メイリオ" panose="020B0604030504040204" pitchFamily="50" charset="-128"/>
                <a:ea typeface="メイリオ" panose="020B0604030504040204" pitchFamily="50" charset="-128"/>
              </a:rPr>
              <a:t>　配偶者は、被相続人の財産に属した建物に相続開始の時に無償で居住していた場合には、次の各号に掲げる区分に応じてそれぞれ当該各号に定める日までの間、その居住していた建物（略）の所有権を相続又は遺贈により取得した者（略）に対し、居住建物について無償で使用する権利（略）を有する。ただし、（以下略）</a:t>
            </a:r>
            <a:endParaRPr lang="en-US" altLang="ja-JP" sz="1600" b="0" i="0" dirty="0">
              <a:solidFill>
                <a:srgbClr val="323232"/>
              </a:solidFill>
              <a:effectLst/>
              <a:latin typeface="メイリオ" panose="020B0604030504040204" pitchFamily="50" charset="-128"/>
              <a:ea typeface="メイリオ" panose="020B0604030504040204" pitchFamily="50" charset="-128"/>
            </a:endParaRPr>
          </a:p>
          <a:p>
            <a:pPr marL="360363" indent="-360363" fontAlgn="base">
              <a:lnSpc>
                <a:spcPct val="100000"/>
              </a:lnSpc>
              <a:spcBef>
                <a:spcPts val="600"/>
              </a:spcBef>
              <a:buFont typeface="Calibri" panose="020F0502020204030204" pitchFamily="34" charset="0"/>
              <a:buNone/>
            </a:pPr>
            <a:r>
              <a:rPr lang="ja-JP" altLang="en-US" sz="1600" dirty="0">
                <a:solidFill>
                  <a:srgbClr val="323232"/>
                </a:solidFill>
                <a:latin typeface="メイリオ" panose="020B0604030504040204" pitchFamily="50" charset="-128"/>
                <a:ea typeface="メイリオ" panose="020B0604030504040204" pitchFamily="50" charset="-128"/>
              </a:rPr>
              <a:t>　</a:t>
            </a:r>
            <a:r>
              <a:rPr lang="ja-JP" altLang="en-US" sz="1600" b="1" i="0" dirty="0">
                <a:solidFill>
                  <a:srgbClr val="323232"/>
                </a:solidFill>
                <a:effectLst/>
                <a:latin typeface="inherit"/>
                <a:ea typeface="メイリオ" panose="020B0604030504040204" pitchFamily="50" charset="-128"/>
              </a:rPr>
              <a:t>一</a:t>
            </a:r>
            <a:r>
              <a:rPr lang="ja-JP" altLang="en-US" sz="1600" b="0" i="0" dirty="0">
                <a:solidFill>
                  <a:srgbClr val="323232"/>
                </a:solidFill>
                <a:effectLst/>
                <a:latin typeface="メイリオ" panose="020B0604030504040204" pitchFamily="50" charset="-128"/>
                <a:ea typeface="メイリオ" panose="020B0604030504040204" pitchFamily="50" charset="-128"/>
              </a:rPr>
              <a:t>　居住建物について配偶者を含む共同相続人間で遺産の分割をすべき場合　遺産の分割により居住建物の帰属が確定した日又は相続開始の時から６箇月を経過する日のいずれか遅い日</a:t>
            </a:r>
          </a:p>
          <a:p>
            <a:pPr marL="360363" indent="-360363" algn="l" fontAlgn="base">
              <a:buNone/>
            </a:pPr>
            <a:r>
              <a:rPr lang="ja-JP" altLang="en-US" sz="1600" b="1" dirty="0">
                <a:solidFill>
                  <a:srgbClr val="323232"/>
                </a:solidFill>
                <a:latin typeface="inherit"/>
                <a:ea typeface="メイリオ" panose="020B0604030504040204" pitchFamily="50" charset="-128"/>
              </a:rPr>
              <a:t>　</a:t>
            </a:r>
            <a:r>
              <a:rPr lang="ja-JP" altLang="en-US" sz="1600" b="1" i="0" dirty="0">
                <a:solidFill>
                  <a:srgbClr val="323232"/>
                </a:solidFill>
                <a:effectLst/>
                <a:latin typeface="inherit"/>
                <a:ea typeface="メイリオ" panose="020B0604030504040204" pitchFamily="50" charset="-128"/>
              </a:rPr>
              <a:t>二 </a:t>
            </a:r>
            <a:r>
              <a:rPr lang="ja-JP" altLang="en-US" sz="1600" b="0" i="0" dirty="0">
                <a:solidFill>
                  <a:srgbClr val="323232"/>
                </a:solidFill>
                <a:effectLst/>
                <a:latin typeface="メイリオ" panose="020B0604030504040204" pitchFamily="50" charset="-128"/>
                <a:ea typeface="メイリオ" panose="020B0604030504040204" pitchFamily="50" charset="-128"/>
              </a:rPr>
              <a:t>（略）</a:t>
            </a:r>
          </a:p>
          <a:p>
            <a:pPr algn="l" fontAlgn="base"/>
            <a:r>
              <a:rPr lang="ja-JP" altLang="en-US" sz="1600" b="1" i="0" dirty="0">
                <a:solidFill>
                  <a:srgbClr val="323232"/>
                </a:solidFill>
                <a:effectLst/>
                <a:latin typeface="inherit"/>
                <a:ea typeface="メイリオ" panose="020B0604030504040204" pitchFamily="50" charset="-128"/>
              </a:rPr>
              <a:t>　</a:t>
            </a:r>
            <a:endParaRPr lang="ja-JP" altLang="en-US" dirty="0"/>
          </a:p>
        </p:txBody>
      </p:sp>
      <p:sp>
        <p:nvSpPr>
          <p:cNvPr id="7" name="四角形: 角を丸くする 6">
            <a:extLst>
              <a:ext uri="{FF2B5EF4-FFF2-40B4-BE49-F238E27FC236}">
                <a16:creationId xmlns:a16="http://schemas.microsoft.com/office/drawing/2014/main" id="{BE6B15A3-75FA-4B10-BF5F-CE304844FCAE}"/>
              </a:ext>
            </a:extLst>
          </p:cNvPr>
          <p:cNvSpPr/>
          <p:nvPr/>
        </p:nvSpPr>
        <p:spPr>
          <a:xfrm>
            <a:off x="6339847" y="2002551"/>
            <a:ext cx="5276964" cy="40233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矢印: 下 7">
            <a:extLst>
              <a:ext uri="{FF2B5EF4-FFF2-40B4-BE49-F238E27FC236}">
                <a16:creationId xmlns:a16="http://schemas.microsoft.com/office/drawing/2014/main" id="{ABAE097D-67C5-431C-B73E-7EB70B0C4299}"/>
              </a:ext>
            </a:extLst>
          </p:cNvPr>
          <p:cNvSpPr/>
          <p:nvPr/>
        </p:nvSpPr>
        <p:spPr>
          <a:xfrm rot="16200000">
            <a:off x="1441710" y="5210935"/>
            <a:ext cx="344557" cy="4956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46185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平行四辺形 15">
            <a:extLst>
              <a:ext uri="{FF2B5EF4-FFF2-40B4-BE49-F238E27FC236}">
                <a16:creationId xmlns:a16="http://schemas.microsoft.com/office/drawing/2014/main" id="{204723B5-11BF-4227-8387-444C6900C790}"/>
              </a:ext>
            </a:extLst>
          </p:cNvPr>
          <p:cNvSpPr/>
          <p:nvPr/>
        </p:nvSpPr>
        <p:spPr>
          <a:xfrm>
            <a:off x="1350498" y="5176911"/>
            <a:ext cx="1477108" cy="576762"/>
          </a:xfrm>
          <a:prstGeom prst="parallelogram">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36FD0ED-7AC2-454E-88E1-51F04C3A9823}"/>
              </a:ext>
            </a:extLst>
          </p:cNvPr>
          <p:cNvSpPr>
            <a:spLocks noGrp="1"/>
          </p:cNvSpPr>
          <p:nvPr>
            <p:ph type="title"/>
          </p:nvPr>
        </p:nvSpPr>
        <p:spPr>
          <a:xfrm>
            <a:off x="1097280" y="562687"/>
            <a:ext cx="10058400" cy="1174673"/>
          </a:xfrm>
        </p:spPr>
        <p:txBody>
          <a:bodyPr>
            <a:normAutofit/>
          </a:bodyPr>
          <a:lstStyle/>
          <a:p>
            <a:r>
              <a:rPr kumimoji="1" lang="ja-JP" altLang="en-US" sz="3200" dirty="0"/>
              <a:t>配偶者居住権とは　①なぜ必要か？</a:t>
            </a:r>
          </a:p>
        </p:txBody>
      </p:sp>
      <p:sp>
        <p:nvSpPr>
          <p:cNvPr id="3" name="コンテンツ プレースホルダー 2">
            <a:extLst>
              <a:ext uri="{FF2B5EF4-FFF2-40B4-BE49-F238E27FC236}">
                <a16:creationId xmlns:a16="http://schemas.microsoft.com/office/drawing/2014/main" id="{B0A1607D-9D43-4149-BD4B-5894A34B6FA7}"/>
              </a:ext>
            </a:extLst>
          </p:cNvPr>
          <p:cNvSpPr>
            <a:spLocks noGrp="1"/>
          </p:cNvSpPr>
          <p:nvPr>
            <p:ph sz="half" idx="1"/>
          </p:nvPr>
        </p:nvSpPr>
        <p:spPr/>
        <p:txBody>
          <a:bodyPr>
            <a:normAutofit/>
          </a:bodyPr>
          <a:lstStyle/>
          <a:p>
            <a:endParaRPr kumimoji="1" lang="en-US" altLang="ja-JP" dirty="0"/>
          </a:p>
          <a:p>
            <a:r>
              <a:rPr lang="ja-JP" altLang="en-US" dirty="0"/>
              <a:t>　　後妻　　　　　　　　夫　　　　　　　先妻</a:t>
            </a:r>
            <a:endParaRPr lang="en-US" altLang="ja-JP" dirty="0"/>
          </a:p>
          <a:p>
            <a:endParaRPr kumimoji="1" lang="en-US" altLang="ja-JP" dirty="0"/>
          </a:p>
          <a:p>
            <a:endParaRPr lang="en-US" altLang="ja-JP" dirty="0"/>
          </a:p>
          <a:p>
            <a:r>
              <a:rPr kumimoji="1" lang="ja-JP" altLang="en-US" dirty="0"/>
              <a:t>　　　　　　　　　　　　　　　先妻の子</a:t>
            </a:r>
            <a:endParaRPr kumimoji="1" lang="en-US" altLang="ja-JP" dirty="0"/>
          </a:p>
          <a:p>
            <a:endParaRPr lang="en-US" altLang="ja-JP" dirty="0"/>
          </a:p>
          <a:p>
            <a:r>
              <a:rPr kumimoji="1" lang="ja-JP" altLang="en-US" dirty="0"/>
              <a:t>　　　　　　　　　　　 </a:t>
            </a:r>
            <a:r>
              <a:rPr lang="ja-JP" altLang="en-US" dirty="0"/>
              <a:t>　</a:t>
            </a:r>
            <a:r>
              <a:rPr kumimoji="1" lang="ja-JP" altLang="en-US" dirty="0"/>
              <a:t>自宅　</a:t>
            </a:r>
            <a:r>
              <a:rPr kumimoji="1" lang="en-US" altLang="ja-JP" dirty="0"/>
              <a:t>3,000</a:t>
            </a:r>
            <a:r>
              <a:rPr kumimoji="1" lang="ja-JP" altLang="en-US" dirty="0"/>
              <a:t>万円</a:t>
            </a:r>
            <a:endParaRPr kumimoji="1" lang="en-US" altLang="ja-JP" dirty="0"/>
          </a:p>
          <a:p>
            <a:r>
              <a:rPr lang="ja-JP" altLang="en-US" dirty="0"/>
              <a:t>　　　　　　　　　　　　 預金　</a:t>
            </a:r>
            <a:r>
              <a:rPr lang="en-US" altLang="ja-JP" dirty="0"/>
              <a:t>3,000</a:t>
            </a:r>
            <a:r>
              <a:rPr lang="ja-JP" altLang="en-US" dirty="0"/>
              <a:t>万円</a:t>
            </a:r>
            <a:endParaRPr kumimoji="1" lang="ja-JP" altLang="en-US" dirty="0"/>
          </a:p>
        </p:txBody>
      </p:sp>
      <p:sp>
        <p:nvSpPr>
          <p:cNvPr id="4" name="コンテンツ プレースホルダー 3">
            <a:extLst>
              <a:ext uri="{FF2B5EF4-FFF2-40B4-BE49-F238E27FC236}">
                <a16:creationId xmlns:a16="http://schemas.microsoft.com/office/drawing/2014/main" id="{90AA661C-3139-4CE1-B9D4-FF39EE2B30EB}"/>
              </a:ext>
            </a:extLst>
          </p:cNvPr>
          <p:cNvSpPr>
            <a:spLocks noGrp="1"/>
          </p:cNvSpPr>
          <p:nvPr>
            <p:ph sz="half" idx="2"/>
          </p:nvPr>
        </p:nvSpPr>
        <p:spPr/>
        <p:txBody>
          <a:bodyPr>
            <a:normAutofit/>
          </a:bodyPr>
          <a:lstStyle/>
          <a:p>
            <a:endParaRPr kumimoji="1" lang="en-US" altLang="ja-JP" dirty="0"/>
          </a:p>
          <a:p>
            <a:r>
              <a:rPr lang="ja-JP" altLang="en-US" dirty="0"/>
              <a:t>後妻と先妻の子の法定相続分は</a:t>
            </a:r>
            <a:r>
              <a:rPr lang="en-US" altLang="ja-JP" dirty="0"/>
              <a:t>1/2</a:t>
            </a:r>
            <a:r>
              <a:rPr lang="ja-JP" altLang="en-US" dirty="0"/>
              <a:t>ずつ。</a:t>
            </a:r>
            <a:endParaRPr lang="en-US" altLang="ja-JP" dirty="0"/>
          </a:p>
          <a:p>
            <a:r>
              <a:rPr kumimoji="1" lang="ja-JP" altLang="en-US" dirty="0"/>
              <a:t>旧法の下では</a:t>
            </a:r>
            <a:r>
              <a:rPr kumimoji="1" lang="en-US" altLang="ja-JP" dirty="0"/>
              <a:t>…</a:t>
            </a:r>
          </a:p>
          <a:p>
            <a:endParaRPr kumimoji="1" lang="en-US" altLang="ja-JP" dirty="0"/>
          </a:p>
          <a:p>
            <a:r>
              <a:rPr lang="ja-JP" altLang="en-US" dirty="0"/>
              <a:t>後妻が自宅を取得すると？</a:t>
            </a:r>
            <a:endParaRPr lang="en-US" altLang="ja-JP" dirty="0"/>
          </a:p>
          <a:p>
            <a:r>
              <a:rPr lang="ja-JP" altLang="en-US" dirty="0"/>
              <a:t>　　　後妻　・・・　自宅　</a:t>
            </a:r>
            <a:r>
              <a:rPr lang="en-US" altLang="ja-JP" dirty="0"/>
              <a:t>3,000</a:t>
            </a:r>
            <a:r>
              <a:rPr lang="ja-JP" altLang="en-US" dirty="0"/>
              <a:t>万円</a:t>
            </a:r>
            <a:endParaRPr lang="en-US" altLang="ja-JP" dirty="0"/>
          </a:p>
          <a:p>
            <a:r>
              <a:rPr lang="ja-JP" altLang="en-US" dirty="0"/>
              <a:t>　　　先妻の子　・・・　預金　</a:t>
            </a:r>
            <a:r>
              <a:rPr lang="en-US" altLang="ja-JP" dirty="0"/>
              <a:t>3,000</a:t>
            </a:r>
            <a:r>
              <a:rPr lang="ja-JP" altLang="en-US" dirty="0"/>
              <a:t>万円</a:t>
            </a:r>
            <a:endParaRPr lang="en-US" altLang="ja-JP" dirty="0"/>
          </a:p>
          <a:p>
            <a:r>
              <a:rPr kumimoji="1" lang="ja-JP" altLang="en-US" dirty="0"/>
              <a:t>後妻は、自宅を確保できたものの、預金は　　もらえず、生活に困る恐れ。</a:t>
            </a:r>
          </a:p>
        </p:txBody>
      </p:sp>
      <p:cxnSp>
        <p:nvCxnSpPr>
          <p:cNvPr id="6" name="直線コネクタ 5">
            <a:extLst>
              <a:ext uri="{FF2B5EF4-FFF2-40B4-BE49-F238E27FC236}">
                <a16:creationId xmlns:a16="http://schemas.microsoft.com/office/drawing/2014/main" id="{A3BB24E5-5F02-423E-AF33-C035049516BF}"/>
              </a:ext>
            </a:extLst>
          </p:cNvPr>
          <p:cNvCxnSpPr/>
          <p:nvPr/>
        </p:nvCxnSpPr>
        <p:spPr>
          <a:xfrm>
            <a:off x="2349303" y="2489982"/>
            <a:ext cx="82999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BDAA0EC-3DFC-4476-A3CB-D235EFC26438}"/>
              </a:ext>
            </a:extLst>
          </p:cNvPr>
          <p:cNvCxnSpPr/>
          <p:nvPr/>
        </p:nvCxnSpPr>
        <p:spPr>
          <a:xfrm>
            <a:off x="3784207" y="2504049"/>
            <a:ext cx="82999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976CF45D-70EA-46E8-AE26-508530A43D8E}"/>
              </a:ext>
            </a:extLst>
          </p:cNvPr>
          <p:cNvCxnSpPr/>
          <p:nvPr/>
        </p:nvCxnSpPr>
        <p:spPr>
          <a:xfrm>
            <a:off x="4199204" y="2518117"/>
            <a:ext cx="0" cy="9249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BB353697-B37F-411B-946F-7E75665F5224}"/>
              </a:ext>
            </a:extLst>
          </p:cNvPr>
          <p:cNvSpPr/>
          <p:nvPr/>
        </p:nvSpPr>
        <p:spPr>
          <a:xfrm>
            <a:off x="1350498" y="2208628"/>
            <a:ext cx="829990"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EFD9F090-B5A1-4B1A-9228-637826945AAF}"/>
              </a:ext>
            </a:extLst>
          </p:cNvPr>
          <p:cNvSpPr/>
          <p:nvPr/>
        </p:nvSpPr>
        <p:spPr>
          <a:xfrm>
            <a:off x="3566157" y="3565510"/>
            <a:ext cx="1371599"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a:extLst>
              <a:ext uri="{FF2B5EF4-FFF2-40B4-BE49-F238E27FC236}">
                <a16:creationId xmlns:a16="http://schemas.microsoft.com/office/drawing/2014/main" id="{B7644022-829E-4F69-9607-85F916B6BCAB}"/>
              </a:ext>
            </a:extLst>
          </p:cNvPr>
          <p:cNvSpPr/>
          <p:nvPr/>
        </p:nvSpPr>
        <p:spPr>
          <a:xfrm>
            <a:off x="1596675" y="4360996"/>
            <a:ext cx="998809" cy="5767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F6C977AA-2BBC-4E7E-9EAF-0977D49FF7D9}"/>
              </a:ext>
            </a:extLst>
          </p:cNvPr>
          <p:cNvSpPr/>
          <p:nvPr/>
        </p:nvSpPr>
        <p:spPr>
          <a:xfrm>
            <a:off x="1751425" y="4937760"/>
            <a:ext cx="710421" cy="50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13167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平行四辺形 15">
            <a:extLst>
              <a:ext uri="{FF2B5EF4-FFF2-40B4-BE49-F238E27FC236}">
                <a16:creationId xmlns:a16="http://schemas.microsoft.com/office/drawing/2014/main" id="{204723B5-11BF-4227-8387-444C6900C790}"/>
              </a:ext>
            </a:extLst>
          </p:cNvPr>
          <p:cNvSpPr/>
          <p:nvPr/>
        </p:nvSpPr>
        <p:spPr>
          <a:xfrm>
            <a:off x="1350498" y="5176911"/>
            <a:ext cx="1477108" cy="576762"/>
          </a:xfrm>
          <a:prstGeom prst="parallelogram">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436FD0ED-7AC2-454E-88E1-51F04C3A9823}"/>
              </a:ext>
            </a:extLst>
          </p:cNvPr>
          <p:cNvSpPr>
            <a:spLocks noGrp="1"/>
          </p:cNvSpPr>
          <p:nvPr>
            <p:ph type="title"/>
          </p:nvPr>
        </p:nvSpPr>
        <p:spPr>
          <a:xfrm>
            <a:off x="1097280" y="562687"/>
            <a:ext cx="10058400" cy="1174673"/>
          </a:xfrm>
        </p:spPr>
        <p:txBody>
          <a:bodyPr>
            <a:normAutofit/>
          </a:bodyPr>
          <a:lstStyle/>
          <a:p>
            <a:r>
              <a:rPr kumimoji="1" lang="ja-JP" altLang="en-US" sz="3200" dirty="0"/>
              <a:t>配偶者居住権とは　①なぜ必要か？</a:t>
            </a:r>
          </a:p>
        </p:txBody>
      </p:sp>
      <p:sp>
        <p:nvSpPr>
          <p:cNvPr id="3" name="コンテンツ プレースホルダー 2">
            <a:extLst>
              <a:ext uri="{FF2B5EF4-FFF2-40B4-BE49-F238E27FC236}">
                <a16:creationId xmlns:a16="http://schemas.microsoft.com/office/drawing/2014/main" id="{B0A1607D-9D43-4149-BD4B-5894A34B6FA7}"/>
              </a:ext>
            </a:extLst>
          </p:cNvPr>
          <p:cNvSpPr>
            <a:spLocks noGrp="1"/>
          </p:cNvSpPr>
          <p:nvPr>
            <p:ph sz="half" idx="1"/>
          </p:nvPr>
        </p:nvSpPr>
        <p:spPr/>
        <p:txBody>
          <a:bodyPr>
            <a:noAutofit/>
          </a:bodyPr>
          <a:lstStyle/>
          <a:p>
            <a:endParaRPr kumimoji="1" lang="en-US" altLang="ja-JP" dirty="0"/>
          </a:p>
          <a:p>
            <a:r>
              <a:rPr lang="ja-JP" altLang="en-US" dirty="0"/>
              <a:t>　　後妻　　　　　　　　夫　　　　　　　先妻</a:t>
            </a:r>
            <a:endParaRPr lang="en-US" altLang="ja-JP" dirty="0"/>
          </a:p>
          <a:p>
            <a:endParaRPr kumimoji="1" lang="en-US" altLang="ja-JP" dirty="0"/>
          </a:p>
          <a:p>
            <a:endParaRPr lang="en-US" altLang="ja-JP" dirty="0"/>
          </a:p>
          <a:p>
            <a:r>
              <a:rPr kumimoji="1" lang="ja-JP" altLang="en-US" dirty="0"/>
              <a:t>　　　　　　　　　　　　　　　先妻の子</a:t>
            </a:r>
            <a:endParaRPr kumimoji="1" lang="en-US" altLang="ja-JP" dirty="0"/>
          </a:p>
          <a:p>
            <a:endParaRPr lang="en-US" altLang="ja-JP" dirty="0"/>
          </a:p>
          <a:p>
            <a:r>
              <a:rPr kumimoji="1" lang="ja-JP" altLang="en-US" dirty="0"/>
              <a:t>　　　　　　　　　　　　 自宅　</a:t>
            </a:r>
            <a:r>
              <a:rPr kumimoji="1" lang="en-US" altLang="ja-JP" dirty="0"/>
              <a:t>3,000</a:t>
            </a:r>
            <a:r>
              <a:rPr kumimoji="1" lang="ja-JP" altLang="en-US" dirty="0"/>
              <a:t>万円</a:t>
            </a:r>
            <a:endParaRPr kumimoji="1" lang="en-US" altLang="ja-JP" dirty="0"/>
          </a:p>
          <a:p>
            <a:r>
              <a:rPr lang="ja-JP" altLang="en-US" dirty="0"/>
              <a:t>　　　　　　　　　　　　 　</a:t>
            </a:r>
            <a:r>
              <a:rPr lang="ja-JP" altLang="en-US" sz="1400" dirty="0"/>
              <a:t>うち配偶者居住権 </a:t>
            </a:r>
            <a:r>
              <a:rPr lang="en-US" altLang="ja-JP" dirty="0"/>
              <a:t>1,000</a:t>
            </a:r>
            <a:r>
              <a:rPr lang="ja-JP" altLang="en-US" dirty="0"/>
              <a:t>万円</a:t>
            </a:r>
            <a:endParaRPr lang="en-US" altLang="ja-JP" dirty="0"/>
          </a:p>
          <a:p>
            <a:r>
              <a:rPr lang="ja-JP" altLang="en-US" dirty="0"/>
              <a:t>　　　　　　　　　　　　 預金　</a:t>
            </a:r>
            <a:r>
              <a:rPr lang="en-US" altLang="ja-JP" dirty="0"/>
              <a:t>3,000</a:t>
            </a:r>
            <a:r>
              <a:rPr lang="ja-JP" altLang="en-US" dirty="0"/>
              <a:t>万円</a:t>
            </a:r>
            <a:endParaRPr kumimoji="1" lang="ja-JP" altLang="en-US" dirty="0"/>
          </a:p>
        </p:txBody>
      </p:sp>
      <p:sp>
        <p:nvSpPr>
          <p:cNvPr id="4" name="コンテンツ プレースホルダー 3">
            <a:extLst>
              <a:ext uri="{FF2B5EF4-FFF2-40B4-BE49-F238E27FC236}">
                <a16:creationId xmlns:a16="http://schemas.microsoft.com/office/drawing/2014/main" id="{90AA661C-3139-4CE1-B9D4-FF39EE2B30EB}"/>
              </a:ext>
            </a:extLst>
          </p:cNvPr>
          <p:cNvSpPr>
            <a:spLocks noGrp="1"/>
          </p:cNvSpPr>
          <p:nvPr>
            <p:ph sz="half" idx="2"/>
          </p:nvPr>
        </p:nvSpPr>
        <p:spPr>
          <a:xfrm>
            <a:off x="6217919" y="1872239"/>
            <a:ext cx="4937761" cy="3907938"/>
          </a:xfrm>
        </p:spPr>
        <p:txBody>
          <a:bodyPr>
            <a:normAutofit/>
          </a:bodyPr>
          <a:lstStyle/>
          <a:p>
            <a:pPr marL="0" indent="0">
              <a:buNone/>
            </a:pPr>
            <a:r>
              <a:rPr lang="ja-JP" altLang="en-US" dirty="0"/>
              <a:t>　</a:t>
            </a:r>
            <a:r>
              <a:rPr kumimoji="1" lang="ja-JP" altLang="en-US" dirty="0"/>
              <a:t>配偶者居住権があれば</a:t>
            </a:r>
            <a:r>
              <a:rPr kumimoji="1" lang="en-US" altLang="ja-JP" dirty="0"/>
              <a:t>…</a:t>
            </a:r>
          </a:p>
          <a:p>
            <a:pPr marL="0" indent="0">
              <a:buNone/>
            </a:pPr>
            <a:endParaRPr kumimoji="1" lang="en-US" altLang="ja-JP" dirty="0"/>
          </a:p>
          <a:p>
            <a:r>
              <a:rPr lang="ja-JP" altLang="en-US" dirty="0"/>
              <a:t>　後妻　・・・　配偶者居住権　</a:t>
            </a:r>
            <a:r>
              <a:rPr lang="en-US" altLang="ja-JP" dirty="0"/>
              <a:t>1,000</a:t>
            </a:r>
            <a:r>
              <a:rPr lang="ja-JP" altLang="en-US" dirty="0"/>
              <a:t>万円</a:t>
            </a:r>
            <a:endParaRPr lang="en-US" altLang="ja-JP" dirty="0"/>
          </a:p>
          <a:p>
            <a:r>
              <a:rPr lang="ja-JP" altLang="en-US" dirty="0"/>
              <a:t>　　　　　　　　 預金　</a:t>
            </a:r>
            <a:r>
              <a:rPr lang="en-US" altLang="ja-JP" dirty="0"/>
              <a:t>2,000</a:t>
            </a:r>
            <a:r>
              <a:rPr lang="ja-JP" altLang="en-US" dirty="0"/>
              <a:t>万円　</a:t>
            </a:r>
            <a:endParaRPr lang="en-US" altLang="ja-JP" dirty="0"/>
          </a:p>
          <a:p>
            <a:r>
              <a:rPr lang="ja-JP" altLang="en-US" dirty="0"/>
              <a:t>　先妻の子　・・・　自宅（制限付き） </a:t>
            </a:r>
            <a:r>
              <a:rPr lang="en-US" altLang="ja-JP" dirty="0"/>
              <a:t>2,000</a:t>
            </a:r>
            <a:r>
              <a:rPr lang="ja-JP" altLang="en-US" dirty="0"/>
              <a:t>万円</a:t>
            </a:r>
            <a:endParaRPr lang="en-US" altLang="ja-JP" dirty="0"/>
          </a:p>
          <a:p>
            <a:r>
              <a:rPr kumimoji="1" lang="ja-JP" altLang="en-US" dirty="0"/>
              <a:t>　　　　　　　　　　　 預金　</a:t>
            </a:r>
            <a:r>
              <a:rPr kumimoji="1" lang="en-US" altLang="ja-JP" dirty="0"/>
              <a:t>1,000</a:t>
            </a:r>
            <a:r>
              <a:rPr kumimoji="1" lang="ja-JP" altLang="en-US" dirty="0"/>
              <a:t>万円</a:t>
            </a:r>
            <a:endParaRPr lang="en-US" altLang="ja-JP" dirty="0"/>
          </a:p>
          <a:p>
            <a:pPr>
              <a:lnSpc>
                <a:spcPct val="100000"/>
              </a:lnSpc>
            </a:pPr>
            <a:r>
              <a:rPr kumimoji="1" lang="ja-JP" altLang="en-US" dirty="0"/>
              <a:t>配偶者は、自宅に住み続けられる上に、生活資金も取得できる。</a:t>
            </a:r>
          </a:p>
        </p:txBody>
      </p:sp>
      <p:cxnSp>
        <p:nvCxnSpPr>
          <p:cNvPr id="6" name="直線コネクタ 5">
            <a:extLst>
              <a:ext uri="{FF2B5EF4-FFF2-40B4-BE49-F238E27FC236}">
                <a16:creationId xmlns:a16="http://schemas.microsoft.com/office/drawing/2014/main" id="{A3BB24E5-5F02-423E-AF33-C035049516BF}"/>
              </a:ext>
            </a:extLst>
          </p:cNvPr>
          <p:cNvCxnSpPr/>
          <p:nvPr/>
        </p:nvCxnSpPr>
        <p:spPr>
          <a:xfrm>
            <a:off x="2349303" y="2489982"/>
            <a:ext cx="82999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9BDAA0EC-3DFC-4476-A3CB-D235EFC26438}"/>
              </a:ext>
            </a:extLst>
          </p:cNvPr>
          <p:cNvCxnSpPr/>
          <p:nvPr/>
        </p:nvCxnSpPr>
        <p:spPr>
          <a:xfrm>
            <a:off x="3784207" y="2504049"/>
            <a:ext cx="829994"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976CF45D-70EA-46E8-AE26-508530A43D8E}"/>
              </a:ext>
            </a:extLst>
          </p:cNvPr>
          <p:cNvCxnSpPr/>
          <p:nvPr/>
        </p:nvCxnSpPr>
        <p:spPr>
          <a:xfrm>
            <a:off x="4199204" y="2518117"/>
            <a:ext cx="0" cy="92495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BB353697-B37F-411B-946F-7E75665F5224}"/>
              </a:ext>
            </a:extLst>
          </p:cNvPr>
          <p:cNvSpPr/>
          <p:nvPr/>
        </p:nvSpPr>
        <p:spPr>
          <a:xfrm>
            <a:off x="1350498" y="2208628"/>
            <a:ext cx="829990"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EFD9F090-B5A1-4B1A-9228-637826945AAF}"/>
              </a:ext>
            </a:extLst>
          </p:cNvPr>
          <p:cNvSpPr/>
          <p:nvPr/>
        </p:nvSpPr>
        <p:spPr>
          <a:xfrm>
            <a:off x="3566157" y="3565510"/>
            <a:ext cx="1371599" cy="50642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二等辺三角形 13">
            <a:extLst>
              <a:ext uri="{FF2B5EF4-FFF2-40B4-BE49-F238E27FC236}">
                <a16:creationId xmlns:a16="http://schemas.microsoft.com/office/drawing/2014/main" id="{B7644022-829E-4F69-9607-85F916B6BCAB}"/>
              </a:ext>
            </a:extLst>
          </p:cNvPr>
          <p:cNvSpPr/>
          <p:nvPr/>
        </p:nvSpPr>
        <p:spPr>
          <a:xfrm>
            <a:off x="1596675" y="4360996"/>
            <a:ext cx="998809" cy="5767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F6C977AA-2BBC-4E7E-9EAF-0977D49FF7D9}"/>
              </a:ext>
            </a:extLst>
          </p:cNvPr>
          <p:cNvSpPr/>
          <p:nvPr/>
        </p:nvSpPr>
        <p:spPr>
          <a:xfrm>
            <a:off x="1751425" y="4937760"/>
            <a:ext cx="710421" cy="50641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58E177E8-7273-4746-9D92-898C4416CF7F}"/>
              </a:ext>
            </a:extLst>
          </p:cNvPr>
          <p:cNvSpPr txBox="1"/>
          <p:nvPr/>
        </p:nvSpPr>
        <p:spPr>
          <a:xfrm>
            <a:off x="6812128" y="5417679"/>
            <a:ext cx="4222656" cy="584775"/>
          </a:xfrm>
          <a:prstGeom prst="rect">
            <a:avLst/>
          </a:prstGeom>
          <a:noFill/>
        </p:spPr>
        <p:txBody>
          <a:bodyPr wrap="square" rtlCol="0">
            <a:spAutoFit/>
          </a:bodyPr>
          <a:lstStyle/>
          <a:p>
            <a:r>
              <a:rPr kumimoji="1" lang="ja-JP" altLang="en-US" sz="1600" dirty="0">
                <a:latin typeface="Sitka Banner" panose="02000505000000020004" pitchFamily="2" charset="0"/>
              </a:rPr>
              <a:t>◇参考◇　</a:t>
            </a:r>
            <a:endParaRPr kumimoji="1" lang="en-US" altLang="ja-JP" sz="1600" dirty="0">
              <a:latin typeface="Sitka Banner" panose="02000505000000020004" pitchFamily="2" charset="0"/>
            </a:endParaRPr>
          </a:p>
          <a:p>
            <a:r>
              <a:rPr kumimoji="1" lang="ja-JP" altLang="en-US" sz="1600" dirty="0">
                <a:latin typeface="Sitka Banner" panose="02000505000000020004" pitchFamily="2" charset="0"/>
              </a:rPr>
              <a:t>　改正前の実務ではどう対応していた？</a:t>
            </a:r>
            <a:endParaRPr kumimoji="1" lang="en-US" altLang="ja-JP" sz="1600" dirty="0">
              <a:latin typeface="Sitka Banner" panose="02000505000000020004" pitchFamily="2" charset="0"/>
            </a:endParaRPr>
          </a:p>
        </p:txBody>
      </p:sp>
      <p:sp>
        <p:nvSpPr>
          <p:cNvPr id="8" name="正方形/長方形 7">
            <a:extLst>
              <a:ext uri="{FF2B5EF4-FFF2-40B4-BE49-F238E27FC236}">
                <a16:creationId xmlns:a16="http://schemas.microsoft.com/office/drawing/2014/main" id="{644221D5-9632-487C-8A36-71473580422D}"/>
              </a:ext>
            </a:extLst>
          </p:cNvPr>
          <p:cNvSpPr/>
          <p:nvPr/>
        </p:nvSpPr>
        <p:spPr>
          <a:xfrm>
            <a:off x="6523230" y="5391175"/>
            <a:ext cx="4405537" cy="667451"/>
          </a:xfrm>
          <a:prstGeom prst="rect">
            <a:avLst/>
          </a:prstGeom>
          <a:no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04261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CC9C5C-97D0-4E78-968B-5A0AED7FF4AA}"/>
              </a:ext>
            </a:extLst>
          </p:cNvPr>
          <p:cNvSpPr>
            <a:spLocks noGrp="1"/>
          </p:cNvSpPr>
          <p:nvPr>
            <p:ph type="title"/>
          </p:nvPr>
        </p:nvSpPr>
        <p:spPr/>
        <p:txBody>
          <a:bodyPr>
            <a:normAutofit/>
          </a:bodyPr>
          <a:lstStyle/>
          <a:p>
            <a:r>
              <a:rPr kumimoji="1" lang="ja-JP" altLang="en-US" sz="3200" dirty="0"/>
              <a:t>配偶者居住権とは　②どのような権利？</a:t>
            </a:r>
          </a:p>
        </p:txBody>
      </p:sp>
      <p:sp>
        <p:nvSpPr>
          <p:cNvPr id="3" name="コンテンツ プレースホルダー 2">
            <a:extLst>
              <a:ext uri="{FF2B5EF4-FFF2-40B4-BE49-F238E27FC236}">
                <a16:creationId xmlns:a16="http://schemas.microsoft.com/office/drawing/2014/main" id="{A43161DE-D30C-4196-AD95-D5303F28CE34}"/>
              </a:ext>
            </a:extLst>
          </p:cNvPr>
          <p:cNvSpPr>
            <a:spLocks noGrp="1"/>
          </p:cNvSpPr>
          <p:nvPr>
            <p:ph sz="half" idx="1"/>
          </p:nvPr>
        </p:nvSpPr>
        <p:spPr>
          <a:xfrm>
            <a:off x="1090583" y="2290279"/>
            <a:ext cx="4649817" cy="4263517"/>
          </a:xfrm>
        </p:spPr>
        <p:txBody>
          <a:bodyPr>
            <a:noAutofit/>
          </a:bodyPr>
          <a:lstStyle/>
          <a:p>
            <a:pPr algn="l" fontAlgn="base"/>
            <a:r>
              <a:rPr lang="en-US" altLang="ja-JP" sz="1700" b="1" i="0" dirty="0">
                <a:solidFill>
                  <a:srgbClr val="323232"/>
                </a:solidFill>
                <a:effectLst/>
                <a:latin typeface="メイリオ" panose="020B0604030504040204" pitchFamily="50" charset="-128"/>
                <a:ea typeface="メイリオ" panose="020B0604030504040204" pitchFamily="50" charset="-128"/>
              </a:rPr>
              <a:t>1028</a:t>
            </a:r>
            <a:r>
              <a:rPr lang="ja-JP" altLang="en-US" sz="1700" b="1" i="0" dirty="0">
                <a:solidFill>
                  <a:srgbClr val="323232"/>
                </a:solidFill>
                <a:effectLst/>
                <a:latin typeface="メイリオ" panose="020B0604030504040204" pitchFamily="50" charset="-128"/>
                <a:ea typeface="メイリオ" panose="020B0604030504040204" pitchFamily="50" charset="-128"/>
              </a:rPr>
              <a:t>条（配偶者居住権）１項</a:t>
            </a:r>
            <a:endParaRPr lang="en-US" altLang="ja-JP" sz="1700" b="1" dirty="0">
              <a:solidFill>
                <a:srgbClr val="323232"/>
              </a:solidFill>
              <a:latin typeface="メイリオ" panose="020B0604030504040204" pitchFamily="50" charset="-128"/>
              <a:ea typeface="メイリオ" panose="020B0604030504040204" pitchFamily="50" charset="-128"/>
            </a:endParaRPr>
          </a:p>
          <a:p>
            <a:pPr algn="l" fontAlgn="base"/>
            <a:r>
              <a:rPr lang="ja-JP" altLang="en-US" sz="1700" b="1" i="0" dirty="0">
                <a:solidFill>
                  <a:srgbClr val="323232"/>
                </a:solidFill>
                <a:effectLst/>
                <a:latin typeface="inherit"/>
                <a:ea typeface="メイリオ" panose="020B0604030504040204" pitchFamily="50" charset="-128"/>
              </a:rPr>
              <a:t>　</a:t>
            </a:r>
            <a:r>
              <a:rPr lang="ja-JP" altLang="en-US" sz="1700" b="0" i="0" dirty="0">
                <a:solidFill>
                  <a:srgbClr val="323232"/>
                </a:solidFill>
                <a:effectLst/>
                <a:latin typeface="メイリオ" panose="020B0604030504040204" pitchFamily="50" charset="-128"/>
                <a:ea typeface="メイリオ" panose="020B0604030504040204" pitchFamily="50" charset="-128"/>
              </a:rPr>
              <a:t>被相続人の配偶者（略）は、被相続人の財　産に属した建物に相続開始の時に居住していた場合において、次の各号のいずれかに該当するときは、</a:t>
            </a:r>
            <a:r>
              <a:rPr lang="ja-JP" altLang="en-US" sz="1700" b="1" i="0" u="sng" dirty="0">
                <a:solidFill>
                  <a:srgbClr val="323232"/>
                </a:solidFill>
                <a:effectLst/>
                <a:latin typeface="メイリオ" panose="020B0604030504040204" pitchFamily="50" charset="-128"/>
                <a:ea typeface="メイリオ" panose="020B0604030504040204" pitchFamily="50" charset="-128"/>
              </a:rPr>
              <a:t>その居住していた建物</a:t>
            </a:r>
            <a:r>
              <a:rPr lang="ja-JP" altLang="en-US" sz="1700" b="0" i="0" u="sng" dirty="0">
                <a:solidFill>
                  <a:srgbClr val="323232"/>
                </a:solidFill>
                <a:effectLst/>
                <a:latin typeface="メイリオ" panose="020B0604030504040204" pitchFamily="50" charset="-128"/>
                <a:ea typeface="メイリオ" panose="020B0604030504040204" pitchFamily="50" charset="-128"/>
              </a:rPr>
              <a:t>（略）</a:t>
            </a:r>
            <a:r>
              <a:rPr lang="ja-JP" altLang="en-US" sz="1700" b="1" i="0" u="sng" dirty="0">
                <a:solidFill>
                  <a:srgbClr val="323232"/>
                </a:solidFill>
                <a:effectLst/>
                <a:latin typeface="メイリオ" panose="020B0604030504040204" pitchFamily="50" charset="-128"/>
                <a:ea typeface="メイリオ" panose="020B0604030504040204" pitchFamily="50" charset="-128"/>
              </a:rPr>
              <a:t>の全部について無償で使用及び収益をする権利</a:t>
            </a:r>
            <a:r>
              <a:rPr lang="ja-JP" altLang="en-US" sz="1700" b="0" i="0" dirty="0">
                <a:solidFill>
                  <a:srgbClr val="323232"/>
                </a:solidFill>
                <a:effectLst/>
                <a:latin typeface="メイリオ" panose="020B0604030504040204" pitchFamily="50" charset="-128"/>
                <a:ea typeface="メイリオ" panose="020B0604030504040204" pitchFamily="50" charset="-128"/>
              </a:rPr>
              <a:t>（略）を取得する。ただし、被相続人が相続開始の時に居住建物を配偶者以外の者と共有していた場合にあっては、この限りでない。</a:t>
            </a:r>
            <a:endParaRPr lang="en-US" altLang="ja-JP" sz="1700" dirty="0">
              <a:solidFill>
                <a:srgbClr val="323232"/>
              </a:solidFill>
              <a:latin typeface="メイリオ" panose="020B0604030504040204" pitchFamily="50" charset="-128"/>
              <a:ea typeface="メイリオ" panose="020B0604030504040204" pitchFamily="50" charset="-128"/>
            </a:endParaRPr>
          </a:p>
          <a:p>
            <a:pPr marL="355600" indent="-355600" algn="l" fontAlgn="base">
              <a:buNone/>
            </a:pPr>
            <a:r>
              <a:rPr lang="ja-JP" altLang="en-US" sz="1700" i="0" dirty="0">
                <a:solidFill>
                  <a:srgbClr val="323232"/>
                </a:solidFill>
                <a:effectLst/>
                <a:latin typeface="inherit"/>
                <a:ea typeface="メイリオ" panose="020B0604030504040204" pitchFamily="50" charset="-128"/>
              </a:rPr>
              <a:t>  一</a:t>
            </a:r>
            <a:r>
              <a:rPr lang="ja-JP" altLang="en-US" sz="1700" b="1" i="0" dirty="0">
                <a:solidFill>
                  <a:srgbClr val="323232"/>
                </a:solidFill>
                <a:effectLst/>
                <a:latin typeface="inherit"/>
                <a:ea typeface="メイリオ" panose="020B0604030504040204" pitchFamily="50" charset="-128"/>
              </a:rPr>
              <a:t>　</a:t>
            </a:r>
            <a:r>
              <a:rPr lang="ja-JP" altLang="en-US" sz="1700" b="0" i="0" dirty="0">
                <a:solidFill>
                  <a:srgbClr val="323232"/>
                </a:solidFill>
                <a:effectLst/>
                <a:latin typeface="メイリオ" panose="020B0604030504040204" pitchFamily="50" charset="-128"/>
                <a:ea typeface="メイリオ" panose="020B0604030504040204" pitchFamily="50" charset="-128"/>
              </a:rPr>
              <a:t>遺産の分割によって配偶者居住権を取得するものとされたとき。</a:t>
            </a:r>
            <a:endParaRPr lang="en-US" altLang="ja-JP" sz="1700" b="0" i="0" dirty="0">
              <a:solidFill>
                <a:srgbClr val="323232"/>
              </a:solidFill>
              <a:effectLst/>
              <a:latin typeface="メイリオ" panose="020B0604030504040204" pitchFamily="50" charset="-128"/>
              <a:ea typeface="メイリオ" panose="020B0604030504040204" pitchFamily="50" charset="-128"/>
            </a:endParaRPr>
          </a:p>
          <a:p>
            <a:pPr marL="355600" indent="-355600" algn="l" fontAlgn="base">
              <a:buNone/>
            </a:pPr>
            <a:r>
              <a:rPr lang="ja-JP" altLang="en-US" sz="1700" dirty="0">
                <a:solidFill>
                  <a:srgbClr val="323232"/>
                </a:solidFill>
                <a:latin typeface="メイリオ" panose="020B0604030504040204" pitchFamily="50" charset="-128"/>
                <a:ea typeface="メイリオ" panose="020B0604030504040204" pitchFamily="50" charset="-128"/>
              </a:rPr>
              <a:t> </a:t>
            </a:r>
            <a:r>
              <a:rPr lang="ja-JP" altLang="en-US" sz="1700" b="0" i="0" dirty="0">
                <a:solidFill>
                  <a:srgbClr val="323232"/>
                </a:solidFill>
                <a:effectLst/>
                <a:latin typeface="メイリオ" panose="020B0604030504040204" pitchFamily="50" charset="-128"/>
                <a:ea typeface="メイリオ" panose="020B0604030504040204" pitchFamily="50" charset="-128"/>
              </a:rPr>
              <a:t>二</a:t>
            </a:r>
            <a:r>
              <a:rPr lang="ja-JP" altLang="en-US" sz="1700" b="1" dirty="0">
                <a:solidFill>
                  <a:srgbClr val="323232"/>
                </a:solidFill>
                <a:latin typeface="inherit"/>
                <a:ea typeface="メイリオ" panose="020B0604030504040204" pitchFamily="50" charset="-128"/>
              </a:rPr>
              <a:t>　</a:t>
            </a:r>
            <a:r>
              <a:rPr lang="ja-JP" altLang="en-US" sz="1700" b="0" i="0" dirty="0">
                <a:solidFill>
                  <a:srgbClr val="323232"/>
                </a:solidFill>
                <a:effectLst/>
                <a:latin typeface="メイリオ" panose="020B0604030504040204" pitchFamily="50" charset="-128"/>
                <a:ea typeface="メイリオ" panose="020B0604030504040204" pitchFamily="50" charset="-128"/>
              </a:rPr>
              <a:t>配偶者居住権が遺贈の目的とされたとき。</a:t>
            </a:r>
            <a:endParaRPr lang="en-US" altLang="ja-JP" sz="1700" b="0" i="0" dirty="0">
              <a:solidFill>
                <a:srgbClr val="323232"/>
              </a:solidFill>
              <a:effectLst/>
              <a:latin typeface="メイリオ" panose="020B0604030504040204" pitchFamily="50" charset="-128"/>
              <a:ea typeface="メイリオ" panose="020B0604030504040204" pitchFamily="50" charset="-128"/>
            </a:endParaRPr>
          </a:p>
          <a:p>
            <a:pPr algn="l" fontAlgn="base"/>
            <a:endParaRPr lang="en-US" altLang="ja-JP" sz="1700" b="0" i="0" dirty="0">
              <a:solidFill>
                <a:srgbClr val="323232"/>
              </a:solidFill>
              <a:effectLst/>
              <a:latin typeface="メイリオ" panose="020B0604030504040204" pitchFamily="50" charset="-128"/>
              <a:ea typeface="メイリオ" panose="020B0604030504040204" pitchFamily="50" charset="-128"/>
            </a:endParaRPr>
          </a:p>
          <a:p>
            <a:pPr algn="l" fontAlgn="base"/>
            <a:endParaRPr lang="ja-JP" altLang="en-US" sz="1700" b="0" i="0" dirty="0">
              <a:solidFill>
                <a:srgbClr val="323232"/>
              </a:solidFill>
              <a:effectLst/>
              <a:latin typeface="メイリオ" panose="020B0604030504040204" pitchFamily="50" charset="-128"/>
              <a:ea typeface="メイリオ" panose="020B0604030504040204" pitchFamily="50" charset="-128"/>
            </a:endParaRPr>
          </a:p>
          <a:p>
            <a:endParaRPr kumimoji="1" lang="ja-JP" altLang="en-US" dirty="0"/>
          </a:p>
        </p:txBody>
      </p:sp>
      <p:sp>
        <p:nvSpPr>
          <p:cNvPr id="4" name="コンテンツ プレースホルダー 3">
            <a:extLst>
              <a:ext uri="{FF2B5EF4-FFF2-40B4-BE49-F238E27FC236}">
                <a16:creationId xmlns:a16="http://schemas.microsoft.com/office/drawing/2014/main" id="{BEA21B81-171A-4EDF-AD5C-3B36489DB5B6}"/>
              </a:ext>
            </a:extLst>
          </p:cNvPr>
          <p:cNvSpPr>
            <a:spLocks noGrp="1"/>
          </p:cNvSpPr>
          <p:nvPr>
            <p:ph sz="half" idx="2"/>
          </p:nvPr>
        </p:nvSpPr>
        <p:spPr>
          <a:xfrm>
            <a:off x="6427305" y="2188427"/>
            <a:ext cx="4654166" cy="1347498"/>
          </a:xfrm>
        </p:spPr>
        <p:txBody>
          <a:bodyPr>
            <a:normAutofit/>
          </a:bodyPr>
          <a:lstStyle/>
          <a:p>
            <a:pPr marL="0" indent="0">
              <a:buNone/>
            </a:pPr>
            <a:r>
              <a:rPr lang="ja-JP" altLang="en-US" dirty="0"/>
              <a:t>　</a:t>
            </a:r>
            <a:r>
              <a:rPr lang="ja-JP" altLang="en-US" b="1" dirty="0"/>
              <a:t>配偶者居住権　</a:t>
            </a:r>
            <a:r>
              <a:rPr lang="ja-JP" altLang="en-US" dirty="0"/>
              <a:t>　</a:t>
            </a:r>
            <a:endParaRPr lang="en-US" altLang="ja-JP" dirty="0"/>
          </a:p>
          <a:p>
            <a:pPr>
              <a:lnSpc>
                <a:spcPct val="100000"/>
              </a:lnSpc>
            </a:pPr>
            <a:r>
              <a:rPr lang="ja-JP" altLang="en-US" dirty="0"/>
              <a:t>「配偶者が居住建物の全部について無償で使用及び収益をする権利」</a:t>
            </a:r>
            <a:endParaRPr lang="en-US" altLang="ja-JP" dirty="0"/>
          </a:p>
          <a:p>
            <a:endParaRPr kumimoji="1" lang="ja-JP" altLang="en-US" dirty="0"/>
          </a:p>
        </p:txBody>
      </p:sp>
      <p:sp>
        <p:nvSpPr>
          <p:cNvPr id="6" name="コンテンツ プレースホルダー 3">
            <a:extLst>
              <a:ext uri="{FF2B5EF4-FFF2-40B4-BE49-F238E27FC236}">
                <a16:creationId xmlns:a16="http://schemas.microsoft.com/office/drawing/2014/main" id="{3BDD0B00-BC67-437B-B57C-FD2CF83A4D27}"/>
              </a:ext>
            </a:extLst>
          </p:cNvPr>
          <p:cNvSpPr txBox="1">
            <a:spLocks/>
          </p:cNvSpPr>
          <p:nvPr/>
        </p:nvSpPr>
        <p:spPr>
          <a:xfrm>
            <a:off x="6271439" y="3767759"/>
            <a:ext cx="4916048" cy="289228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r>
              <a:rPr lang="ja-JP" altLang="en-US" dirty="0"/>
              <a:t>　　 使用収益権限　あり</a:t>
            </a:r>
            <a:endParaRPr lang="en-US" altLang="ja-JP" dirty="0"/>
          </a:p>
          <a:p>
            <a:r>
              <a:rPr lang="ja-JP" altLang="en-US" dirty="0"/>
              <a:t>　  処分権限　なし</a:t>
            </a:r>
            <a:endParaRPr lang="en-US" altLang="ja-JP" dirty="0"/>
          </a:p>
          <a:p>
            <a:r>
              <a:rPr lang="ja-JP" altLang="en-US" dirty="0"/>
              <a:t>⇒ 所有権よりも低廉な評価額となる。</a:t>
            </a:r>
            <a:endParaRPr lang="en-US" altLang="ja-JP" dirty="0"/>
          </a:p>
          <a:p>
            <a:r>
              <a:rPr lang="ja-JP" altLang="en-US" dirty="0"/>
              <a:t>・「無償」</a:t>
            </a:r>
            <a:r>
              <a:rPr lang="en-US" altLang="ja-JP" dirty="0"/>
              <a:t>‥</a:t>
            </a:r>
            <a:r>
              <a:rPr lang="ja-JP" altLang="en-US" dirty="0"/>
              <a:t>通常の必要費は負担</a:t>
            </a:r>
            <a:r>
              <a:rPr lang="ja-JP" altLang="en-US" sz="1800" dirty="0"/>
              <a:t>（</a:t>
            </a:r>
            <a:r>
              <a:rPr lang="en-US" altLang="ja-JP" sz="1800" dirty="0"/>
              <a:t>1034</a:t>
            </a:r>
            <a:r>
              <a:rPr lang="ja-JP" altLang="en-US" sz="1800" dirty="0"/>
              <a:t>条</a:t>
            </a:r>
            <a:r>
              <a:rPr lang="en-US" altLang="ja-JP" sz="1800" dirty="0"/>
              <a:t>1</a:t>
            </a:r>
            <a:r>
              <a:rPr lang="ja-JP" altLang="en-US" sz="1800" dirty="0"/>
              <a:t>項）</a:t>
            </a:r>
            <a:endParaRPr lang="en-US" altLang="ja-JP" sz="1800" dirty="0"/>
          </a:p>
          <a:p>
            <a:endParaRPr lang="en-US" altLang="ja-JP" dirty="0"/>
          </a:p>
          <a:p>
            <a:endParaRPr lang="ja-JP" altLang="en-US" dirty="0"/>
          </a:p>
        </p:txBody>
      </p:sp>
      <p:sp>
        <p:nvSpPr>
          <p:cNvPr id="7" name="左中かっこ 6">
            <a:extLst>
              <a:ext uri="{FF2B5EF4-FFF2-40B4-BE49-F238E27FC236}">
                <a16:creationId xmlns:a16="http://schemas.microsoft.com/office/drawing/2014/main" id="{A1326B3B-F8EF-47F7-ACE2-919831378B24}"/>
              </a:ext>
            </a:extLst>
          </p:cNvPr>
          <p:cNvSpPr/>
          <p:nvPr/>
        </p:nvSpPr>
        <p:spPr>
          <a:xfrm>
            <a:off x="6453809" y="3836292"/>
            <a:ext cx="159027" cy="62285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376EE24D-9EBD-4925-AF81-415B78A8E9BD}"/>
              </a:ext>
            </a:extLst>
          </p:cNvPr>
          <p:cNvSpPr/>
          <p:nvPr/>
        </p:nvSpPr>
        <p:spPr>
          <a:xfrm>
            <a:off x="6271438" y="2133062"/>
            <a:ext cx="4916048" cy="1295938"/>
          </a:xfrm>
          <a:prstGeom prst="rect">
            <a:avLst/>
          </a:prstGeom>
          <a:noFill/>
          <a:ln w="28575">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四角形: 角を丸くする 4">
            <a:extLst>
              <a:ext uri="{FF2B5EF4-FFF2-40B4-BE49-F238E27FC236}">
                <a16:creationId xmlns:a16="http://schemas.microsoft.com/office/drawing/2014/main" id="{5C43C012-E281-44A3-B3B3-1A2214C88B96}"/>
              </a:ext>
            </a:extLst>
          </p:cNvPr>
          <p:cNvSpPr/>
          <p:nvPr/>
        </p:nvSpPr>
        <p:spPr>
          <a:xfrm>
            <a:off x="885824" y="1819231"/>
            <a:ext cx="5034737" cy="426351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70074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kumimoji="1" lang="ja-JP" altLang="en-US" sz="3200" dirty="0"/>
              <a:t>配偶者居住権とは　③成立要件</a:t>
            </a:r>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p:txBody>
          <a:bodyPr>
            <a:normAutofit fontScale="92500" lnSpcReduction="10000"/>
          </a:bodyPr>
          <a:lstStyle/>
          <a:p>
            <a:br>
              <a:rPr lang="en-US" altLang="ja-JP" dirty="0"/>
            </a:br>
            <a:r>
              <a:rPr lang="en-US" altLang="ja-JP" sz="2200" b="1" dirty="0">
                <a:solidFill>
                  <a:schemeClr val="accent2"/>
                </a:solidFill>
              </a:rPr>
              <a:t>A</a:t>
            </a:r>
            <a:r>
              <a:rPr lang="ja-JP" altLang="en-US" sz="2200" b="1" dirty="0">
                <a:solidFill>
                  <a:schemeClr val="accent2"/>
                </a:solidFill>
              </a:rPr>
              <a:t>　</a:t>
            </a:r>
            <a:r>
              <a:rPr lang="ja-JP" altLang="en-US" sz="2200" b="1" u="sng" dirty="0">
                <a:solidFill>
                  <a:schemeClr val="accent2"/>
                </a:solidFill>
              </a:rPr>
              <a:t>配偶者が相続開始時に被相続人所有の建物（居住建物）に居住していたこと</a:t>
            </a:r>
            <a:endParaRPr lang="en-US" altLang="ja-JP" sz="2200" b="1" u="sng" dirty="0">
              <a:solidFill>
                <a:schemeClr val="accent2"/>
              </a:solidFill>
            </a:endParaRPr>
          </a:p>
          <a:p>
            <a:r>
              <a:rPr lang="ja-JP" altLang="en-US" dirty="0"/>
              <a:t>　　</a:t>
            </a:r>
            <a:r>
              <a:rPr lang="ja-JP" altLang="en-US" sz="1900" dirty="0"/>
              <a:t>・　「居住」＝生活の本拠としていたこと</a:t>
            </a:r>
            <a:endParaRPr lang="en-US" altLang="ja-JP" sz="1900" dirty="0"/>
          </a:p>
          <a:p>
            <a:r>
              <a:rPr lang="ja-JP" altLang="en-US" sz="1900" dirty="0"/>
              <a:t>　　・　一時的に入院、施設入所等していた場合でも</a:t>
            </a:r>
            <a:r>
              <a:rPr lang="en-US" altLang="ja-JP" sz="1900" dirty="0"/>
              <a:t>OK</a:t>
            </a:r>
            <a:r>
              <a:rPr lang="ja-JP" altLang="en-US" sz="1900" dirty="0"/>
              <a:t>。</a:t>
            </a:r>
            <a:endParaRPr lang="en-US" altLang="ja-JP" sz="1900" dirty="0"/>
          </a:p>
          <a:p>
            <a:r>
              <a:rPr lang="ja-JP" altLang="en-US" sz="1900" dirty="0"/>
              <a:t>　　・　建物は一つに限らない。　</a:t>
            </a:r>
            <a:endParaRPr lang="en-US" altLang="ja-JP" sz="1900" dirty="0"/>
          </a:p>
          <a:p>
            <a:r>
              <a:rPr kumimoji="1" lang="en-US" altLang="ja-JP" sz="2200" b="1" dirty="0">
                <a:solidFill>
                  <a:schemeClr val="accent2"/>
                </a:solidFill>
              </a:rPr>
              <a:t>B</a:t>
            </a:r>
            <a:r>
              <a:rPr kumimoji="1" lang="ja-JP" altLang="en-US" sz="2200" b="1" dirty="0">
                <a:solidFill>
                  <a:schemeClr val="accent2"/>
                </a:solidFill>
              </a:rPr>
              <a:t>　</a:t>
            </a:r>
            <a:r>
              <a:rPr kumimoji="1" lang="ja-JP" altLang="en-US" sz="2200" b="1" u="sng" dirty="0">
                <a:solidFill>
                  <a:schemeClr val="accent2"/>
                </a:solidFill>
              </a:rPr>
              <a:t>配偶者に配偶者居住権を取得させる遺産分割、遺贈、死因贈与があったこと</a:t>
            </a:r>
            <a:endParaRPr kumimoji="1" lang="en-US" altLang="ja-JP" sz="2200" b="1" u="sng" dirty="0">
              <a:solidFill>
                <a:schemeClr val="accent2"/>
              </a:solidFill>
            </a:endParaRPr>
          </a:p>
          <a:p>
            <a:r>
              <a:rPr lang="ja-JP" altLang="en-US" sz="1900" dirty="0"/>
              <a:t>　　・ 遺産分割の審判も含む（</a:t>
            </a:r>
            <a:r>
              <a:rPr lang="en-US" altLang="ja-JP" sz="1900" dirty="0"/>
              <a:t>1029</a:t>
            </a:r>
            <a:r>
              <a:rPr lang="ja-JP" altLang="en-US" sz="1900" dirty="0"/>
              <a:t>条）。</a:t>
            </a:r>
            <a:endParaRPr lang="en-US" altLang="ja-JP" sz="1900" dirty="0"/>
          </a:p>
          <a:p>
            <a:r>
              <a:rPr kumimoji="1" lang="ja-JP" altLang="en-US" sz="1900" dirty="0"/>
              <a:t>　　・ 遺贈によることが必要（</a:t>
            </a:r>
            <a:r>
              <a:rPr kumimoji="1" lang="en-US" altLang="ja-JP" sz="1900" dirty="0"/>
              <a:t>1028</a:t>
            </a:r>
            <a:r>
              <a:rPr kumimoji="1" lang="ja-JP" altLang="en-US" sz="1900" dirty="0"/>
              <a:t>条</a:t>
            </a:r>
            <a:r>
              <a:rPr kumimoji="1" lang="en-US" altLang="ja-JP" sz="1900" dirty="0"/>
              <a:t>1</a:t>
            </a:r>
            <a:r>
              <a:rPr kumimoji="1" lang="ja-JP" altLang="en-US" sz="1900" dirty="0"/>
              <a:t>項）。「相続させる遺言」は？</a:t>
            </a:r>
            <a:endParaRPr kumimoji="1" lang="en-US" altLang="ja-JP" sz="1900" dirty="0"/>
          </a:p>
          <a:p>
            <a:r>
              <a:rPr lang="ja-JP" altLang="en-US" sz="1900" dirty="0"/>
              <a:t>　　・ 死因贈与も</a:t>
            </a:r>
            <a:r>
              <a:rPr lang="en-US" altLang="ja-JP" sz="1900" dirty="0"/>
              <a:t>OK</a:t>
            </a:r>
            <a:r>
              <a:rPr lang="ja-JP" altLang="en-US" sz="1900" dirty="0"/>
              <a:t>（</a:t>
            </a:r>
            <a:r>
              <a:rPr lang="en-US" altLang="ja-JP" sz="1900" dirty="0"/>
              <a:t>554</a:t>
            </a:r>
            <a:r>
              <a:rPr lang="ja-JP" altLang="en-US" sz="1900" dirty="0"/>
              <a:t>条で遺贈に関する規定を準用）。</a:t>
            </a:r>
            <a:endParaRPr kumimoji="1" lang="en-US" altLang="ja-JP" sz="1900" dirty="0"/>
          </a:p>
          <a:p>
            <a:r>
              <a:rPr lang="en-US" altLang="ja-JP" sz="2200" b="1" dirty="0">
                <a:solidFill>
                  <a:schemeClr val="accent2"/>
                </a:solidFill>
              </a:rPr>
              <a:t>C</a:t>
            </a:r>
            <a:r>
              <a:rPr lang="ja-JP" altLang="en-US" sz="2200" b="1" dirty="0">
                <a:solidFill>
                  <a:schemeClr val="accent2"/>
                </a:solidFill>
              </a:rPr>
              <a:t>　</a:t>
            </a:r>
            <a:r>
              <a:rPr lang="ja-JP" altLang="en-US" sz="2200" b="1" u="sng" dirty="0">
                <a:solidFill>
                  <a:schemeClr val="accent2"/>
                </a:solidFill>
              </a:rPr>
              <a:t>相続開始時に被相続人の単独所有か配偶者との共有であったこと</a:t>
            </a:r>
            <a:endParaRPr kumimoji="1" lang="ja-JP" altLang="en-US" sz="2200" b="1" u="sng" dirty="0">
              <a:solidFill>
                <a:schemeClr val="accent2"/>
              </a:solidFill>
            </a:endParaRPr>
          </a:p>
        </p:txBody>
      </p:sp>
    </p:spTree>
    <p:extLst>
      <p:ext uri="{BB962C8B-B14F-4D97-AF65-F5344CB8AC3E}">
        <p14:creationId xmlns:p14="http://schemas.microsoft.com/office/powerpoint/2010/main" val="311890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A0587-0782-4435-AD1D-F35799B1D601}"/>
              </a:ext>
            </a:extLst>
          </p:cNvPr>
          <p:cNvSpPr>
            <a:spLocks noGrp="1"/>
          </p:cNvSpPr>
          <p:nvPr>
            <p:ph type="title"/>
          </p:nvPr>
        </p:nvSpPr>
        <p:spPr/>
        <p:txBody>
          <a:bodyPr>
            <a:normAutofit/>
          </a:bodyPr>
          <a:lstStyle/>
          <a:p>
            <a:r>
              <a:rPr lang="ja-JP" altLang="en-US" sz="3200" dirty="0"/>
              <a:t>★事例から考えよう①★</a:t>
            </a:r>
            <a:endParaRPr kumimoji="1" lang="ja-JP" altLang="en-US" sz="3200" dirty="0"/>
          </a:p>
        </p:txBody>
      </p:sp>
      <p:sp>
        <p:nvSpPr>
          <p:cNvPr id="3" name="コンテンツ プレースホルダー 2">
            <a:extLst>
              <a:ext uri="{FF2B5EF4-FFF2-40B4-BE49-F238E27FC236}">
                <a16:creationId xmlns:a16="http://schemas.microsoft.com/office/drawing/2014/main" id="{6714039B-9222-4822-BFC3-E385C2959E1B}"/>
              </a:ext>
            </a:extLst>
          </p:cNvPr>
          <p:cNvSpPr>
            <a:spLocks noGrp="1"/>
          </p:cNvSpPr>
          <p:nvPr>
            <p:ph idx="1"/>
          </p:nvPr>
        </p:nvSpPr>
        <p:spPr>
          <a:xfrm>
            <a:off x="1097281" y="2330027"/>
            <a:ext cx="5449293" cy="3105573"/>
          </a:xfrm>
        </p:spPr>
        <p:txBody>
          <a:bodyPr>
            <a:normAutofit/>
          </a:bodyPr>
          <a:lstStyle/>
          <a:p>
            <a:r>
              <a:rPr lang="ja-JP" altLang="en-US" dirty="0"/>
              <a:t>　</a:t>
            </a:r>
            <a:r>
              <a:rPr lang="en-US" altLang="ja-JP" dirty="0"/>
              <a:t>A</a:t>
            </a:r>
            <a:r>
              <a:rPr lang="ja-JP" altLang="en-US" dirty="0"/>
              <a:t>は先妻と共同で自宅を購入し、土地建物の持分は</a:t>
            </a:r>
            <a:r>
              <a:rPr lang="en-US" altLang="ja-JP" dirty="0"/>
              <a:t>2</a:t>
            </a:r>
            <a:r>
              <a:rPr lang="ja-JP" altLang="en-US" dirty="0"/>
              <a:t>分の</a:t>
            </a:r>
            <a:r>
              <a:rPr lang="en-US" altLang="ja-JP" dirty="0"/>
              <a:t>1</a:t>
            </a:r>
            <a:r>
              <a:rPr lang="ja-JP" altLang="en-US" dirty="0"/>
              <a:t>ずつを取得した。先妻が亡くなったとき、妻の持分は、</a:t>
            </a:r>
            <a:r>
              <a:rPr lang="en-US" altLang="ja-JP" dirty="0"/>
              <a:t>A</a:t>
            </a:r>
            <a:r>
              <a:rPr lang="ja-JP" altLang="en-US" dirty="0"/>
              <a:t>と一人娘の</a:t>
            </a:r>
            <a:r>
              <a:rPr lang="en-US" altLang="ja-JP" dirty="0"/>
              <a:t>B</a:t>
            </a:r>
            <a:r>
              <a:rPr lang="ja-JP" altLang="en-US" dirty="0"/>
              <a:t>が</a:t>
            </a:r>
            <a:r>
              <a:rPr lang="en-US" altLang="ja-JP" dirty="0"/>
              <a:t>4</a:t>
            </a:r>
            <a:r>
              <a:rPr lang="ja-JP" altLang="en-US" dirty="0"/>
              <a:t>分の</a:t>
            </a:r>
            <a:r>
              <a:rPr lang="en-US" altLang="ja-JP" dirty="0"/>
              <a:t>1</a:t>
            </a:r>
            <a:r>
              <a:rPr lang="ja-JP" altLang="en-US" dirty="0"/>
              <a:t>ずつ承継することとした。</a:t>
            </a:r>
            <a:endParaRPr lang="en-US" altLang="ja-JP" dirty="0"/>
          </a:p>
          <a:p>
            <a:r>
              <a:rPr lang="ja-JP" altLang="en-US" dirty="0"/>
              <a:t>　</a:t>
            </a:r>
            <a:r>
              <a:rPr kumimoji="1" lang="en-US" altLang="ja-JP" dirty="0"/>
              <a:t>C</a:t>
            </a:r>
            <a:r>
              <a:rPr kumimoji="1" lang="ja-JP" altLang="en-US" dirty="0"/>
              <a:t>は、代償金を支払う能力がないため、配偶者居住権の取得を希望している。　</a:t>
            </a:r>
            <a:endParaRPr kumimoji="1" lang="en-US" altLang="ja-JP" dirty="0"/>
          </a:p>
          <a:p>
            <a:endParaRPr kumimoji="1" lang="ja-JP" altLang="en-US" dirty="0"/>
          </a:p>
        </p:txBody>
      </p:sp>
      <p:sp>
        <p:nvSpPr>
          <p:cNvPr id="5" name="コンテンツ プレースホルダー 2">
            <a:extLst>
              <a:ext uri="{FF2B5EF4-FFF2-40B4-BE49-F238E27FC236}">
                <a16:creationId xmlns:a16="http://schemas.microsoft.com/office/drawing/2014/main" id="{6236D1F0-8CEB-4EBB-AEA2-315D71778842}"/>
              </a:ext>
            </a:extLst>
          </p:cNvPr>
          <p:cNvSpPr txBox="1">
            <a:spLocks/>
          </p:cNvSpPr>
          <p:nvPr/>
        </p:nvSpPr>
        <p:spPr>
          <a:xfrm>
            <a:off x="1066800" y="4866640"/>
            <a:ext cx="10058400" cy="121974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br>
              <a:rPr lang="en-US" altLang="ja-JP" dirty="0"/>
            </a:br>
            <a:r>
              <a:rPr lang="ja-JP" altLang="en-US" dirty="0"/>
              <a:t>　・ </a:t>
            </a:r>
            <a:r>
              <a:rPr lang="en-US" altLang="ja-JP" dirty="0"/>
              <a:t>C</a:t>
            </a:r>
            <a:r>
              <a:rPr lang="ja-JP" altLang="en-US" dirty="0"/>
              <a:t>は配偶者居住権を取得できるか？</a:t>
            </a:r>
            <a:endParaRPr lang="en-US" altLang="ja-JP" dirty="0"/>
          </a:p>
          <a:p>
            <a:r>
              <a:rPr lang="ja-JP" altLang="en-US" dirty="0"/>
              <a:t>　・ 他に二世帯住宅の事案も。　</a:t>
            </a:r>
            <a:endParaRPr lang="en-US" altLang="ja-JP" dirty="0"/>
          </a:p>
        </p:txBody>
      </p:sp>
      <p:sp>
        <p:nvSpPr>
          <p:cNvPr id="7" name="コンテンツ プレースホルダー 2">
            <a:extLst>
              <a:ext uri="{FF2B5EF4-FFF2-40B4-BE49-F238E27FC236}">
                <a16:creationId xmlns:a16="http://schemas.microsoft.com/office/drawing/2014/main" id="{57115C19-1652-42AB-A8DF-DD3301DA675C}"/>
              </a:ext>
            </a:extLst>
          </p:cNvPr>
          <p:cNvSpPr txBox="1">
            <a:spLocks/>
          </p:cNvSpPr>
          <p:nvPr/>
        </p:nvSpPr>
        <p:spPr>
          <a:xfrm>
            <a:off x="6620788" y="1737360"/>
            <a:ext cx="4937760" cy="45212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a:lstStyle>
          <a:p>
            <a:endParaRPr lang="en-US" altLang="ja-JP" dirty="0"/>
          </a:p>
          <a:p>
            <a:r>
              <a:rPr lang="ja-JP" altLang="en-US" dirty="0"/>
              <a:t>　　　　　</a:t>
            </a:r>
            <a:r>
              <a:rPr lang="en-US" altLang="ja-JP" dirty="0"/>
              <a:t>C</a:t>
            </a:r>
            <a:r>
              <a:rPr lang="ja-JP" altLang="en-US" dirty="0"/>
              <a:t>　　　　　</a:t>
            </a:r>
            <a:r>
              <a:rPr lang="en-US" altLang="ja-JP" dirty="0"/>
              <a:t>A</a:t>
            </a:r>
            <a:r>
              <a:rPr lang="ja-JP" altLang="en-US" dirty="0"/>
              <a:t>　　　　先妻</a:t>
            </a:r>
            <a:endParaRPr lang="en-US" altLang="ja-JP" dirty="0"/>
          </a:p>
          <a:p>
            <a:endParaRPr lang="en-US" altLang="ja-JP" dirty="0"/>
          </a:p>
          <a:p>
            <a:r>
              <a:rPr lang="ja-JP" altLang="en-US" dirty="0"/>
              <a:t>　　　　　　　　　　　　　 </a:t>
            </a:r>
            <a:r>
              <a:rPr lang="en-US" altLang="ja-JP" dirty="0"/>
              <a:t>B</a:t>
            </a:r>
          </a:p>
          <a:p>
            <a:r>
              <a:rPr lang="ja-JP" altLang="en-US" dirty="0"/>
              <a:t>　　　 　</a:t>
            </a:r>
            <a:endParaRPr lang="en-US" altLang="ja-JP" dirty="0"/>
          </a:p>
          <a:p>
            <a:r>
              <a:rPr lang="ja-JP" altLang="en-US" dirty="0"/>
              <a:t>　　　　　　　 </a:t>
            </a:r>
            <a:endParaRPr lang="en-US" altLang="ja-JP" dirty="0"/>
          </a:p>
          <a:p>
            <a:endParaRPr lang="en-US" altLang="ja-JP" dirty="0"/>
          </a:p>
          <a:p>
            <a:pPr>
              <a:spcBef>
                <a:spcPts val="600"/>
              </a:spcBef>
              <a:spcAft>
                <a:spcPts val="0"/>
              </a:spcAft>
            </a:pPr>
            <a:r>
              <a:rPr lang="ja-JP" altLang="en-US" dirty="0"/>
              <a:t> 　　　　</a:t>
            </a:r>
            <a:r>
              <a:rPr lang="en-US" altLang="ja-JP" dirty="0"/>
              <a:t>A</a:t>
            </a:r>
            <a:r>
              <a:rPr lang="ja-JP" altLang="en-US" dirty="0"/>
              <a:t>の相続財産</a:t>
            </a:r>
            <a:endParaRPr lang="en-US" altLang="ja-JP" dirty="0"/>
          </a:p>
          <a:p>
            <a:pPr>
              <a:spcBef>
                <a:spcPts val="600"/>
              </a:spcBef>
              <a:spcAft>
                <a:spcPts val="0"/>
              </a:spcAft>
            </a:pPr>
            <a:r>
              <a:rPr lang="ja-JP" altLang="en-US" dirty="0"/>
              <a:t>　　　　　 自宅持分　</a:t>
            </a:r>
            <a:r>
              <a:rPr lang="en-US" altLang="ja-JP" dirty="0"/>
              <a:t>3,000</a:t>
            </a:r>
            <a:r>
              <a:rPr lang="ja-JP" altLang="en-US" dirty="0"/>
              <a:t>万円</a:t>
            </a:r>
            <a:endParaRPr lang="en-US" altLang="ja-JP" dirty="0"/>
          </a:p>
          <a:p>
            <a:pPr>
              <a:spcBef>
                <a:spcPts val="600"/>
              </a:spcBef>
              <a:spcAft>
                <a:spcPts val="0"/>
              </a:spcAft>
            </a:pPr>
            <a:r>
              <a:rPr lang="ja-JP" altLang="en-US" dirty="0"/>
              <a:t>　　　　　 預金　</a:t>
            </a:r>
            <a:r>
              <a:rPr lang="en-US" altLang="ja-JP" dirty="0"/>
              <a:t>2,000</a:t>
            </a:r>
            <a:r>
              <a:rPr lang="ja-JP" altLang="en-US" dirty="0"/>
              <a:t>万円</a:t>
            </a:r>
          </a:p>
        </p:txBody>
      </p:sp>
      <p:cxnSp>
        <p:nvCxnSpPr>
          <p:cNvPr id="9" name="直線コネクタ 8">
            <a:extLst>
              <a:ext uri="{FF2B5EF4-FFF2-40B4-BE49-F238E27FC236}">
                <a16:creationId xmlns:a16="http://schemas.microsoft.com/office/drawing/2014/main" id="{CC88D638-A857-4169-9A2D-F3866DB63DE2}"/>
              </a:ext>
            </a:extLst>
          </p:cNvPr>
          <p:cNvCxnSpPr>
            <a:cxnSpLocks/>
          </p:cNvCxnSpPr>
          <p:nvPr/>
        </p:nvCxnSpPr>
        <p:spPr>
          <a:xfrm>
            <a:off x="8776606" y="2370713"/>
            <a:ext cx="52641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7F6A5110-2251-495C-8016-628E7ECFC387}"/>
              </a:ext>
            </a:extLst>
          </p:cNvPr>
          <p:cNvCxnSpPr>
            <a:cxnSpLocks/>
          </p:cNvCxnSpPr>
          <p:nvPr/>
        </p:nvCxnSpPr>
        <p:spPr>
          <a:xfrm>
            <a:off x="7862206" y="2397217"/>
            <a:ext cx="526419" cy="0"/>
          </a:xfrm>
          <a:prstGeom prst="line">
            <a:avLst/>
          </a:prstGeom>
          <a:ln w="50800" cmpd="dbl">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29C88A4B-7A36-4218-B7E7-A6443354D5C1}"/>
              </a:ext>
            </a:extLst>
          </p:cNvPr>
          <p:cNvCxnSpPr>
            <a:cxnSpLocks/>
            <a:endCxn id="10" idx="0"/>
          </p:cNvCxnSpPr>
          <p:nvPr/>
        </p:nvCxnSpPr>
        <p:spPr>
          <a:xfrm flipH="1">
            <a:off x="9012756" y="2397217"/>
            <a:ext cx="10240" cy="65078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四角形: 角を丸くする 15">
            <a:extLst>
              <a:ext uri="{FF2B5EF4-FFF2-40B4-BE49-F238E27FC236}">
                <a16:creationId xmlns:a16="http://schemas.microsoft.com/office/drawing/2014/main" id="{4BF91400-9BE7-49DD-AC23-EF62354CD60E}"/>
              </a:ext>
            </a:extLst>
          </p:cNvPr>
          <p:cNvSpPr/>
          <p:nvPr/>
        </p:nvSpPr>
        <p:spPr>
          <a:xfrm>
            <a:off x="7391642" y="2144004"/>
            <a:ext cx="445795" cy="479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F4631728-2118-4AB5-A16D-DDD1ECB8585F}"/>
              </a:ext>
            </a:extLst>
          </p:cNvPr>
          <p:cNvSpPr/>
          <p:nvPr/>
        </p:nvSpPr>
        <p:spPr>
          <a:xfrm>
            <a:off x="8789858" y="3048001"/>
            <a:ext cx="445795" cy="47992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76DD471-B9DC-490A-8346-3A66DD222007}"/>
              </a:ext>
            </a:extLst>
          </p:cNvPr>
          <p:cNvSpPr/>
          <p:nvPr/>
        </p:nvSpPr>
        <p:spPr>
          <a:xfrm>
            <a:off x="1036320" y="2185324"/>
            <a:ext cx="5690231" cy="2363712"/>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277ACC91-FEEA-4F06-810F-AF3A31660432}"/>
              </a:ext>
            </a:extLst>
          </p:cNvPr>
          <p:cNvSpPr txBox="1"/>
          <p:nvPr/>
        </p:nvSpPr>
        <p:spPr>
          <a:xfrm flipH="1">
            <a:off x="7296733" y="3725288"/>
            <a:ext cx="4773349" cy="1077218"/>
          </a:xfrm>
          <a:prstGeom prst="rect">
            <a:avLst/>
          </a:prstGeom>
          <a:noFill/>
        </p:spPr>
        <p:txBody>
          <a:bodyPr wrap="square" rtlCol="0">
            <a:spAutoFit/>
          </a:bodyPr>
          <a:lstStyle/>
          <a:p>
            <a:r>
              <a:rPr lang="en-US" altLang="ja-JP" sz="1600" dirty="0"/>
              <a:t>〔</a:t>
            </a:r>
            <a:r>
              <a:rPr lang="ja-JP" altLang="en-US" sz="1600" dirty="0"/>
              <a:t>当初</a:t>
            </a:r>
            <a:r>
              <a:rPr lang="en-US" altLang="ja-JP" sz="1600" dirty="0"/>
              <a:t>〕</a:t>
            </a:r>
            <a:r>
              <a:rPr lang="ja-JP" altLang="en-US" sz="1600" dirty="0"/>
              <a:t>  </a:t>
            </a:r>
            <a:r>
              <a:rPr lang="en-US" altLang="ja-JP" sz="1600" dirty="0"/>
              <a:t>A</a:t>
            </a:r>
            <a:r>
              <a:rPr lang="ja-JP" altLang="en-US" sz="1600" dirty="0"/>
              <a:t>  持分</a:t>
            </a:r>
            <a:r>
              <a:rPr lang="en-US" altLang="ja-JP" sz="1600" dirty="0"/>
              <a:t>1/2</a:t>
            </a:r>
          </a:p>
          <a:p>
            <a:r>
              <a:rPr lang="ja-JP" altLang="en-US" sz="1600" dirty="0"/>
              <a:t>　　　　　先妻  持分</a:t>
            </a:r>
            <a:r>
              <a:rPr lang="en-US" altLang="ja-JP" sz="1600" dirty="0"/>
              <a:t>1/2</a:t>
            </a:r>
          </a:p>
          <a:p>
            <a:r>
              <a:rPr lang="en-US" altLang="ja-JP" sz="1600" dirty="0"/>
              <a:t>〔</a:t>
            </a:r>
            <a:r>
              <a:rPr lang="ja-JP" altLang="en-US" sz="1600" dirty="0"/>
              <a:t>先妻の相続後</a:t>
            </a:r>
            <a:r>
              <a:rPr lang="en-US" altLang="ja-JP" sz="1600" dirty="0"/>
              <a:t>〕</a:t>
            </a:r>
            <a:r>
              <a:rPr lang="ja-JP" altLang="en-US" sz="1600" dirty="0"/>
              <a:t> </a:t>
            </a:r>
            <a:r>
              <a:rPr lang="en-US" altLang="ja-JP" sz="1600" dirty="0"/>
              <a:t>A</a:t>
            </a:r>
            <a:r>
              <a:rPr lang="ja-JP" altLang="en-US" sz="1600" dirty="0"/>
              <a:t>  持分</a:t>
            </a:r>
            <a:r>
              <a:rPr lang="en-US" altLang="ja-JP" sz="1600" dirty="0"/>
              <a:t>1/2</a:t>
            </a:r>
            <a:r>
              <a:rPr lang="ja-JP" altLang="en-US" sz="1600" dirty="0"/>
              <a:t>＋</a:t>
            </a:r>
            <a:r>
              <a:rPr lang="en-US" altLang="ja-JP" sz="1600" dirty="0"/>
              <a:t>1/4</a:t>
            </a:r>
            <a:r>
              <a:rPr lang="ja-JP" altLang="en-US" sz="1600" dirty="0"/>
              <a:t>＝</a:t>
            </a:r>
            <a:r>
              <a:rPr lang="en-US" altLang="ja-JP" sz="1600" dirty="0"/>
              <a:t>3/4</a:t>
            </a:r>
          </a:p>
          <a:p>
            <a:r>
              <a:rPr lang="ja-JP" altLang="en-US" sz="1600" dirty="0"/>
              <a:t>　　　　　　　　　　　</a:t>
            </a:r>
            <a:r>
              <a:rPr lang="en-US" altLang="ja-JP" sz="1600" dirty="0"/>
              <a:t>B</a:t>
            </a:r>
            <a:r>
              <a:rPr lang="ja-JP" altLang="en-US" sz="1600" dirty="0"/>
              <a:t>  持分</a:t>
            </a:r>
            <a:r>
              <a:rPr lang="en-US" altLang="ja-JP" sz="1600" dirty="0"/>
              <a:t>1/4</a:t>
            </a:r>
            <a:r>
              <a:rPr lang="ja-JP" altLang="en-US" sz="1600" dirty="0"/>
              <a:t> 　</a:t>
            </a:r>
            <a:endParaRPr kumimoji="1" lang="ja-JP" altLang="en-US" sz="1600" dirty="0"/>
          </a:p>
        </p:txBody>
      </p:sp>
    </p:spTree>
    <p:extLst>
      <p:ext uri="{BB962C8B-B14F-4D97-AF65-F5344CB8AC3E}">
        <p14:creationId xmlns:p14="http://schemas.microsoft.com/office/powerpoint/2010/main" val="146371649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1_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2458</TotalTime>
  <Words>5871</Words>
  <Application>Microsoft Office PowerPoint</Application>
  <PresentationFormat>ワイド画面</PresentationFormat>
  <Paragraphs>455</Paragraphs>
  <Slides>38</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3</vt:i4>
      </vt:variant>
      <vt:variant>
        <vt:lpstr>スライド タイトル</vt:lpstr>
      </vt:variant>
      <vt:variant>
        <vt:i4>38</vt:i4>
      </vt:variant>
    </vt:vector>
  </HeadingPairs>
  <TitlesOfParts>
    <vt:vector size="51" baseType="lpstr">
      <vt:lpstr>HGS正楷書体</vt:lpstr>
      <vt:lpstr>HG丸ｺﾞｼｯｸM-PRO</vt:lpstr>
      <vt:lpstr>inherit</vt:lpstr>
      <vt:lpstr>ＭＳ Ｐゴシック</vt:lpstr>
      <vt:lpstr>UD デジタル 教科書体 N-R</vt:lpstr>
      <vt:lpstr>メイリオ</vt:lpstr>
      <vt:lpstr>Calibri</vt:lpstr>
      <vt:lpstr>Calibri Light</vt:lpstr>
      <vt:lpstr>Sitka Banner</vt:lpstr>
      <vt:lpstr>Wingdings 2</vt:lpstr>
      <vt:lpstr>HDOfficeLightV0</vt:lpstr>
      <vt:lpstr>1_HDOfficeLightV0</vt:lpstr>
      <vt:lpstr>レトロスペクト</vt:lpstr>
      <vt:lpstr>配偶者居住権の実務</vt:lpstr>
      <vt:lpstr>配偶者居住権はなぜ生まれた？</vt:lpstr>
      <vt:lpstr>配偶者居住権と配偶者短期居住権</vt:lpstr>
      <vt:lpstr>配偶者居住権と配偶者短期居住権</vt:lpstr>
      <vt:lpstr>配偶者居住権とは　①なぜ必要か？</vt:lpstr>
      <vt:lpstr>配偶者居住権とは　①なぜ必要か？</vt:lpstr>
      <vt:lpstr>配偶者居住権とは　②どのような権利？</vt:lpstr>
      <vt:lpstr>配偶者居住権とは　③成立要件</vt:lpstr>
      <vt:lpstr>★事例から考えよう①★</vt:lpstr>
      <vt:lpstr>★事例から考えよう②★</vt:lpstr>
      <vt:lpstr>配偶者居住権とは　④権利の内容</vt:lpstr>
      <vt:lpstr>配偶者居住権とは　④権利の内容</vt:lpstr>
      <vt:lpstr>配偶者居住権とは　 ④権利の内容</vt:lpstr>
      <vt:lpstr>配偶者居住権とは　 ④権利の内容</vt:lpstr>
      <vt:lpstr>配偶者居住権とは　⑤存続期間</vt:lpstr>
      <vt:lpstr>配偶者居住権とは　⑥消滅原因</vt:lpstr>
      <vt:lpstr>★事例から考えよう③★</vt:lpstr>
      <vt:lpstr>配偶者居住権とは　⑥消滅原因</vt:lpstr>
      <vt:lpstr>配偶者居住権とは　⑥消滅原因</vt:lpstr>
      <vt:lpstr>配偶者居住権とは　⑥消滅原因</vt:lpstr>
      <vt:lpstr>配偶者居住権とは？　⑦第三者との関係（対抗力）</vt:lpstr>
      <vt:lpstr>配偶者居住権とは？　⑦第三者との関係（対抗力）</vt:lpstr>
      <vt:lpstr>配偶者居住権の評価　①家事事件手続における評価</vt:lpstr>
      <vt:lpstr>配偶者居住権の評価　②簡易な評価方法</vt:lpstr>
      <vt:lpstr>配偶者居住権の評価　②簡易な評価方法</vt:lpstr>
      <vt:lpstr>配偶者居住権の評価　③税務上の評価</vt:lpstr>
      <vt:lpstr>配偶者居住権の評価　③税務上の評価</vt:lpstr>
      <vt:lpstr>配偶者居住権の評価　③税務上の評価</vt:lpstr>
      <vt:lpstr>配偶者居住権の評価　②税務上の評価</vt:lpstr>
      <vt:lpstr>配偶者居住権の評価　②税務上の評価</vt:lpstr>
      <vt:lpstr>配偶者居住権の贈与・遺贈と持戻し免除の意思表示の推定　</vt:lpstr>
      <vt:lpstr>配偶者居住権の贈与・遺贈と持戻し免除の意思表示の推定　</vt:lpstr>
      <vt:lpstr>配偶者居住権の活用場面</vt:lpstr>
      <vt:lpstr>配偶者居住権の活用場面</vt:lpstr>
      <vt:lpstr>配偶者居住権の活用場面</vt:lpstr>
      <vt:lpstr>施行日は？</vt:lpstr>
      <vt:lpstr>事例から考えよう④</vt:lpstr>
      <vt:lpstr>参考文献</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配偶者居住権の実務</dc:title>
  <dc:creator>Mayuko Mase</dc:creator>
  <cp:lastModifiedBy>Mayuko Mase</cp:lastModifiedBy>
  <cp:revision>150</cp:revision>
  <dcterms:created xsi:type="dcterms:W3CDTF">2021-05-10T05:09:44Z</dcterms:created>
  <dcterms:modified xsi:type="dcterms:W3CDTF">2021-06-29T07:53:28Z</dcterms:modified>
</cp:coreProperties>
</file>