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9.jpg" ContentType="image/jpg"/>
  <Override PartName="/ppt/media/image30.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Lst>
  <p:notesMasterIdLst>
    <p:notesMasterId r:id="rId33"/>
  </p:notesMasterIdLst>
  <p:handoutMasterIdLst>
    <p:handoutMasterId r:id="rId34"/>
  </p:handoutMasterIdLst>
  <p:sldIdLst>
    <p:sldId id="378" r:id="rId5"/>
    <p:sldId id="497" r:id="rId6"/>
    <p:sldId id="467" r:id="rId7"/>
    <p:sldId id="496" r:id="rId8"/>
    <p:sldId id="313" r:id="rId9"/>
    <p:sldId id="449" r:id="rId10"/>
    <p:sldId id="451" r:id="rId11"/>
    <p:sldId id="452" r:id="rId12"/>
    <p:sldId id="453" r:id="rId13"/>
    <p:sldId id="455" r:id="rId14"/>
    <p:sldId id="468" r:id="rId15"/>
    <p:sldId id="457" r:id="rId16"/>
    <p:sldId id="499" r:id="rId17"/>
    <p:sldId id="466" r:id="rId18"/>
    <p:sldId id="458" r:id="rId19"/>
    <p:sldId id="469" r:id="rId20"/>
    <p:sldId id="470" r:id="rId21"/>
    <p:sldId id="471" r:id="rId22"/>
    <p:sldId id="472" r:id="rId23"/>
    <p:sldId id="473" r:id="rId24"/>
    <p:sldId id="474" r:id="rId25"/>
    <p:sldId id="475" r:id="rId26"/>
    <p:sldId id="476" r:id="rId27"/>
    <p:sldId id="275" r:id="rId28"/>
    <p:sldId id="267" r:id="rId29"/>
    <p:sldId id="328" r:id="rId30"/>
    <p:sldId id="478" r:id="rId31"/>
    <p:sldId id="487" r:id="rId3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16" userDrawn="1">
          <p15:clr>
            <a:srgbClr val="A4A3A4"/>
          </p15:clr>
        </p15:guide>
        <p15:guide id="3" orient="horz" pos="595" userDrawn="1">
          <p15:clr>
            <a:srgbClr val="A4A3A4"/>
          </p15:clr>
        </p15:guide>
        <p15:guide id="4" pos="104" userDrawn="1">
          <p15:clr>
            <a:srgbClr val="A4A3A4"/>
          </p15:clr>
        </p15:guide>
        <p15:guide id="5" pos="31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西 祐生" initials="大西" lastIdx="3" clrIdx="0">
    <p:extLst>
      <p:ext uri="{19B8F6BF-5375-455C-9EA6-DF929625EA0E}">
        <p15:presenceInfo xmlns:p15="http://schemas.microsoft.com/office/powerpoint/2012/main" userId="S-1-5-21-181201322-280196871-3578278839-4769" providerId="AD"/>
      </p:ext>
    </p:extLst>
  </p:cmAuthor>
  <p:cmAuthor id="2" name="岸 知輝" initials="岸" lastIdx="18" clrIdx="1">
    <p:extLst>
      <p:ext uri="{19B8F6BF-5375-455C-9EA6-DF929625EA0E}">
        <p15:presenceInfo xmlns:p15="http://schemas.microsoft.com/office/powerpoint/2012/main" userId="S-1-5-21-181201322-280196871-3578278839-4770" providerId="AD"/>
      </p:ext>
    </p:extLst>
  </p:cmAuthor>
  <p:cmAuthor id="3" name="Toru Mitsuhashi [JMA]" initials="TM[" lastIdx="1" clrIdx="2">
    <p:extLst>
      <p:ext uri="{19B8F6BF-5375-455C-9EA6-DF929625EA0E}">
        <p15:presenceInfo xmlns:p15="http://schemas.microsoft.com/office/powerpoint/2012/main" userId="S::toru.mitsuhashi@jpmas.co.jp::24b9b398-bff1-42d1-a3ac-ee00a614e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DAE3F3"/>
    <a:srgbClr val="6A77F6"/>
    <a:srgbClr val="FFFFFF"/>
    <a:srgbClr val="008000"/>
    <a:srgbClr val="EAEFF7"/>
    <a:srgbClr val="EA5532"/>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6429" autoAdjust="0"/>
  </p:normalViewPr>
  <p:slideViewPr>
    <p:cSldViewPr snapToGrid="0">
      <p:cViewPr varScale="1">
        <p:scale>
          <a:sx n="96" d="100"/>
          <a:sy n="96" d="100"/>
        </p:scale>
        <p:origin x="984" y="52"/>
      </p:cViewPr>
      <p:guideLst>
        <p:guide orient="horz" pos="2183"/>
        <p:guide pos="716"/>
        <p:guide orient="horz" pos="595"/>
        <p:guide pos="104"/>
        <p:guide pos="3165"/>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2DF07-97E1-48FA-A5E1-D160D61EC3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F707590-EBC1-4FA6-B779-A2E99CAEF44E}">
      <dgm:prSet phldrT="[テキスト]" custT="1"/>
      <dgm:spPr/>
      <dgm:t>
        <a:bodyPr/>
        <a:lstStyle/>
        <a:p>
          <a:r>
            <a:rPr kumimoji="1" lang="en-US" altLang="ja-JP" sz="2400" dirty="0"/>
            <a:t>M&amp;A</a:t>
          </a:r>
          <a:r>
            <a:rPr kumimoji="1" lang="ja-JP" altLang="en-US" sz="2400" dirty="0"/>
            <a:t>に対する誤解</a:t>
          </a:r>
        </a:p>
      </dgm:t>
    </dgm:pt>
    <dgm:pt modelId="{765327DA-B1B5-4D06-A706-D727E0C31152}" type="parTrans" cxnId="{989AC604-6453-46D0-AE3E-759D6CEBB482}">
      <dgm:prSet/>
      <dgm:spPr/>
      <dgm:t>
        <a:bodyPr/>
        <a:lstStyle/>
        <a:p>
          <a:endParaRPr kumimoji="1" lang="ja-JP" altLang="en-US"/>
        </a:p>
      </dgm:t>
    </dgm:pt>
    <dgm:pt modelId="{5D06C0E5-400D-47CD-AABA-5F0A23A0B1C6}" type="sibTrans" cxnId="{989AC604-6453-46D0-AE3E-759D6CEBB482}">
      <dgm:prSet/>
      <dgm:spPr/>
      <dgm:t>
        <a:bodyPr/>
        <a:lstStyle/>
        <a:p>
          <a:endParaRPr kumimoji="1" lang="ja-JP" altLang="en-US"/>
        </a:p>
      </dgm:t>
    </dgm:pt>
    <dgm:pt modelId="{D9BFDA51-FC6B-402E-B940-C121457FA185}">
      <dgm:prSet phldrT="[テキスト]" custT="1"/>
      <dgm:spPr/>
      <dgm:t>
        <a:bodyPr/>
        <a:lstStyle/>
        <a:p>
          <a:r>
            <a:rPr kumimoji="1" lang="ja-JP" altLang="en-US" sz="1800" dirty="0"/>
            <a:t>合併され会社がなくなり、従業員も転籍させられて不幸になる。</a:t>
          </a:r>
        </a:p>
      </dgm:t>
    </dgm:pt>
    <dgm:pt modelId="{587D49A3-B9A8-458A-9913-72B60E2DDFE4}" type="parTrans" cxnId="{AA6D296A-ED36-4133-A2B2-E5ABCEB41080}">
      <dgm:prSet/>
      <dgm:spPr/>
      <dgm:t>
        <a:bodyPr/>
        <a:lstStyle/>
        <a:p>
          <a:endParaRPr kumimoji="1" lang="ja-JP" altLang="en-US"/>
        </a:p>
      </dgm:t>
    </dgm:pt>
    <dgm:pt modelId="{5A328C53-3513-48B5-B52D-37F882682A6E}" type="sibTrans" cxnId="{AA6D296A-ED36-4133-A2B2-E5ABCEB41080}">
      <dgm:prSet/>
      <dgm:spPr/>
      <dgm:t>
        <a:bodyPr/>
        <a:lstStyle/>
        <a:p>
          <a:endParaRPr kumimoji="1" lang="ja-JP" altLang="en-US"/>
        </a:p>
      </dgm:t>
    </dgm:pt>
    <dgm:pt modelId="{B020FEE4-F36D-4761-873A-F71D32085C86}">
      <dgm:prSet phldrT="[テキスト]" custT="1"/>
      <dgm:spPr/>
      <dgm:t>
        <a:bodyPr/>
        <a:lstStyle/>
        <a:p>
          <a:r>
            <a:rPr kumimoji="1" lang="ja-JP" altLang="en-US" sz="2400" dirty="0"/>
            <a:t>どのように進めたらよいのか</a:t>
          </a:r>
        </a:p>
      </dgm:t>
    </dgm:pt>
    <dgm:pt modelId="{38A72B88-8D47-4E2A-9404-E7061C9EC47E}" type="parTrans" cxnId="{63D81D04-5FA0-43AE-87B3-F950E60D98FD}">
      <dgm:prSet/>
      <dgm:spPr/>
      <dgm:t>
        <a:bodyPr/>
        <a:lstStyle/>
        <a:p>
          <a:endParaRPr kumimoji="1" lang="ja-JP" altLang="en-US"/>
        </a:p>
      </dgm:t>
    </dgm:pt>
    <dgm:pt modelId="{8CB0F443-2D9F-49C2-9786-3FA0BB94CFF4}" type="sibTrans" cxnId="{63D81D04-5FA0-43AE-87B3-F950E60D98FD}">
      <dgm:prSet/>
      <dgm:spPr/>
      <dgm:t>
        <a:bodyPr/>
        <a:lstStyle/>
        <a:p>
          <a:endParaRPr kumimoji="1" lang="ja-JP" altLang="en-US"/>
        </a:p>
      </dgm:t>
    </dgm:pt>
    <dgm:pt modelId="{F9C04237-F65E-48EE-AA37-C8C8C8933BEE}">
      <dgm:prSet phldrT="[テキスト]" custT="1"/>
      <dgm:spPr/>
      <dgm:t>
        <a:bodyPr/>
        <a:lstStyle/>
        <a:p>
          <a:r>
            <a:rPr kumimoji="1" lang="ja-JP" altLang="en-US" sz="1800" dirty="0"/>
            <a:t>工場やオフィスも移転され、取引先（仕入先・販売先等）にも迷惑をかける。</a:t>
          </a:r>
        </a:p>
      </dgm:t>
    </dgm:pt>
    <dgm:pt modelId="{3F342A5A-4385-41BA-AE7F-CFFEB597E17D}" type="parTrans" cxnId="{B9150F02-369C-4EEE-8379-7753FF3791E0}">
      <dgm:prSet/>
      <dgm:spPr/>
      <dgm:t>
        <a:bodyPr/>
        <a:lstStyle/>
        <a:p>
          <a:endParaRPr kumimoji="1" lang="ja-JP" altLang="en-US"/>
        </a:p>
      </dgm:t>
    </dgm:pt>
    <dgm:pt modelId="{C6EECAF2-A4BB-46AF-B959-039FB941FB56}" type="sibTrans" cxnId="{B9150F02-369C-4EEE-8379-7753FF3791E0}">
      <dgm:prSet/>
      <dgm:spPr/>
      <dgm:t>
        <a:bodyPr/>
        <a:lstStyle/>
        <a:p>
          <a:endParaRPr kumimoji="1" lang="ja-JP" altLang="en-US"/>
        </a:p>
      </dgm:t>
    </dgm:pt>
    <dgm:pt modelId="{12806915-C300-4372-8C53-124113F00A9C}">
      <dgm:prSet phldrT="[テキスト]" custT="1"/>
      <dgm:spPr/>
      <dgm:t>
        <a:bodyPr/>
        <a:lstStyle/>
        <a:p>
          <a:r>
            <a:rPr kumimoji="1" lang="ja-JP" altLang="en-US" sz="1800" dirty="0"/>
            <a:t>自分の会社が売れる訳がない。</a:t>
          </a:r>
          <a:r>
            <a:rPr kumimoji="1" lang="en-US" altLang="ja-JP" sz="1800" dirty="0"/>
            <a:t>M&amp;A</a:t>
          </a:r>
          <a:r>
            <a:rPr kumimoji="1" lang="ja-JP" altLang="en-US" sz="1800" dirty="0"/>
            <a:t>ができるはずがない。</a:t>
          </a:r>
        </a:p>
      </dgm:t>
    </dgm:pt>
    <dgm:pt modelId="{551AD66A-6896-4DBF-B839-4BDD952E5E2F}" type="parTrans" cxnId="{F75B5511-CF3B-42D6-8A1D-12AF994E7E8C}">
      <dgm:prSet/>
      <dgm:spPr/>
      <dgm:t>
        <a:bodyPr/>
        <a:lstStyle/>
        <a:p>
          <a:endParaRPr kumimoji="1" lang="ja-JP" altLang="en-US"/>
        </a:p>
      </dgm:t>
    </dgm:pt>
    <dgm:pt modelId="{FFC6C959-58E1-4858-9103-0B46A7AE8AE5}" type="sibTrans" cxnId="{F75B5511-CF3B-42D6-8A1D-12AF994E7E8C}">
      <dgm:prSet/>
      <dgm:spPr/>
      <dgm:t>
        <a:bodyPr/>
        <a:lstStyle/>
        <a:p>
          <a:endParaRPr kumimoji="1" lang="ja-JP" altLang="en-US"/>
        </a:p>
      </dgm:t>
    </dgm:pt>
    <dgm:pt modelId="{225FE2B8-CDC3-4264-97BC-D3E51D83FFDA}">
      <dgm:prSet phldrT="[テキスト]" custT="1"/>
      <dgm:spPr/>
      <dgm:t>
        <a:bodyPr/>
        <a:lstStyle/>
        <a:p>
          <a:r>
            <a:rPr kumimoji="1" lang="ja-JP" altLang="en-US" sz="1800" dirty="0"/>
            <a:t>俺は追い出されて、途方に暮れるのではないか。</a:t>
          </a:r>
        </a:p>
      </dgm:t>
    </dgm:pt>
    <dgm:pt modelId="{BB65A562-6EC0-4657-81FB-00E6D241BF13}" type="parTrans" cxnId="{3DD1C906-3D0E-45B2-B742-68ADF0287F06}">
      <dgm:prSet/>
      <dgm:spPr/>
      <dgm:t>
        <a:bodyPr/>
        <a:lstStyle/>
        <a:p>
          <a:endParaRPr kumimoji="1" lang="ja-JP" altLang="en-US"/>
        </a:p>
      </dgm:t>
    </dgm:pt>
    <dgm:pt modelId="{E1BB875C-D10C-49F1-86D1-7B6CE52C8F0A}" type="sibTrans" cxnId="{3DD1C906-3D0E-45B2-B742-68ADF0287F06}">
      <dgm:prSet/>
      <dgm:spPr/>
      <dgm:t>
        <a:bodyPr/>
        <a:lstStyle/>
        <a:p>
          <a:endParaRPr kumimoji="1" lang="ja-JP" altLang="en-US"/>
        </a:p>
      </dgm:t>
    </dgm:pt>
    <dgm:pt modelId="{C0B12D7D-ECF0-45F1-B36B-100E2AD16D66}">
      <dgm:prSet phldrT="[テキスト]" custT="1"/>
      <dgm:spPr/>
      <dgm:t>
        <a:bodyPr/>
        <a:lstStyle/>
        <a:p>
          <a:endParaRPr kumimoji="1" lang="ja-JP" altLang="en-US" sz="1800" dirty="0"/>
        </a:p>
      </dgm:t>
    </dgm:pt>
    <dgm:pt modelId="{1D996BD4-BCAD-4B81-9724-B7D2F111876B}" type="parTrans" cxnId="{D483DEC2-C79B-4221-BF7F-F25C2A863ED2}">
      <dgm:prSet/>
      <dgm:spPr/>
      <dgm:t>
        <a:bodyPr/>
        <a:lstStyle/>
        <a:p>
          <a:endParaRPr kumimoji="1" lang="ja-JP" altLang="en-US"/>
        </a:p>
      </dgm:t>
    </dgm:pt>
    <dgm:pt modelId="{30246754-BC3D-4CE3-BA9C-1E2E8DB6C090}" type="sibTrans" cxnId="{D483DEC2-C79B-4221-BF7F-F25C2A863ED2}">
      <dgm:prSet/>
      <dgm:spPr/>
      <dgm:t>
        <a:bodyPr/>
        <a:lstStyle/>
        <a:p>
          <a:endParaRPr kumimoji="1" lang="ja-JP" altLang="en-US"/>
        </a:p>
      </dgm:t>
    </dgm:pt>
    <dgm:pt modelId="{73EB5352-2990-45C1-BC14-D0FB47C486B1}">
      <dgm:prSet phldrT="[テキスト]" custT="1"/>
      <dgm:spPr/>
      <dgm:t>
        <a:bodyPr/>
        <a:lstStyle/>
        <a:p>
          <a:r>
            <a:rPr kumimoji="1" lang="ja-JP" altLang="en-US" sz="1800" dirty="0"/>
            <a:t>何から始めたらよいのか。</a:t>
          </a:r>
        </a:p>
      </dgm:t>
    </dgm:pt>
    <dgm:pt modelId="{1F74FA62-112A-48F2-9E29-0C52ED350D8B}" type="parTrans" cxnId="{953BB776-636F-432F-963D-93890829370B}">
      <dgm:prSet/>
      <dgm:spPr/>
      <dgm:t>
        <a:bodyPr/>
        <a:lstStyle/>
        <a:p>
          <a:endParaRPr kumimoji="1" lang="ja-JP" altLang="en-US"/>
        </a:p>
      </dgm:t>
    </dgm:pt>
    <dgm:pt modelId="{EE8A49B3-0203-4FBF-A0D2-848E1A150E38}" type="sibTrans" cxnId="{953BB776-636F-432F-963D-93890829370B}">
      <dgm:prSet/>
      <dgm:spPr/>
      <dgm:t>
        <a:bodyPr/>
        <a:lstStyle/>
        <a:p>
          <a:endParaRPr kumimoji="1" lang="ja-JP" altLang="en-US"/>
        </a:p>
      </dgm:t>
    </dgm:pt>
    <dgm:pt modelId="{759295FE-2E0D-4FEA-B1AB-46887BBED8CF}">
      <dgm:prSet phldrT="[テキスト]" custT="1"/>
      <dgm:spPr/>
      <dgm:t>
        <a:bodyPr/>
        <a:lstStyle/>
        <a:p>
          <a:r>
            <a:rPr kumimoji="1" lang="ja-JP" altLang="en-US" sz="1800" dirty="0"/>
            <a:t>誰に相談をすればよいのか。騙されたくない。信頼できて</a:t>
          </a:r>
          <a:r>
            <a:rPr kumimoji="1" lang="en-US" altLang="ja-JP" sz="1800" dirty="0"/>
            <a:t>M&amp;A</a:t>
          </a:r>
          <a:r>
            <a:rPr kumimoji="1" lang="ja-JP" altLang="en-US" sz="1800" dirty="0"/>
            <a:t>に詳しい人はいない。</a:t>
          </a:r>
        </a:p>
      </dgm:t>
    </dgm:pt>
    <dgm:pt modelId="{391ECA10-A581-4445-B2DF-751808D57AFE}" type="parTrans" cxnId="{530F93D2-C385-4017-9DB9-809BA1E7026C}">
      <dgm:prSet/>
      <dgm:spPr/>
      <dgm:t>
        <a:bodyPr/>
        <a:lstStyle/>
        <a:p>
          <a:endParaRPr kumimoji="1" lang="ja-JP" altLang="en-US"/>
        </a:p>
      </dgm:t>
    </dgm:pt>
    <dgm:pt modelId="{F614EF77-F2F5-4E81-8DD0-E424297F0546}" type="sibTrans" cxnId="{530F93D2-C385-4017-9DB9-809BA1E7026C}">
      <dgm:prSet/>
      <dgm:spPr/>
      <dgm:t>
        <a:bodyPr/>
        <a:lstStyle/>
        <a:p>
          <a:endParaRPr kumimoji="1" lang="ja-JP" altLang="en-US"/>
        </a:p>
      </dgm:t>
    </dgm:pt>
    <dgm:pt modelId="{51ED26FE-4EB2-4506-AA25-7A891046FF5D}">
      <dgm:prSet phldrT="[テキスト]" custT="1"/>
      <dgm:spPr/>
      <dgm:t>
        <a:bodyPr/>
        <a:lstStyle/>
        <a:p>
          <a:r>
            <a:rPr kumimoji="1" lang="ja-JP" altLang="en-US" sz="1800" dirty="0"/>
            <a:t>役員や社員はどう思うのだろうか。社長が会社を売って逃げたと思われるでは。</a:t>
          </a:r>
        </a:p>
      </dgm:t>
    </dgm:pt>
    <dgm:pt modelId="{5FDA11D1-917E-4042-920A-F5954962C77B}" type="parTrans" cxnId="{B4C94624-D12D-4265-95ED-9718E0B8FF59}">
      <dgm:prSet/>
      <dgm:spPr/>
      <dgm:t>
        <a:bodyPr/>
        <a:lstStyle/>
        <a:p>
          <a:endParaRPr kumimoji="1" lang="ja-JP" altLang="en-US"/>
        </a:p>
      </dgm:t>
    </dgm:pt>
    <dgm:pt modelId="{4B897B21-BEA8-4D54-A871-A37D4CC86A37}" type="sibTrans" cxnId="{B4C94624-D12D-4265-95ED-9718E0B8FF59}">
      <dgm:prSet/>
      <dgm:spPr/>
      <dgm:t>
        <a:bodyPr/>
        <a:lstStyle/>
        <a:p>
          <a:endParaRPr kumimoji="1" lang="ja-JP" altLang="en-US"/>
        </a:p>
      </dgm:t>
    </dgm:pt>
    <dgm:pt modelId="{AF77A6A2-CE0C-4328-810E-91ABE80CBF4A}">
      <dgm:prSet phldrT="[テキスト]" custT="1"/>
      <dgm:spPr/>
      <dgm:t>
        <a:bodyPr/>
        <a:lstStyle/>
        <a:p>
          <a:endParaRPr kumimoji="1" lang="ja-JP" altLang="en-US" sz="1800" dirty="0"/>
        </a:p>
      </dgm:t>
    </dgm:pt>
    <dgm:pt modelId="{366A3A67-DA31-4622-9AE1-C807540D3F7B}" type="parTrans" cxnId="{44B6BA41-463B-40AC-8251-CCCBCB00D131}">
      <dgm:prSet/>
      <dgm:spPr/>
      <dgm:t>
        <a:bodyPr/>
        <a:lstStyle/>
        <a:p>
          <a:endParaRPr kumimoji="1" lang="ja-JP" altLang="en-US"/>
        </a:p>
      </dgm:t>
    </dgm:pt>
    <dgm:pt modelId="{E2367BA5-14BA-45CD-90D0-46A46D148CEC}" type="sibTrans" cxnId="{44B6BA41-463B-40AC-8251-CCCBCB00D131}">
      <dgm:prSet/>
      <dgm:spPr/>
      <dgm:t>
        <a:bodyPr/>
        <a:lstStyle/>
        <a:p>
          <a:endParaRPr kumimoji="1" lang="ja-JP" altLang="en-US"/>
        </a:p>
      </dgm:t>
    </dgm:pt>
    <dgm:pt modelId="{37DD5612-18DC-44CA-BB5D-7F083162D2F5}">
      <dgm:prSet phldrT="[テキスト]" custT="1"/>
      <dgm:spPr/>
      <dgm:t>
        <a:bodyPr/>
        <a:lstStyle/>
        <a:p>
          <a:r>
            <a:rPr kumimoji="1" lang="ja-JP" altLang="en-US" sz="1800" dirty="0"/>
            <a:t>老後の生活は大丈夫だろうか。今の生活を変えたくない。</a:t>
          </a:r>
        </a:p>
      </dgm:t>
    </dgm:pt>
    <dgm:pt modelId="{464F28ED-C66B-4DC6-8AE3-0A5E7660C6A4}" type="parTrans" cxnId="{96151DC3-C196-4AA3-85A4-0958BC16B8EC}">
      <dgm:prSet/>
      <dgm:spPr/>
      <dgm:t>
        <a:bodyPr/>
        <a:lstStyle/>
        <a:p>
          <a:endParaRPr kumimoji="1" lang="ja-JP" altLang="en-US"/>
        </a:p>
      </dgm:t>
    </dgm:pt>
    <dgm:pt modelId="{B87A2505-EB64-44D6-A407-D131F5C8968C}" type="sibTrans" cxnId="{96151DC3-C196-4AA3-85A4-0958BC16B8EC}">
      <dgm:prSet/>
      <dgm:spPr/>
      <dgm:t>
        <a:bodyPr/>
        <a:lstStyle/>
        <a:p>
          <a:endParaRPr kumimoji="1" lang="ja-JP" altLang="en-US"/>
        </a:p>
      </dgm:t>
    </dgm:pt>
    <dgm:pt modelId="{C8073FC2-A66D-4E28-BB7A-C0C95245CCEC}">
      <dgm:prSet phldrT="[テキスト]" custT="1"/>
      <dgm:spPr/>
      <dgm:t>
        <a:bodyPr/>
        <a:lstStyle/>
        <a:p>
          <a:r>
            <a:rPr kumimoji="1" lang="ja-JP" altLang="en-US" sz="1800" dirty="0"/>
            <a:t>会社を清算したり、廃業したほうが楽だ。</a:t>
          </a:r>
        </a:p>
      </dgm:t>
    </dgm:pt>
    <dgm:pt modelId="{A6885DD5-B025-40DC-98BF-AFDB975EB367}" type="parTrans" cxnId="{2F437B53-84E5-459F-A947-C66AFDDA24A8}">
      <dgm:prSet/>
      <dgm:spPr/>
      <dgm:t>
        <a:bodyPr/>
        <a:lstStyle/>
        <a:p>
          <a:endParaRPr kumimoji="1" lang="ja-JP" altLang="en-US"/>
        </a:p>
      </dgm:t>
    </dgm:pt>
    <dgm:pt modelId="{3BB2C282-FA15-46B3-977F-FE93067F2EC6}" type="sibTrans" cxnId="{2F437B53-84E5-459F-A947-C66AFDDA24A8}">
      <dgm:prSet/>
      <dgm:spPr/>
      <dgm:t>
        <a:bodyPr/>
        <a:lstStyle/>
        <a:p>
          <a:endParaRPr kumimoji="1" lang="ja-JP" altLang="en-US"/>
        </a:p>
      </dgm:t>
    </dgm:pt>
    <dgm:pt modelId="{9E5D6DC1-AD30-4EDB-9F1B-F3D4CE850304}">
      <dgm:prSet phldrT="[テキスト]" custT="1"/>
      <dgm:spPr/>
      <dgm:t>
        <a:bodyPr/>
        <a:lstStyle/>
        <a:p>
          <a:r>
            <a:rPr kumimoji="1" lang="ja-JP" altLang="en-US" sz="1800" dirty="0"/>
            <a:t>退職金はもらえるのか。働くことはできるのか。車は使えるのか、名刺は？</a:t>
          </a:r>
        </a:p>
      </dgm:t>
    </dgm:pt>
    <dgm:pt modelId="{4F0930CE-BABB-4288-85EC-0584C6E5DD5C}" type="parTrans" cxnId="{955ED524-0D50-455D-842E-705B535CD7DA}">
      <dgm:prSet/>
      <dgm:spPr/>
      <dgm:t>
        <a:bodyPr/>
        <a:lstStyle/>
        <a:p>
          <a:endParaRPr kumimoji="1" lang="ja-JP" altLang="en-US"/>
        </a:p>
      </dgm:t>
    </dgm:pt>
    <dgm:pt modelId="{F319C87B-2586-4D52-B5E0-1E78636D375F}" type="sibTrans" cxnId="{955ED524-0D50-455D-842E-705B535CD7DA}">
      <dgm:prSet/>
      <dgm:spPr/>
      <dgm:t>
        <a:bodyPr/>
        <a:lstStyle/>
        <a:p>
          <a:endParaRPr kumimoji="1" lang="ja-JP" altLang="en-US"/>
        </a:p>
      </dgm:t>
    </dgm:pt>
    <dgm:pt modelId="{1D5EC748-829B-432E-82D8-B91BFC9D78B0}" type="pres">
      <dgm:prSet presAssocID="{5B82DF07-97E1-48FA-A5E1-D160D61EC373}" presName="linear" presStyleCnt="0">
        <dgm:presLayoutVars>
          <dgm:animLvl val="lvl"/>
          <dgm:resizeHandles val="exact"/>
        </dgm:presLayoutVars>
      </dgm:prSet>
      <dgm:spPr/>
    </dgm:pt>
    <dgm:pt modelId="{DD7AA24E-8DE1-469D-94C3-4E442E91ACFC}" type="pres">
      <dgm:prSet presAssocID="{2F707590-EBC1-4FA6-B779-A2E99CAEF44E}" presName="parentText" presStyleLbl="node1" presStyleIdx="0" presStyleCnt="2" custScaleY="43099" custLinFactNeighborY="-296">
        <dgm:presLayoutVars>
          <dgm:chMax val="0"/>
          <dgm:bulletEnabled val="1"/>
        </dgm:presLayoutVars>
      </dgm:prSet>
      <dgm:spPr/>
    </dgm:pt>
    <dgm:pt modelId="{BF1D4111-0B77-4162-960A-6E0F96FF6094}" type="pres">
      <dgm:prSet presAssocID="{2F707590-EBC1-4FA6-B779-A2E99CAEF44E}" presName="childText" presStyleLbl="revTx" presStyleIdx="0" presStyleCnt="2" custScaleY="95164">
        <dgm:presLayoutVars>
          <dgm:bulletEnabled val="1"/>
        </dgm:presLayoutVars>
      </dgm:prSet>
      <dgm:spPr/>
    </dgm:pt>
    <dgm:pt modelId="{EA09423D-0923-44F5-967A-DD8A3D63AF92}" type="pres">
      <dgm:prSet presAssocID="{B020FEE4-F36D-4761-873A-F71D32085C86}" presName="parentText" presStyleLbl="node1" presStyleIdx="1" presStyleCnt="2" custScaleY="46224">
        <dgm:presLayoutVars>
          <dgm:chMax val="0"/>
          <dgm:bulletEnabled val="1"/>
        </dgm:presLayoutVars>
      </dgm:prSet>
      <dgm:spPr/>
    </dgm:pt>
    <dgm:pt modelId="{489D4066-8ABA-4C3C-B252-E102390A070A}" type="pres">
      <dgm:prSet presAssocID="{B020FEE4-F36D-4761-873A-F71D32085C86}" presName="childText" presStyleLbl="revTx" presStyleIdx="1" presStyleCnt="2">
        <dgm:presLayoutVars>
          <dgm:bulletEnabled val="1"/>
        </dgm:presLayoutVars>
      </dgm:prSet>
      <dgm:spPr/>
    </dgm:pt>
  </dgm:ptLst>
  <dgm:cxnLst>
    <dgm:cxn modelId="{B9150F02-369C-4EEE-8379-7753FF3791E0}" srcId="{2F707590-EBC1-4FA6-B779-A2E99CAEF44E}" destId="{F9C04237-F65E-48EE-AA37-C8C8C8933BEE}" srcOrd="1" destOrd="0" parTransId="{3F342A5A-4385-41BA-AE7F-CFFEB597E17D}" sibTransId="{C6EECAF2-A4BB-46AF-B959-039FB941FB56}"/>
    <dgm:cxn modelId="{C3DC0403-19E6-4709-B4E3-D5BF893EB2D3}" type="presOf" srcId="{759295FE-2E0D-4FEA-B1AB-46887BBED8CF}" destId="{489D4066-8ABA-4C3C-B252-E102390A070A}" srcOrd="0" destOrd="1" presId="urn:microsoft.com/office/officeart/2005/8/layout/vList2"/>
    <dgm:cxn modelId="{63D81D04-5FA0-43AE-87B3-F950E60D98FD}" srcId="{5B82DF07-97E1-48FA-A5E1-D160D61EC373}" destId="{B020FEE4-F36D-4761-873A-F71D32085C86}" srcOrd="1" destOrd="0" parTransId="{38A72B88-8D47-4E2A-9404-E7061C9EC47E}" sibTransId="{8CB0F443-2D9F-49C2-9786-3FA0BB94CFF4}"/>
    <dgm:cxn modelId="{989AC604-6453-46D0-AE3E-759D6CEBB482}" srcId="{5B82DF07-97E1-48FA-A5E1-D160D61EC373}" destId="{2F707590-EBC1-4FA6-B779-A2E99CAEF44E}" srcOrd="0" destOrd="0" parTransId="{765327DA-B1B5-4D06-A706-D727E0C31152}" sibTransId="{5D06C0E5-400D-47CD-AABA-5F0A23A0B1C6}"/>
    <dgm:cxn modelId="{3DD1C906-3D0E-45B2-B742-68ADF0287F06}" srcId="{2F707590-EBC1-4FA6-B779-A2E99CAEF44E}" destId="{225FE2B8-CDC3-4264-97BC-D3E51D83FFDA}" srcOrd="3" destOrd="0" parTransId="{BB65A562-6EC0-4657-81FB-00E6D241BF13}" sibTransId="{E1BB875C-D10C-49F1-86D1-7B6CE52C8F0A}"/>
    <dgm:cxn modelId="{B5D9FD0D-4CE8-4674-A8BC-207B2FFB43F6}" type="presOf" srcId="{37DD5612-18DC-44CA-BB5D-7F083162D2F5}" destId="{489D4066-8ABA-4C3C-B252-E102390A070A}" srcOrd="0" destOrd="3" presId="urn:microsoft.com/office/officeart/2005/8/layout/vList2"/>
    <dgm:cxn modelId="{F75B5511-CF3B-42D6-8A1D-12AF994E7E8C}" srcId="{2F707590-EBC1-4FA6-B779-A2E99CAEF44E}" destId="{12806915-C300-4372-8C53-124113F00A9C}" srcOrd="2" destOrd="0" parTransId="{551AD66A-6896-4DBF-B839-4BDD952E5E2F}" sibTransId="{FFC6C959-58E1-4858-9103-0B46A7AE8AE5}"/>
    <dgm:cxn modelId="{D526521D-9A91-45E3-8695-8609B0ABBC9A}" type="presOf" srcId="{B020FEE4-F36D-4761-873A-F71D32085C86}" destId="{EA09423D-0923-44F5-967A-DD8A3D63AF92}" srcOrd="0" destOrd="0" presId="urn:microsoft.com/office/officeart/2005/8/layout/vList2"/>
    <dgm:cxn modelId="{B4C94624-D12D-4265-95ED-9718E0B8FF59}" srcId="{B020FEE4-F36D-4761-873A-F71D32085C86}" destId="{51ED26FE-4EB2-4506-AA25-7A891046FF5D}" srcOrd="2" destOrd="0" parTransId="{5FDA11D1-917E-4042-920A-F5954962C77B}" sibTransId="{4B897B21-BEA8-4D54-A871-A37D4CC86A37}"/>
    <dgm:cxn modelId="{955ED524-0D50-455D-842E-705B535CD7DA}" srcId="{B020FEE4-F36D-4761-873A-F71D32085C86}" destId="{9E5D6DC1-AD30-4EDB-9F1B-F3D4CE850304}" srcOrd="4" destOrd="0" parTransId="{4F0930CE-BABB-4288-85EC-0584C6E5DD5C}" sibTransId="{F319C87B-2586-4D52-B5E0-1E78636D375F}"/>
    <dgm:cxn modelId="{2308B62F-F113-4CE3-B805-1AE3F0F64EB8}" type="presOf" srcId="{D9BFDA51-FC6B-402E-B940-C121457FA185}" destId="{BF1D4111-0B77-4162-960A-6E0F96FF6094}" srcOrd="0" destOrd="0" presId="urn:microsoft.com/office/officeart/2005/8/layout/vList2"/>
    <dgm:cxn modelId="{4FF04E38-3D08-499C-AF61-30D25F9AD8A0}" type="presOf" srcId="{2F707590-EBC1-4FA6-B779-A2E99CAEF44E}" destId="{DD7AA24E-8DE1-469D-94C3-4E442E91ACFC}" srcOrd="0" destOrd="0" presId="urn:microsoft.com/office/officeart/2005/8/layout/vList2"/>
    <dgm:cxn modelId="{44B6BA41-463B-40AC-8251-CCCBCB00D131}" srcId="{B020FEE4-F36D-4761-873A-F71D32085C86}" destId="{AF77A6A2-CE0C-4328-810E-91ABE80CBF4A}" srcOrd="5" destOrd="0" parTransId="{366A3A67-DA31-4622-9AE1-C807540D3F7B}" sibTransId="{E2367BA5-14BA-45CD-90D0-46A46D148CEC}"/>
    <dgm:cxn modelId="{AA6D296A-ED36-4133-A2B2-E5ABCEB41080}" srcId="{2F707590-EBC1-4FA6-B779-A2E99CAEF44E}" destId="{D9BFDA51-FC6B-402E-B940-C121457FA185}" srcOrd="0" destOrd="0" parTransId="{587D49A3-B9A8-458A-9913-72B60E2DDFE4}" sibTransId="{5A328C53-3513-48B5-B52D-37F882682A6E}"/>
    <dgm:cxn modelId="{7DC1C672-C430-47E1-94BC-FB7793C9ABC6}" type="presOf" srcId="{5B82DF07-97E1-48FA-A5E1-D160D61EC373}" destId="{1D5EC748-829B-432E-82D8-B91BFC9D78B0}" srcOrd="0" destOrd="0" presId="urn:microsoft.com/office/officeart/2005/8/layout/vList2"/>
    <dgm:cxn modelId="{EAE4EC72-CDE3-4DF3-9048-54A145D68ED0}" type="presOf" srcId="{AF77A6A2-CE0C-4328-810E-91ABE80CBF4A}" destId="{489D4066-8ABA-4C3C-B252-E102390A070A}" srcOrd="0" destOrd="5" presId="urn:microsoft.com/office/officeart/2005/8/layout/vList2"/>
    <dgm:cxn modelId="{2F437B53-84E5-459F-A947-C66AFDDA24A8}" srcId="{2F707590-EBC1-4FA6-B779-A2E99CAEF44E}" destId="{C8073FC2-A66D-4E28-BB7A-C0C95245CCEC}" srcOrd="4" destOrd="0" parTransId="{A6885DD5-B025-40DC-98BF-AFDB975EB367}" sibTransId="{3BB2C282-FA15-46B3-977F-FE93067F2EC6}"/>
    <dgm:cxn modelId="{386FA275-FB78-4BB7-8F80-7DCB5769ECDD}" type="presOf" srcId="{51ED26FE-4EB2-4506-AA25-7A891046FF5D}" destId="{489D4066-8ABA-4C3C-B252-E102390A070A}" srcOrd="0" destOrd="2" presId="urn:microsoft.com/office/officeart/2005/8/layout/vList2"/>
    <dgm:cxn modelId="{953BB776-636F-432F-963D-93890829370B}" srcId="{B020FEE4-F36D-4761-873A-F71D32085C86}" destId="{73EB5352-2990-45C1-BC14-D0FB47C486B1}" srcOrd="0" destOrd="0" parTransId="{1F74FA62-112A-48F2-9E29-0C52ED350D8B}" sibTransId="{EE8A49B3-0203-4FBF-A0D2-848E1A150E38}"/>
    <dgm:cxn modelId="{6C142896-D4DD-49AA-AA73-4BE9D8DCEBE9}" type="presOf" srcId="{225FE2B8-CDC3-4264-97BC-D3E51D83FFDA}" destId="{BF1D4111-0B77-4162-960A-6E0F96FF6094}" srcOrd="0" destOrd="3" presId="urn:microsoft.com/office/officeart/2005/8/layout/vList2"/>
    <dgm:cxn modelId="{09AE38A4-CBAC-4743-BACF-928D2D026763}" type="presOf" srcId="{C0B12D7D-ECF0-45F1-B36B-100E2AD16D66}" destId="{BF1D4111-0B77-4162-960A-6E0F96FF6094}" srcOrd="0" destOrd="5" presId="urn:microsoft.com/office/officeart/2005/8/layout/vList2"/>
    <dgm:cxn modelId="{FF83CEB1-C948-4DA0-8404-9B6631163E5E}" type="presOf" srcId="{12806915-C300-4372-8C53-124113F00A9C}" destId="{BF1D4111-0B77-4162-960A-6E0F96FF6094}" srcOrd="0" destOrd="2" presId="urn:microsoft.com/office/officeart/2005/8/layout/vList2"/>
    <dgm:cxn modelId="{A11E3EB8-D9F3-4390-B743-78B256D86659}" type="presOf" srcId="{F9C04237-F65E-48EE-AA37-C8C8C8933BEE}" destId="{BF1D4111-0B77-4162-960A-6E0F96FF6094}" srcOrd="0" destOrd="1" presId="urn:microsoft.com/office/officeart/2005/8/layout/vList2"/>
    <dgm:cxn modelId="{BBC573C0-9125-4D93-909D-685DDD210FBE}" type="presOf" srcId="{9E5D6DC1-AD30-4EDB-9F1B-F3D4CE850304}" destId="{489D4066-8ABA-4C3C-B252-E102390A070A}" srcOrd="0" destOrd="4" presId="urn:microsoft.com/office/officeart/2005/8/layout/vList2"/>
    <dgm:cxn modelId="{D483DEC2-C79B-4221-BF7F-F25C2A863ED2}" srcId="{2F707590-EBC1-4FA6-B779-A2E99CAEF44E}" destId="{C0B12D7D-ECF0-45F1-B36B-100E2AD16D66}" srcOrd="5" destOrd="0" parTransId="{1D996BD4-BCAD-4B81-9724-B7D2F111876B}" sibTransId="{30246754-BC3D-4CE3-BA9C-1E2E8DB6C090}"/>
    <dgm:cxn modelId="{96151DC3-C196-4AA3-85A4-0958BC16B8EC}" srcId="{B020FEE4-F36D-4761-873A-F71D32085C86}" destId="{37DD5612-18DC-44CA-BB5D-7F083162D2F5}" srcOrd="3" destOrd="0" parTransId="{464F28ED-C66B-4DC6-8AE3-0A5E7660C6A4}" sibTransId="{B87A2505-EB64-44D6-A407-D131F5C8968C}"/>
    <dgm:cxn modelId="{530F93D2-C385-4017-9DB9-809BA1E7026C}" srcId="{B020FEE4-F36D-4761-873A-F71D32085C86}" destId="{759295FE-2E0D-4FEA-B1AB-46887BBED8CF}" srcOrd="1" destOrd="0" parTransId="{391ECA10-A581-4445-B2DF-751808D57AFE}" sibTransId="{F614EF77-F2F5-4E81-8DD0-E424297F0546}"/>
    <dgm:cxn modelId="{A03392D6-6F96-4161-94B2-262E835023FD}" type="presOf" srcId="{C8073FC2-A66D-4E28-BB7A-C0C95245CCEC}" destId="{BF1D4111-0B77-4162-960A-6E0F96FF6094}" srcOrd="0" destOrd="4" presId="urn:microsoft.com/office/officeart/2005/8/layout/vList2"/>
    <dgm:cxn modelId="{686AAEF9-F1F7-4575-9D0E-2CDDDA6869BA}" type="presOf" srcId="{73EB5352-2990-45C1-BC14-D0FB47C486B1}" destId="{489D4066-8ABA-4C3C-B252-E102390A070A}" srcOrd="0" destOrd="0" presId="urn:microsoft.com/office/officeart/2005/8/layout/vList2"/>
    <dgm:cxn modelId="{BCC2D018-1CCA-4DB3-958F-81DCC90E30F3}" type="presParOf" srcId="{1D5EC748-829B-432E-82D8-B91BFC9D78B0}" destId="{DD7AA24E-8DE1-469D-94C3-4E442E91ACFC}" srcOrd="0" destOrd="0" presId="urn:microsoft.com/office/officeart/2005/8/layout/vList2"/>
    <dgm:cxn modelId="{EDA615A3-DC84-45E1-997E-562B197E30C3}" type="presParOf" srcId="{1D5EC748-829B-432E-82D8-B91BFC9D78B0}" destId="{BF1D4111-0B77-4162-960A-6E0F96FF6094}" srcOrd="1" destOrd="0" presId="urn:microsoft.com/office/officeart/2005/8/layout/vList2"/>
    <dgm:cxn modelId="{30F7FAA4-7B7B-4809-A010-A6A7EEDBDCDC}" type="presParOf" srcId="{1D5EC748-829B-432E-82D8-B91BFC9D78B0}" destId="{EA09423D-0923-44F5-967A-DD8A3D63AF92}" srcOrd="2" destOrd="0" presId="urn:microsoft.com/office/officeart/2005/8/layout/vList2"/>
    <dgm:cxn modelId="{B8E2FE7C-1B1B-4FFA-BD5B-E53491B97033}" type="presParOf" srcId="{1D5EC748-829B-432E-82D8-B91BFC9D78B0}" destId="{489D4066-8ABA-4C3C-B252-E102390A07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AA24E-8DE1-469D-94C3-4E442E91ACFC}">
      <dsp:nvSpPr>
        <dsp:cNvPr id="0" name=""/>
        <dsp:cNvSpPr/>
      </dsp:nvSpPr>
      <dsp:spPr>
        <a:xfrm>
          <a:off x="0" y="4704"/>
          <a:ext cx="8675787" cy="491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t>M&amp;A</a:t>
          </a:r>
          <a:r>
            <a:rPr kumimoji="1" lang="ja-JP" altLang="en-US" sz="2400" kern="1200" dirty="0"/>
            <a:t>に対する誤解</a:t>
          </a:r>
        </a:p>
      </dsp:txBody>
      <dsp:txXfrm>
        <a:off x="24002" y="28706"/>
        <a:ext cx="8627783" cy="443671"/>
      </dsp:txXfrm>
    </dsp:sp>
    <dsp:sp modelId="{BF1D4111-0B77-4162-960A-6E0F96FF6094}">
      <dsp:nvSpPr>
        <dsp:cNvPr id="0" name=""/>
        <dsp:cNvSpPr/>
      </dsp:nvSpPr>
      <dsp:spPr>
        <a:xfrm>
          <a:off x="0" y="502167"/>
          <a:ext cx="8675787" cy="186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456"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合併され会社がなくなり、従業員も転籍させられて不幸になる。</a:t>
          </a:r>
        </a:p>
        <a:p>
          <a:pPr marL="171450" lvl="1" indent="-171450" algn="l" defTabSz="800100">
            <a:lnSpc>
              <a:spcPct val="90000"/>
            </a:lnSpc>
            <a:spcBef>
              <a:spcPct val="0"/>
            </a:spcBef>
            <a:spcAft>
              <a:spcPct val="20000"/>
            </a:spcAft>
            <a:buChar char="•"/>
          </a:pPr>
          <a:r>
            <a:rPr kumimoji="1" lang="ja-JP" altLang="en-US" sz="1800" kern="1200" dirty="0"/>
            <a:t>工場やオフィスも移転され、取引先（仕入先・販売先等）にも迷惑をかける。</a:t>
          </a:r>
        </a:p>
        <a:p>
          <a:pPr marL="171450" lvl="1" indent="-171450" algn="l" defTabSz="800100">
            <a:lnSpc>
              <a:spcPct val="90000"/>
            </a:lnSpc>
            <a:spcBef>
              <a:spcPct val="0"/>
            </a:spcBef>
            <a:spcAft>
              <a:spcPct val="20000"/>
            </a:spcAft>
            <a:buChar char="•"/>
          </a:pPr>
          <a:r>
            <a:rPr kumimoji="1" lang="ja-JP" altLang="en-US" sz="1800" kern="1200" dirty="0"/>
            <a:t>自分の会社が売れる訳がない。</a:t>
          </a:r>
          <a:r>
            <a:rPr kumimoji="1" lang="en-US" altLang="ja-JP" sz="1800" kern="1200" dirty="0"/>
            <a:t>M&amp;A</a:t>
          </a:r>
          <a:r>
            <a:rPr kumimoji="1" lang="ja-JP" altLang="en-US" sz="1800" kern="1200" dirty="0"/>
            <a:t>ができるはずがない。</a:t>
          </a:r>
        </a:p>
        <a:p>
          <a:pPr marL="171450" lvl="1" indent="-171450" algn="l" defTabSz="800100">
            <a:lnSpc>
              <a:spcPct val="90000"/>
            </a:lnSpc>
            <a:spcBef>
              <a:spcPct val="0"/>
            </a:spcBef>
            <a:spcAft>
              <a:spcPct val="20000"/>
            </a:spcAft>
            <a:buChar char="•"/>
          </a:pPr>
          <a:r>
            <a:rPr kumimoji="1" lang="ja-JP" altLang="en-US" sz="1800" kern="1200" dirty="0"/>
            <a:t>俺は追い出されて、途方に暮れるのではないか。</a:t>
          </a:r>
        </a:p>
        <a:p>
          <a:pPr marL="171450" lvl="1" indent="-171450" algn="l" defTabSz="800100">
            <a:lnSpc>
              <a:spcPct val="90000"/>
            </a:lnSpc>
            <a:spcBef>
              <a:spcPct val="0"/>
            </a:spcBef>
            <a:spcAft>
              <a:spcPct val="20000"/>
            </a:spcAft>
            <a:buChar char="•"/>
          </a:pPr>
          <a:r>
            <a:rPr kumimoji="1" lang="ja-JP" altLang="en-US" sz="1800" kern="1200" dirty="0"/>
            <a:t>会社を清算したり、廃業したほうが楽だ。</a:t>
          </a:r>
        </a:p>
        <a:p>
          <a:pPr marL="171450" lvl="1" indent="-171450" algn="l" defTabSz="800100">
            <a:lnSpc>
              <a:spcPct val="90000"/>
            </a:lnSpc>
            <a:spcBef>
              <a:spcPct val="0"/>
            </a:spcBef>
            <a:spcAft>
              <a:spcPct val="20000"/>
            </a:spcAft>
            <a:buChar char="•"/>
          </a:pPr>
          <a:endParaRPr kumimoji="1" lang="ja-JP" altLang="en-US" sz="1800" kern="1200" dirty="0"/>
        </a:p>
      </dsp:txBody>
      <dsp:txXfrm>
        <a:off x="0" y="502167"/>
        <a:ext cx="8675787" cy="1860716"/>
      </dsp:txXfrm>
    </dsp:sp>
    <dsp:sp modelId="{EA09423D-0923-44F5-967A-DD8A3D63AF92}">
      <dsp:nvSpPr>
        <dsp:cNvPr id="0" name=""/>
        <dsp:cNvSpPr/>
      </dsp:nvSpPr>
      <dsp:spPr>
        <a:xfrm>
          <a:off x="0" y="2362883"/>
          <a:ext cx="8675787" cy="527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どのように進めたらよいのか</a:t>
          </a:r>
        </a:p>
      </dsp:txBody>
      <dsp:txXfrm>
        <a:off x="25742" y="2388625"/>
        <a:ext cx="8624303" cy="475841"/>
      </dsp:txXfrm>
    </dsp:sp>
    <dsp:sp modelId="{489D4066-8ABA-4C3C-B252-E102390A070A}">
      <dsp:nvSpPr>
        <dsp:cNvPr id="0" name=""/>
        <dsp:cNvSpPr/>
      </dsp:nvSpPr>
      <dsp:spPr>
        <a:xfrm>
          <a:off x="0" y="2890209"/>
          <a:ext cx="8675787" cy="1955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456"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何から始めたらよいのか。</a:t>
          </a:r>
        </a:p>
        <a:p>
          <a:pPr marL="171450" lvl="1" indent="-171450" algn="l" defTabSz="800100">
            <a:lnSpc>
              <a:spcPct val="90000"/>
            </a:lnSpc>
            <a:spcBef>
              <a:spcPct val="0"/>
            </a:spcBef>
            <a:spcAft>
              <a:spcPct val="20000"/>
            </a:spcAft>
            <a:buChar char="•"/>
          </a:pPr>
          <a:r>
            <a:rPr kumimoji="1" lang="ja-JP" altLang="en-US" sz="1800" kern="1200" dirty="0"/>
            <a:t>誰に相談をすればよいのか。騙されたくない。信頼できて</a:t>
          </a:r>
          <a:r>
            <a:rPr kumimoji="1" lang="en-US" altLang="ja-JP" sz="1800" kern="1200" dirty="0"/>
            <a:t>M&amp;A</a:t>
          </a:r>
          <a:r>
            <a:rPr kumimoji="1" lang="ja-JP" altLang="en-US" sz="1800" kern="1200" dirty="0"/>
            <a:t>に詳しい人はいない。</a:t>
          </a:r>
        </a:p>
        <a:p>
          <a:pPr marL="171450" lvl="1" indent="-171450" algn="l" defTabSz="800100">
            <a:lnSpc>
              <a:spcPct val="90000"/>
            </a:lnSpc>
            <a:spcBef>
              <a:spcPct val="0"/>
            </a:spcBef>
            <a:spcAft>
              <a:spcPct val="20000"/>
            </a:spcAft>
            <a:buChar char="•"/>
          </a:pPr>
          <a:r>
            <a:rPr kumimoji="1" lang="ja-JP" altLang="en-US" sz="1800" kern="1200" dirty="0"/>
            <a:t>役員や社員はどう思うのだろうか。社長が会社を売って逃げたと思われるでは。</a:t>
          </a:r>
        </a:p>
        <a:p>
          <a:pPr marL="171450" lvl="1" indent="-171450" algn="l" defTabSz="800100">
            <a:lnSpc>
              <a:spcPct val="90000"/>
            </a:lnSpc>
            <a:spcBef>
              <a:spcPct val="0"/>
            </a:spcBef>
            <a:spcAft>
              <a:spcPct val="20000"/>
            </a:spcAft>
            <a:buChar char="•"/>
          </a:pPr>
          <a:r>
            <a:rPr kumimoji="1" lang="ja-JP" altLang="en-US" sz="1800" kern="1200" dirty="0"/>
            <a:t>老後の生活は大丈夫だろうか。今の生活を変えたくない。</a:t>
          </a:r>
        </a:p>
        <a:p>
          <a:pPr marL="171450" lvl="1" indent="-171450" algn="l" defTabSz="800100">
            <a:lnSpc>
              <a:spcPct val="90000"/>
            </a:lnSpc>
            <a:spcBef>
              <a:spcPct val="0"/>
            </a:spcBef>
            <a:spcAft>
              <a:spcPct val="20000"/>
            </a:spcAft>
            <a:buChar char="•"/>
          </a:pPr>
          <a:r>
            <a:rPr kumimoji="1" lang="ja-JP" altLang="en-US" sz="1800" kern="1200" dirty="0"/>
            <a:t>退職金はもらえるのか。働くことはできるのか。車は使えるのか、名刺は？</a:t>
          </a:r>
        </a:p>
        <a:p>
          <a:pPr marL="171450" lvl="1" indent="-171450" algn="l" defTabSz="800100">
            <a:lnSpc>
              <a:spcPct val="90000"/>
            </a:lnSpc>
            <a:spcBef>
              <a:spcPct val="0"/>
            </a:spcBef>
            <a:spcAft>
              <a:spcPct val="20000"/>
            </a:spcAft>
            <a:buChar char="•"/>
          </a:pPr>
          <a:endParaRPr kumimoji="1" lang="ja-JP" altLang="en-US" sz="1800" kern="1200" dirty="0"/>
        </a:p>
      </dsp:txBody>
      <dsp:txXfrm>
        <a:off x="0" y="2890209"/>
        <a:ext cx="8675787" cy="19552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9575" cy="498474"/>
          </a:xfrm>
          <a:prstGeom prst="rect">
            <a:avLst/>
          </a:prstGeom>
        </p:spPr>
        <p:txBody>
          <a:bodyPr vert="horz" lIns="90865" tIns="45432" rIns="90865" bIns="4543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4"/>
          </a:xfrm>
          <a:prstGeom prst="rect">
            <a:avLst/>
          </a:prstGeom>
        </p:spPr>
        <p:txBody>
          <a:bodyPr vert="horz" lIns="90865" tIns="45432" rIns="90865" bIns="45432" rtlCol="0"/>
          <a:lstStyle>
            <a:lvl1pPr algn="r">
              <a:defRPr sz="1200"/>
            </a:lvl1pPr>
          </a:lstStyle>
          <a:p>
            <a:fld id="{B821267C-4573-44A1-8032-186C568BAE0F}" type="datetimeFigureOut">
              <a:rPr kumimoji="1" lang="ja-JP" altLang="en-US" smtClean="0"/>
              <a:t>2022/5/6</a:t>
            </a:fld>
            <a:endParaRPr kumimoji="1" lang="ja-JP" altLang="en-US"/>
          </a:p>
        </p:txBody>
      </p:sp>
      <p:sp>
        <p:nvSpPr>
          <p:cNvPr id="4" name="フッター プレースホルダー 3"/>
          <p:cNvSpPr>
            <a:spLocks noGrp="1"/>
          </p:cNvSpPr>
          <p:nvPr>
            <p:ph type="ftr" sz="quarter" idx="2"/>
          </p:nvPr>
        </p:nvSpPr>
        <p:spPr>
          <a:xfrm>
            <a:off x="3" y="9440866"/>
            <a:ext cx="2949575" cy="498474"/>
          </a:xfrm>
          <a:prstGeom prst="rect">
            <a:avLst/>
          </a:prstGeom>
        </p:spPr>
        <p:txBody>
          <a:bodyPr vert="horz" lIns="90865" tIns="45432" rIns="90865" bIns="4543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8474"/>
          </a:xfrm>
          <a:prstGeom prst="rect">
            <a:avLst/>
          </a:prstGeom>
        </p:spPr>
        <p:txBody>
          <a:bodyPr vert="horz" lIns="90865" tIns="45432" rIns="90865" bIns="45432" rtlCol="0" anchor="b"/>
          <a:lstStyle>
            <a:lvl1pPr algn="r">
              <a:defRPr sz="1200"/>
            </a:lvl1pPr>
          </a:lstStyle>
          <a:p>
            <a:fld id="{37F3B3B0-74CD-4C2F-ABDC-D55F39184533}" type="slidenum">
              <a:rPr kumimoji="1" lang="ja-JP" altLang="en-US" smtClean="0"/>
              <a:t>‹#›</a:t>
            </a:fld>
            <a:endParaRPr kumimoji="1" lang="ja-JP" altLang="en-US"/>
          </a:p>
        </p:txBody>
      </p:sp>
    </p:spTree>
    <p:extLst>
      <p:ext uri="{BB962C8B-B14F-4D97-AF65-F5344CB8AC3E}">
        <p14:creationId xmlns:p14="http://schemas.microsoft.com/office/powerpoint/2010/main" val="3232594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2949788" cy="498693"/>
          </a:xfrm>
          <a:prstGeom prst="rect">
            <a:avLst/>
          </a:prstGeom>
        </p:spPr>
        <p:txBody>
          <a:bodyPr vert="horz" lIns="91607" tIns="45803" rIns="91607" bIns="458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6" y="3"/>
            <a:ext cx="2949788" cy="498693"/>
          </a:xfrm>
          <a:prstGeom prst="rect">
            <a:avLst/>
          </a:prstGeom>
        </p:spPr>
        <p:txBody>
          <a:bodyPr vert="horz" lIns="91607" tIns="45803" rIns="91607" bIns="45803" rtlCol="0"/>
          <a:lstStyle>
            <a:lvl1pPr algn="r">
              <a:defRPr sz="1200"/>
            </a:lvl1pPr>
          </a:lstStyle>
          <a:p>
            <a:fld id="{994D678D-79BB-4B3F-B535-EA75159DDCCE}" type="datetimeFigureOut">
              <a:rPr kumimoji="1" lang="ja-JP" altLang="en-US" smtClean="0"/>
              <a:t>2022/5/6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607" tIns="45803" rIns="91607" bIns="45803" rtlCol="0" anchor="ctr"/>
          <a:lstStyle/>
          <a:p>
            <a:endParaRPr lang="ja-JP" altLang="en-US"/>
          </a:p>
        </p:txBody>
      </p:sp>
      <p:sp>
        <p:nvSpPr>
          <p:cNvPr id="5" name="ノート プレースホルダー 4"/>
          <p:cNvSpPr>
            <a:spLocks noGrp="1"/>
          </p:cNvSpPr>
          <p:nvPr>
            <p:ph type="body" sz="quarter" idx="3"/>
          </p:nvPr>
        </p:nvSpPr>
        <p:spPr>
          <a:xfrm>
            <a:off x="680722" y="4783316"/>
            <a:ext cx="5445760" cy="3913615"/>
          </a:xfrm>
          <a:prstGeom prst="rect">
            <a:avLst/>
          </a:prstGeom>
        </p:spPr>
        <p:txBody>
          <a:bodyPr vert="horz" lIns="91607" tIns="45803" rIns="91607" bIns="458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40649"/>
            <a:ext cx="2949788" cy="498692"/>
          </a:xfrm>
          <a:prstGeom prst="rect">
            <a:avLst/>
          </a:prstGeom>
        </p:spPr>
        <p:txBody>
          <a:bodyPr vert="horz" lIns="91607" tIns="45803" rIns="91607" bIns="458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6" y="9440649"/>
            <a:ext cx="2949788" cy="498692"/>
          </a:xfrm>
          <a:prstGeom prst="rect">
            <a:avLst/>
          </a:prstGeom>
        </p:spPr>
        <p:txBody>
          <a:bodyPr vert="horz" lIns="91607" tIns="45803" rIns="91607" bIns="45803" rtlCol="0" anchor="b"/>
          <a:lstStyle>
            <a:lvl1pPr algn="r">
              <a:defRPr sz="1200"/>
            </a:lvl1pPr>
          </a:lstStyle>
          <a:p>
            <a:fld id="{3671A21F-76F7-40C2-BF48-FD8EAABD39C5}" type="slidenum">
              <a:rPr kumimoji="1" lang="ja-JP" altLang="en-US" smtClean="0"/>
              <a:t>‹#›</a:t>
            </a:fld>
            <a:endParaRPr kumimoji="1" lang="ja-JP" altLang="en-US"/>
          </a:p>
        </p:txBody>
      </p:sp>
    </p:spTree>
    <p:extLst>
      <p:ext uri="{BB962C8B-B14F-4D97-AF65-F5344CB8AC3E}">
        <p14:creationId xmlns:p14="http://schemas.microsoft.com/office/powerpoint/2010/main" val="33525943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310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F6B8D-35A8-4C67-AD8B-B6D616DF0D5E}" type="slidenum">
              <a:rPr kumimoji="1" lang="ja-JP" altLang="en-US" smtClean="0"/>
              <a:t>26</a:t>
            </a:fld>
            <a:endParaRPr kumimoji="1" lang="ja-JP" altLang="en-US"/>
          </a:p>
        </p:txBody>
      </p:sp>
    </p:spTree>
    <p:extLst>
      <p:ext uri="{BB962C8B-B14F-4D97-AF65-F5344CB8AC3E}">
        <p14:creationId xmlns:p14="http://schemas.microsoft.com/office/powerpoint/2010/main" val="402725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9900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F6B8D-35A8-4C67-AD8B-B6D616DF0D5E}" type="slidenum">
              <a:rPr kumimoji="1" lang="ja-JP" altLang="en-US" smtClean="0"/>
              <a:t>28</a:t>
            </a:fld>
            <a:endParaRPr kumimoji="1" lang="ja-JP" altLang="en-US"/>
          </a:p>
        </p:txBody>
      </p:sp>
    </p:spTree>
    <p:extLst>
      <p:ext uri="{BB962C8B-B14F-4D97-AF65-F5344CB8AC3E}">
        <p14:creationId xmlns:p14="http://schemas.microsoft.com/office/powerpoint/2010/main" val="409694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F6B8D-35A8-4C67-AD8B-B6D616DF0D5E}" type="slidenum">
              <a:rPr kumimoji="1" lang="ja-JP" altLang="en-US" smtClean="0"/>
              <a:t>5</a:t>
            </a:fld>
            <a:endParaRPr kumimoji="1" lang="ja-JP" altLang="en-US"/>
          </a:p>
        </p:txBody>
      </p:sp>
    </p:spTree>
    <p:extLst>
      <p:ext uri="{BB962C8B-B14F-4D97-AF65-F5344CB8AC3E}">
        <p14:creationId xmlns:p14="http://schemas.microsoft.com/office/powerpoint/2010/main" val="213224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523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0014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8180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529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1922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4596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8870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81038" y="6356351"/>
            <a:ext cx="2228850" cy="365125"/>
          </a:xfrm>
          <a:prstGeom prst="rect">
            <a:avLst/>
          </a:prstGeom>
        </p:spPr>
        <p:txBody>
          <a:bodyPr/>
          <a:lstStyle/>
          <a:p>
            <a:fld id="{4162E10B-4ED8-4B80-805F-97FE09272B1F}" type="datetime1">
              <a:rPr kumimoji="1" lang="ja-JP" altLang="en-US" smtClean="0"/>
              <a:t>2022/5/6</a:t>
            </a:fld>
            <a:endParaRPr kumimoji="1" lang="ja-JP" altLang="en-US"/>
          </a:p>
        </p:txBody>
      </p:sp>
      <p:sp>
        <p:nvSpPr>
          <p:cNvPr id="5" name="フッター プレースホルダー 4"/>
          <p:cNvSpPr>
            <a:spLocks noGrp="1"/>
          </p:cNvSpPr>
          <p:nvPr>
            <p:ph type="ftr" sz="quarter" idx="11"/>
          </p:nvPr>
        </p:nvSpPr>
        <p:spPr/>
        <p:txBody>
          <a:bodyPr/>
          <a:lstStyle/>
          <a:p>
            <a:r>
              <a:rPr kumimoji="1" lang="fr-FR" altLang="ja-JP"/>
              <a:t>Ⓒ 2021 Japan M&amp;A Solution Inc.</a:t>
            </a:r>
            <a:endParaRPr kumimoji="1" lang="ja-JP" altLang="en-US"/>
          </a:p>
        </p:txBody>
      </p:sp>
      <p:sp>
        <p:nvSpPr>
          <p:cNvPr id="6" name="スライド番号プレースホルダー 5"/>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25487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altLang="ja-JP" dirty="0"/>
              <a:t>Ⓒ 2022 Japan M&amp;A Solution Inc.</a:t>
            </a:r>
            <a:endParaRPr kumimoji="1" lang="ja-JP" altLang="en-US" dirty="0"/>
          </a:p>
        </p:txBody>
      </p:sp>
      <p:sp>
        <p:nvSpPr>
          <p:cNvPr id="6" name="Slide Number Placeholder 5"/>
          <p:cNvSpPr>
            <a:spLocks noGrp="1"/>
          </p:cNvSpPr>
          <p:nvPr>
            <p:ph type="sldNum" sz="quarter" idx="12"/>
          </p:nvPr>
        </p:nvSpPr>
        <p:spPr/>
        <p:txBody>
          <a:bodyPr/>
          <a:lstStyle/>
          <a:p>
            <a:fld id="{7A7CC359-C221-4191-8B2A-4C3FB14C6D20}"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01E195E0-3A9D-4423-A0B2-232792E6CDA7}"/>
              </a:ext>
            </a:extLst>
          </p:cNvPr>
          <p:cNvCxnSpPr>
            <a:cxnSpLocks/>
          </p:cNvCxnSpPr>
          <p:nvPr userDrawn="1"/>
        </p:nvCxnSpPr>
        <p:spPr>
          <a:xfrm>
            <a:off x="2330" y="6334420"/>
            <a:ext cx="9906000" cy="0"/>
          </a:xfrm>
          <a:prstGeom prst="line">
            <a:avLst/>
          </a:prstGeom>
          <a:ln w="38100">
            <a:solidFill>
              <a:srgbClr val="00A1E9"/>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9AC5939-CDF5-4E74-BA74-655B8F4494EA}"/>
              </a:ext>
            </a:extLst>
          </p:cNvPr>
          <p:cNvCxnSpPr>
            <a:cxnSpLocks/>
          </p:cNvCxnSpPr>
          <p:nvPr userDrawn="1"/>
        </p:nvCxnSpPr>
        <p:spPr>
          <a:xfrm>
            <a:off x="0" y="6384025"/>
            <a:ext cx="990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6A82408-2697-40D0-8F91-14E987B2A27A}"/>
              </a:ext>
            </a:extLst>
          </p:cNvPr>
          <p:cNvCxnSpPr>
            <a:cxnSpLocks/>
          </p:cNvCxnSpPr>
          <p:nvPr userDrawn="1"/>
        </p:nvCxnSpPr>
        <p:spPr>
          <a:xfrm>
            <a:off x="-3679" y="1050305"/>
            <a:ext cx="9906000" cy="0"/>
          </a:xfrm>
          <a:prstGeom prst="line">
            <a:avLst/>
          </a:prstGeom>
          <a:ln w="38100">
            <a:solidFill>
              <a:srgbClr val="00A1E9"/>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CE945B2-035D-4DFC-805D-6BDA28F18525}"/>
              </a:ext>
            </a:extLst>
          </p:cNvPr>
          <p:cNvCxnSpPr>
            <a:cxnSpLocks/>
          </p:cNvCxnSpPr>
          <p:nvPr userDrawn="1"/>
        </p:nvCxnSpPr>
        <p:spPr>
          <a:xfrm>
            <a:off x="2997" y="1099910"/>
            <a:ext cx="990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descr="ロゴ, 会社名&#10;&#10;自動的に生成された説明">
            <a:extLst>
              <a:ext uri="{FF2B5EF4-FFF2-40B4-BE49-F238E27FC236}">
                <a16:creationId xmlns:a16="http://schemas.microsoft.com/office/drawing/2014/main" id="{7AD48A30-A179-4539-9267-6CF239BB6A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573" y="334547"/>
            <a:ext cx="944779" cy="602769"/>
          </a:xfrm>
          <a:prstGeom prst="rect">
            <a:avLst/>
          </a:prstGeom>
        </p:spPr>
      </p:pic>
    </p:spTree>
    <p:extLst>
      <p:ext uri="{BB962C8B-B14F-4D97-AF65-F5344CB8AC3E}">
        <p14:creationId xmlns:p14="http://schemas.microsoft.com/office/powerpoint/2010/main" val="62590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81038" y="6356351"/>
            <a:ext cx="2228850" cy="365125"/>
          </a:xfrm>
          <a:prstGeom prst="rect">
            <a:avLst/>
          </a:prstGeom>
        </p:spPr>
        <p:txBody>
          <a:bodyPr/>
          <a:lstStyle/>
          <a:p>
            <a:fld id="{75C300C9-747A-4D53-9A06-EE8671E2675C}" type="datetime1">
              <a:rPr kumimoji="1" lang="ja-JP" altLang="en-US" smtClean="0"/>
              <a:t>2022/5/6</a:t>
            </a:fld>
            <a:endParaRPr kumimoji="1" lang="ja-JP" altLang="en-US"/>
          </a:p>
        </p:txBody>
      </p:sp>
      <p:sp>
        <p:nvSpPr>
          <p:cNvPr id="6" name="フッター プレースホルダー 5"/>
          <p:cNvSpPr>
            <a:spLocks noGrp="1"/>
          </p:cNvSpPr>
          <p:nvPr>
            <p:ph type="ftr" sz="quarter" idx="11"/>
          </p:nvPr>
        </p:nvSpPr>
        <p:spPr/>
        <p:txBody>
          <a:bodyPr/>
          <a:lstStyle/>
          <a:p>
            <a:r>
              <a:rPr kumimoji="1" lang="fr-FR" altLang="ja-JP"/>
              <a:t>Ⓒ 2021 Japan M&amp;A Solution Inc.</a:t>
            </a:r>
            <a:endParaRPr kumimoji="1" lang="ja-JP" altLang="en-US"/>
          </a:p>
        </p:txBody>
      </p:sp>
      <p:sp>
        <p:nvSpPr>
          <p:cNvPr id="7" name="スライド番号プレースホルダー 6"/>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206255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81038" y="6356351"/>
            <a:ext cx="2228850" cy="365125"/>
          </a:xfrm>
          <a:prstGeom prst="rect">
            <a:avLst/>
          </a:prstGeom>
        </p:spPr>
        <p:txBody>
          <a:bodyPr/>
          <a:lstStyle/>
          <a:p>
            <a:fld id="{FE0AF438-3AAC-4DF9-9E57-516849B5AE60}" type="datetime1">
              <a:rPr kumimoji="1" lang="ja-JP" altLang="en-US" smtClean="0"/>
              <a:t>2022/5/6</a:t>
            </a:fld>
            <a:endParaRPr kumimoji="1" lang="ja-JP" altLang="en-US"/>
          </a:p>
        </p:txBody>
      </p:sp>
      <p:sp>
        <p:nvSpPr>
          <p:cNvPr id="8" name="フッター プレースホルダー 7"/>
          <p:cNvSpPr>
            <a:spLocks noGrp="1"/>
          </p:cNvSpPr>
          <p:nvPr>
            <p:ph type="ftr" sz="quarter" idx="11"/>
          </p:nvPr>
        </p:nvSpPr>
        <p:spPr/>
        <p:txBody>
          <a:bodyPr/>
          <a:lstStyle/>
          <a:p>
            <a:r>
              <a:rPr kumimoji="1" lang="fr-FR" altLang="ja-JP"/>
              <a:t>Ⓒ 2021 Japan M&amp;A Solution Inc.</a:t>
            </a:r>
            <a:endParaRPr kumimoji="1" lang="ja-JP" altLang="en-US"/>
          </a:p>
        </p:txBody>
      </p:sp>
      <p:sp>
        <p:nvSpPr>
          <p:cNvPr id="9" name="スライド番号プレースホルダー 8"/>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106857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681038" y="6356351"/>
            <a:ext cx="2228850" cy="365125"/>
          </a:xfrm>
          <a:prstGeom prst="rect">
            <a:avLst/>
          </a:prstGeom>
        </p:spPr>
        <p:txBody>
          <a:bodyPr/>
          <a:lstStyle/>
          <a:p>
            <a:fld id="{A7725300-6D15-4E70-AEFF-197F8E81B92A}" type="datetime1">
              <a:rPr kumimoji="1" lang="ja-JP" altLang="en-US" smtClean="0"/>
              <a:t>2022/5/6</a:t>
            </a:fld>
            <a:endParaRPr kumimoji="1" lang="ja-JP" altLang="en-US"/>
          </a:p>
        </p:txBody>
      </p:sp>
      <p:sp>
        <p:nvSpPr>
          <p:cNvPr id="4" name="フッター プレースホルダー 3"/>
          <p:cNvSpPr>
            <a:spLocks noGrp="1"/>
          </p:cNvSpPr>
          <p:nvPr>
            <p:ph type="ftr" sz="quarter" idx="11"/>
          </p:nvPr>
        </p:nvSpPr>
        <p:spPr/>
        <p:txBody>
          <a:bodyPr/>
          <a:lstStyle/>
          <a:p>
            <a:r>
              <a:rPr kumimoji="1" lang="fr-FR" altLang="ja-JP"/>
              <a:t>Ⓒ 2021 Japan M&amp;A Solution Inc.</a:t>
            </a:r>
            <a:endParaRPr kumimoji="1" lang="ja-JP" altLang="en-US"/>
          </a:p>
        </p:txBody>
      </p:sp>
      <p:sp>
        <p:nvSpPr>
          <p:cNvPr id="5" name="スライド番号プレースホルダー 4"/>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70995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81038" y="6356351"/>
            <a:ext cx="2228850" cy="365125"/>
          </a:xfrm>
          <a:prstGeom prst="rect">
            <a:avLst/>
          </a:prstGeom>
        </p:spPr>
        <p:txBody>
          <a:bodyPr/>
          <a:lstStyle/>
          <a:p>
            <a:fld id="{1BB5DCBE-6031-406F-B959-FF768FE16521}" type="datetime1">
              <a:rPr kumimoji="1" lang="ja-JP" altLang="en-US" smtClean="0"/>
              <a:t>2022/5/6</a:t>
            </a:fld>
            <a:endParaRPr kumimoji="1" lang="ja-JP" altLang="en-US"/>
          </a:p>
        </p:txBody>
      </p:sp>
      <p:sp>
        <p:nvSpPr>
          <p:cNvPr id="3" name="フッター プレースホルダー 2"/>
          <p:cNvSpPr>
            <a:spLocks noGrp="1"/>
          </p:cNvSpPr>
          <p:nvPr>
            <p:ph type="ftr" sz="quarter" idx="11"/>
          </p:nvPr>
        </p:nvSpPr>
        <p:spPr/>
        <p:txBody>
          <a:bodyPr/>
          <a:lstStyle/>
          <a:p>
            <a:r>
              <a:rPr kumimoji="1" lang="fr-FR" altLang="ja-JP"/>
              <a:t>Ⓒ 2021 Japan M&amp;A Solution Inc.</a:t>
            </a:r>
            <a:endParaRPr kumimoji="1" lang="ja-JP" altLang="en-US"/>
          </a:p>
        </p:txBody>
      </p:sp>
      <p:sp>
        <p:nvSpPr>
          <p:cNvPr id="4" name="スライド番号プレースホルダー 3"/>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215641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81038" y="6356351"/>
            <a:ext cx="2228850" cy="365125"/>
          </a:xfrm>
          <a:prstGeom prst="rect">
            <a:avLst/>
          </a:prstGeom>
        </p:spPr>
        <p:txBody>
          <a:bodyPr/>
          <a:lstStyle/>
          <a:p>
            <a:fld id="{BD678988-8D43-43D9-8CD7-8B73B7A639AD}" type="datetime1">
              <a:rPr kumimoji="1" lang="ja-JP" altLang="en-US" smtClean="0"/>
              <a:t>2022/5/6</a:t>
            </a:fld>
            <a:endParaRPr kumimoji="1" lang="ja-JP" altLang="en-US"/>
          </a:p>
        </p:txBody>
      </p:sp>
      <p:sp>
        <p:nvSpPr>
          <p:cNvPr id="6" name="フッター プレースホルダー 5"/>
          <p:cNvSpPr>
            <a:spLocks noGrp="1"/>
          </p:cNvSpPr>
          <p:nvPr>
            <p:ph type="ftr" sz="quarter" idx="11"/>
          </p:nvPr>
        </p:nvSpPr>
        <p:spPr/>
        <p:txBody>
          <a:bodyPr/>
          <a:lstStyle/>
          <a:p>
            <a:r>
              <a:rPr kumimoji="1" lang="fr-FR" altLang="ja-JP"/>
              <a:t>Ⓒ 2021 Japan M&amp;A Solution Inc.</a:t>
            </a:r>
            <a:endParaRPr kumimoji="1" lang="ja-JP" altLang="en-US"/>
          </a:p>
        </p:txBody>
      </p:sp>
      <p:sp>
        <p:nvSpPr>
          <p:cNvPr id="7" name="スライド番号プレースホルダー 6"/>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389992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81038" y="6356351"/>
            <a:ext cx="2228850" cy="365125"/>
          </a:xfrm>
          <a:prstGeom prst="rect">
            <a:avLst/>
          </a:prstGeom>
        </p:spPr>
        <p:txBody>
          <a:bodyPr/>
          <a:lstStyle/>
          <a:p>
            <a:fld id="{94719655-9AF0-44CA-A06A-8D4905FB04D8}" type="datetime1">
              <a:rPr kumimoji="1" lang="ja-JP" altLang="en-US" smtClean="0"/>
              <a:t>2022/5/6</a:t>
            </a:fld>
            <a:endParaRPr kumimoji="1" lang="ja-JP" altLang="en-US"/>
          </a:p>
        </p:txBody>
      </p:sp>
      <p:sp>
        <p:nvSpPr>
          <p:cNvPr id="6" name="フッター プレースホルダー 5"/>
          <p:cNvSpPr>
            <a:spLocks noGrp="1"/>
          </p:cNvSpPr>
          <p:nvPr>
            <p:ph type="ftr" sz="quarter" idx="11"/>
          </p:nvPr>
        </p:nvSpPr>
        <p:spPr/>
        <p:txBody>
          <a:bodyPr/>
          <a:lstStyle/>
          <a:p>
            <a:r>
              <a:rPr kumimoji="1" lang="fr-FR" altLang="ja-JP"/>
              <a:t>Ⓒ 2021 Japan M&amp;A Solution Inc.</a:t>
            </a:r>
            <a:endParaRPr kumimoji="1" lang="ja-JP" altLang="en-US"/>
          </a:p>
        </p:txBody>
      </p:sp>
      <p:sp>
        <p:nvSpPr>
          <p:cNvPr id="7" name="スライド番号プレースホルダー 6"/>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366341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81038" y="6356351"/>
            <a:ext cx="2228850" cy="365125"/>
          </a:xfrm>
          <a:prstGeom prst="rect">
            <a:avLst/>
          </a:prstGeom>
        </p:spPr>
        <p:txBody>
          <a:bodyPr/>
          <a:lstStyle/>
          <a:p>
            <a:fld id="{E2C16693-B0FE-4635-8F88-ECBD046ADC01}" type="datetime1">
              <a:rPr kumimoji="1" lang="ja-JP" altLang="en-US" smtClean="0"/>
              <a:t>2022/5/6</a:t>
            </a:fld>
            <a:endParaRPr kumimoji="1" lang="ja-JP" altLang="en-US"/>
          </a:p>
        </p:txBody>
      </p:sp>
      <p:sp>
        <p:nvSpPr>
          <p:cNvPr id="5" name="フッター プレースホルダー 4"/>
          <p:cNvSpPr>
            <a:spLocks noGrp="1"/>
          </p:cNvSpPr>
          <p:nvPr>
            <p:ph type="ftr" sz="quarter" idx="11"/>
          </p:nvPr>
        </p:nvSpPr>
        <p:spPr/>
        <p:txBody>
          <a:bodyPr/>
          <a:lstStyle/>
          <a:p>
            <a:r>
              <a:rPr kumimoji="1" lang="fr-FR" altLang="ja-JP"/>
              <a:t>Ⓒ 2021 Japan M&amp;A Solution Inc.</a:t>
            </a:r>
            <a:endParaRPr kumimoji="1" lang="ja-JP" altLang="en-US"/>
          </a:p>
        </p:txBody>
      </p:sp>
      <p:sp>
        <p:nvSpPr>
          <p:cNvPr id="6" name="スライド番号プレースホルダー 5"/>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216578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81038" y="6356351"/>
            <a:ext cx="2228850" cy="365125"/>
          </a:xfrm>
          <a:prstGeom prst="rect">
            <a:avLst/>
          </a:prstGeom>
        </p:spPr>
        <p:txBody>
          <a:bodyPr/>
          <a:lstStyle/>
          <a:p>
            <a:fld id="{83691D81-1C4E-44FF-B84B-8A69A3A8A0B0}" type="datetime1">
              <a:rPr kumimoji="1" lang="ja-JP" altLang="en-US" smtClean="0"/>
              <a:t>2022/5/6</a:t>
            </a:fld>
            <a:endParaRPr kumimoji="1" lang="ja-JP" altLang="en-US"/>
          </a:p>
        </p:txBody>
      </p:sp>
      <p:sp>
        <p:nvSpPr>
          <p:cNvPr id="5" name="フッター プレースホルダー 4"/>
          <p:cNvSpPr>
            <a:spLocks noGrp="1"/>
          </p:cNvSpPr>
          <p:nvPr>
            <p:ph type="ftr" sz="quarter" idx="11"/>
          </p:nvPr>
        </p:nvSpPr>
        <p:spPr/>
        <p:txBody>
          <a:bodyPr/>
          <a:lstStyle/>
          <a:p>
            <a:r>
              <a:rPr kumimoji="1" lang="fr-FR" altLang="ja-JP"/>
              <a:t>Ⓒ 2021 Japan M&amp;A Solution Inc.</a:t>
            </a:r>
            <a:endParaRPr kumimoji="1" lang="ja-JP" altLang="en-US"/>
          </a:p>
        </p:txBody>
      </p:sp>
      <p:sp>
        <p:nvSpPr>
          <p:cNvPr id="6" name="スライド番号プレースホルダー 5"/>
          <p:cNvSpPr>
            <a:spLocks noGrp="1"/>
          </p:cNvSpPr>
          <p:nvPr>
            <p:ph type="sldNum" sz="quarter" idx="12"/>
          </p:nvPr>
        </p:nvSpPr>
        <p:spPr/>
        <p:txBody>
          <a:body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262331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fr-FR" altLang="ja-JP" dirty="0"/>
              <a:t>Ⓒ 2022 Japan M&amp;A Solution Inc.</a:t>
            </a:r>
            <a:endParaRPr kumimoji="1" lang="ja-JP" altLang="en-US" dirty="0"/>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1C0A2EA-CBA3-436D-A509-DA51D36A1DCB}" type="slidenum">
              <a:rPr kumimoji="1" lang="ja-JP" altLang="en-US" smtClean="0"/>
              <a:t>‹#›</a:t>
            </a:fld>
            <a:endParaRPr kumimoji="1" lang="ja-JP" altLang="en-US"/>
          </a:p>
        </p:txBody>
      </p:sp>
    </p:spTree>
    <p:extLst>
      <p:ext uri="{BB962C8B-B14F-4D97-AF65-F5344CB8AC3E}">
        <p14:creationId xmlns:p14="http://schemas.microsoft.com/office/powerpoint/2010/main" val="376170673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33" r:id="rId10"/>
  </p:sldLayoutIdLst>
  <p:hf hd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0.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外, 建物, 大きい, ボート が含まれている画像&#10;&#10;自動的に生成された説明">
            <a:extLst>
              <a:ext uri="{FF2B5EF4-FFF2-40B4-BE49-F238E27FC236}">
                <a16:creationId xmlns:a16="http://schemas.microsoft.com/office/drawing/2014/main" id="{967877BA-96F8-4A09-9240-5C21B4A861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0" y="0"/>
            <a:ext cx="9906000" cy="6856718"/>
          </a:xfrm>
          <a:prstGeom prst="rect">
            <a:avLst/>
          </a:prstGeom>
        </p:spPr>
      </p:pic>
      <p:sp>
        <p:nvSpPr>
          <p:cNvPr id="4" name="正方形/長方形 3">
            <a:extLst>
              <a:ext uri="{FF2B5EF4-FFF2-40B4-BE49-F238E27FC236}">
                <a16:creationId xmlns:a16="http://schemas.microsoft.com/office/drawing/2014/main" id="{06E32EB3-3DED-4A61-B755-E107D180E500}"/>
              </a:ext>
            </a:extLst>
          </p:cNvPr>
          <p:cNvSpPr/>
          <p:nvPr/>
        </p:nvSpPr>
        <p:spPr>
          <a:xfrm>
            <a:off x="440161" y="520958"/>
            <a:ext cx="9025677" cy="585144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テキスト ボックス 5">
            <a:extLst>
              <a:ext uri="{FF2B5EF4-FFF2-40B4-BE49-F238E27FC236}">
                <a16:creationId xmlns:a16="http://schemas.microsoft.com/office/drawing/2014/main" id="{EBCD492A-3C78-4ECF-9965-A21C20FBDD32}"/>
              </a:ext>
            </a:extLst>
          </p:cNvPr>
          <p:cNvSpPr txBox="1"/>
          <p:nvPr/>
        </p:nvSpPr>
        <p:spPr>
          <a:xfrm>
            <a:off x="532927" y="3142539"/>
            <a:ext cx="8840146" cy="384721"/>
          </a:xfrm>
          <a:prstGeom prst="rect">
            <a:avLst/>
          </a:prstGeom>
          <a:noFill/>
        </p:spPr>
        <p:txBody>
          <a:bodyPr wrap="square" rtlCol="0">
            <a:spAutoFit/>
          </a:bodyPr>
          <a:lstStyle/>
          <a:p>
            <a:pPr algn="ctr"/>
            <a:r>
              <a:rPr kumimoji="1" lang="ja-JP" altLang="en-US" sz="1900" b="1" dirty="0">
                <a:latin typeface="游ゴシック" panose="020B0400000000000000" pitchFamily="50" charset="-128"/>
                <a:ea typeface="游ゴシック" panose="020B0400000000000000" pitchFamily="50" charset="-128"/>
              </a:rPr>
              <a:t>～小規模な会社や赤字の会社が</a:t>
            </a:r>
            <a:r>
              <a:rPr kumimoji="1" lang="en-US" altLang="ja-JP" sz="1900" b="1" dirty="0">
                <a:latin typeface="游ゴシック" panose="020B0400000000000000" pitchFamily="50" charset="-128"/>
                <a:ea typeface="游ゴシック" panose="020B0400000000000000" pitchFamily="50" charset="-128"/>
              </a:rPr>
              <a:t>M&amp;A</a:t>
            </a:r>
            <a:r>
              <a:rPr kumimoji="1" lang="ja-JP" altLang="en-US" sz="1900" b="1" dirty="0">
                <a:latin typeface="游ゴシック" panose="020B0400000000000000" pitchFamily="50" charset="-128"/>
                <a:ea typeface="游ゴシック" panose="020B0400000000000000" pitchFamily="50" charset="-128"/>
              </a:rPr>
              <a:t>により事業承継に成功した事例を紹介～</a:t>
            </a:r>
          </a:p>
        </p:txBody>
      </p:sp>
      <p:sp>
        <p:nvSpPr>
          <p:cNvPr id="8" name="テキスト ボックス 7">
            <a:extLst>
              <a:ext uri="{FF2B5EF4-FFF2-40B4-BE49-F238E27FC236}">
                <a16:creationId xmlns:a16="http://schemas.microsoft.com/office/drawing/2014/main" id="{ACE6EBB5-54C8-42AF-B7CC-E3F896D14E70}"/>
              </a:ext>
            </a:extLst>
          </p:cNvPr>
          <p:cNvSpPr txBox="1"/>
          <p:nvPr/>
        </p:nvSpPr>
        <p:spPr>
          <a:xfrm>
            <a:off x="493956" y="2387263"/>
            <a:ext cx="8840146" cy="461665"/>
          </a:xfrm>
          <a:prstGeom prst="rect">
            <a:avLst/>
          </a:prstGeom>
          <a:noFill/>
        </p:spPr>
        <p:txBody>
          <a:bodyPr wrap="square" rtlCol="0">
            <a:spAutoFit/>
          </a:bodyPr>
          <a:lstStyle/>
          <a:p>
            <a:pPr algn="ctr"/>
            <a:r>
              <a:rPr kumimoji="1" lang="en-US" altLang="ja-JP" sz="2400" b="1" dirty="0">
                <a:latin typeface="游ゴシック" panose="020B0400000000000000" pitchFamily="50" charset="-128"/>
                <a:ea typeface="游ゴシック" panose="020B0400000000000000" pitchFamily="50" charset="-128"/>
              </a:rPr>
              <a:t>『</a:t>
            </a:r>
            <a:r>
              <a:rPr kumimoji="1" lang="ja-JP" altLang="en-US" sz="2400" b="1" dirty="0">
                <a:latin typeface="游ゴシック" panose="020B0400000000000000" pitchFamily="50" charset="-128"/>
                <a:ea typeface="游ゴシック" panose="020B0400000000000000" pitchFamily="50" charset="-128"/>
              </a:rPr>
              <a:t>顧問先のために知っておきたい</a:t>
            </a:r>
            <a:r>
              <a:rPr kumimoji="1" lang="en-US" altLang="ja-JP" sz="2400" b="1" dirty="0">
                <a:latin typeface="游ゴシック" panose="020B0400000000000000" pitchFamily="50" charset="-128"/>
                <a:ea typeface="游ゴシック" panose="020B0400000000000000" pitchFamily="50" charset="-128"/>
              </a:rPr>
              <a:t>M</a:t>
            </a:r>
            <a:r>
              <a:rPr kumimoji="1" lang="ja-JP" altLang="en-US" sz="2400" b="1" dirty="0">
                <a:latin typeface="游ゴシック" panose="020B0400000000000000" pitchFamily="50" charset="-128"/>
                <a:ea typeface="游ゴシック" panose="020B0400000000000000" pitchFamily="50" charset="-128"/>
              </a:rPr>
              <a:t>＆</a:t>
            </a:r>
            <a:r>
              <a:rPr kumimoji="1" lang="en-US" altLang="ja-JP" sz="2400" b="1" dirty="0">
                <a:latin typeface="游ゴシック" panose="020B0400000000000000" pitchFamily="50" charset="-128"/>
                <a:ea typeface="游ゴシック" panose="020B0400000000000000" pitchFamily="50" charset="-128"/>
              </a:rPr>
              <a:t>A</a:t>
            </a:r>
            <a:r>
              <a:rPr kumimoji="1" lang="ja-JP" altLang="en-US" sz="2400" b="1" dirty="0">
                <a:latin typeface="游ゴシック" panose="020B0400000000000000" pitchFamily="50" charset="-128"/>
                <a:ea typeface="游ゴシック" panose="020B0400000000000000" pitchFamily="50" charset="-128"/>
              </a:rPr>
              <a:t>を使った事業承継</a:t>
            </a:r>
            <a:r>
              <a:rPr kumimoji="1" lang="en-US" altLang="ja-JP" sz="2400" b="1" dirty="0">
                <a:latin typeface="游ゴシック" panose="020B0400000000000000" pitchFamily="50" charset="-128"/>
                <a:ea typeface="游ゴシック" panose="020B0400000000000000" pitchFamily="50" charset="-128"/>
              </a:rPr>
              <a:t>』</a:t>
            </a:r>
            <a:endParaRPr kumimoji="1" lang="ja-JP" altLang="en-US" sz="24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5BF6BA1B-BC49-480B-97B1-B0374ADC5A51}"/>
              </a:ext>
            </a:extLst>
          </p:cNvPr>
          <p:cNvSpPr txBox="1"/>
          <p:nvPr/>
        </p:nvSpPr>
        <p:spPr>
          <a:xfrm>
            <a:off x="2484368" y="5608990"/>
            <a:ext cx="6426556" cy="461665"/>
          </a:xfrm>
          <a:prstGeom prst="rect">
            <a:avLst/>
          </a:prstGeom>
          <a:noFill/>
        </p:spPr>
        <p:txBody>
          <a:bodyPr wrap="square" lIns="91440" tIns="45720" rIns="91440" bIns="45720" rtlCol="0" anchor="t">
            <a:spAutoFit/>
          </a:bodyPr>
          <a:lstStyle/>
          <a:p>
            <a:r>
              <a:rPr lang="ja-JP" altLang="en-US" sz="2400" b="1" dirty="0">
                <a:latin typeface="游ゴシック"/>
                <a:ea typeface="游ゴシック"/>
              </a:rPr>
              <a:t>ジャパン</a:t>
            </a:r>
            <a:r>
              <a:rPr lang="en-US" altLang="ja-JP" sz="2400" b="1" dirty="0">
                <a:latin typeface="游ゴシック"/>
                <a:ea typeface="游ゴシック"/>
              </a:rPr>
              <a:t>M&amp;A</a:t>
            </a:r>
            <a:r>
              <a:rPr lang="ja-JP" altLang="en-US" sz="2400" b="1" dirty="0">
                <a:latin typeface="游ゴシック"/>
                <a:ea typeface="游ゴシック"/>
              </a:rPr>
              <a:t>ソリューション株式会社</a:t>
            </a:r>
          </a:p>
        </p:txBody>
      </p:sp>
      <p:pic>
        <p:nvPicPr>
          <p:cNvPr id="5" name="図 4" descr="ロゴ, 会社名&#10;&#10;自動的に生成された説明">
            <a:extLst>
              <a:ext uri="{FF2B5EF4-FFF2-40B4-BE49-F238E27FC236}">
                <a16:creationId xmlns:a16="http://schemas.microsoft.com/office/drawing/2014/main" id="{3C0DB649-13A1-4EBD-8BB5-5EA5213535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875" y="4070132"/>
            <a:ext cx="1561107" cy="995986"/>
          </a:xfrm>
          <a:prstGeom prst="rect">
            <a:avLst/>
          </a:prstGeom>
        </p:spPr>
      </p:pic>
      <p:sp>
        <p:nvSpPr>
          <p:cNvPr id="2" name="テキスト ボックス 1">
            <a:extLst>
              <a:ext uri="{FF2B5EF4-FFF2-40B4-BE49-F238E27FC236}">
                <a16:creationId xmlns:a16="http://schemas.microsoft.com/office/drawing/2014/main" id="{06206BCC-BF5C-1020-8FBA-D4D4EDB8E43E}"/>
              </a:ext>
            </a:extLst>
          </p:cNvPr>
          <p:cNvSpPr txBox="1"/>
          <p:nvPr/>
        </p:nvSpPr>
        <p:spPr>
          <a:xfrm>
            <a:off x="572683" y="599144"/>
            <a:ext cx="7207289" cy="461665"/>
          </a:xfrm>
          <a:prstGeom prst="rect">
            <a:avLst/>
          </a:prstGeom>
          <a:noFill/>
        </p:spPr>
        <p:txBody>
          <a:bodyPr wrap="square" rtlCol="0">
            <a:spAutoFit/>
          </a:bodyPr>
          <a:lstStyle/>
          <a:p>
            <a:r>
              <a:rPr kumimoji="1" lang="ja-JP" altLang="en-US" sz="2400" dirty="0"/>
              <a:t>東京税理士会日本橋支部　御中</a:t>
            </a:r>
          </a:p>
        </p:txBody>
      </p:sp>
    </p:spTree>
    <p:extLst>
      <p:ext uri="{BB962C8B-B14F-4D97-AF65-F5344CB8AC3E}">
        <p14:creationId xmlns:p14="http://schemas.microsoft.com/office/powerpoint/2010/main" val="116406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10</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673A83B9-9235-4428-A7EB-C89807FFF765}"/>
              </a:ext>
            </a:extLst>
          </p:cNvPr>
          <p:cNvPicPr>
            <a:picLocks noChangeAspect="1"/>
          </p:cNvPicPr>
          <p:nvPr/>
        </p:nvPicPr>
        <p:blipFill>
          <a:blip r:embed="rId2"/>
          <a:stretch>
            <a:fillRect/>
          </a:stretch>
        </p:blipFill>
        <p:spPr>
          <a:xfrm>
            <a:off x="1836930" y="3302526"/>
            <a:ext cx="7272288" cy="342069"/>
          </a:xfrm>
          <a:prstGeom prst="rect">
            <a:avLst/>
          </a:prstGeom>
        </p:spPr>
      </p:pic>
      <p:sp>
        <p:nvSpPr>
          <p:cNvPr id="7" name="テキスト ボックス 6">
            <a:extLst>
              <a:ext uri="{FF2B5EF4-FFF2-40B4-BE49-F238E27FC236}">
                <a16:creationId xmlns:a16="http://schemas.microsoft.com/office/drawing/2014/main" id="{8A55B4D8-7C0E-4D94-BED8-C0D21D3C7953}"/>
              </a:ext>
            </a:extLst>
          </p:cNvPr>
          <p:cNvSpPr txBox="1"/>
          <p:nvPr/>
        </p:nvSpPr>
        <p:spPr>
          <a:xfrm>
            <a:off x="1836931" y="2871739"/>
            <a:ext cx="4769254" cy="592470"/>
          </a:xfrm>
          <a:prstGeom prst="rect">
            <a:avLst/>
          </a:prstGeom>
          <a:noFill/>
        </p:spPr>
        <p:txBody>
          <a:bodyPr wrap="none" rtlCol="0">
            <a:spAutoFit/>
          </a:bodyPr>
          <a:lstStyle/>
          <a:p>
            <a:r>
              <a:rPr lang="ja-JP" altLang="en-US" sz="3250" b="1" dirty="0">
                <a:latin typeface="游ゴシック" panose="020B0400000000000000" pitchFamily="50" charset="-128"/>
                <a:ea typeface="游ゴシック" panose="020B0400000000000000" pitchFamily="50" charset="-128"/>
              </a:rPr>
              <a:t>事業承継Ｍ＆Ａについて</a:t>
            </a:r>
          </a:p>
        </p:txBody>
      </p:sp>
    </p:spTree>
    <p:extLst>
      <p:ext uri="{BB962C8B-B14F-4D97-AF65-F5344CB8AC3E}">
        <p14:creationId xmlns:p14="http://schemas.microsoft.com/office/powerpoint/2010/main" val="246656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11</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8" name="タイトル 12">
            <a:extLst>
              <a:ext uri="{FF2B5EF4-FFF2-40B4-BE49-F238E27FC236}">
                <a16:creationId xmlns:a16="http://schemas.microsoft.com/office/drawing/2014/main" id="{D8F08E69-C842-45BE-8A1A-518611ED6659}"/>
              </a:ext>
            </a:extLst>
          </p:cNvPr>
          <p:cNvSpPr txBox="1">
            <a:spLocks/>
          </p:cNvSpPr>
          <p:nvPr/>
        </p:nvSpPr>
        <p:spPr>
          <a:xfrm>
            <a:off x="472648" y="574635"/>
            <a:ext cx="7343058" cy="427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代表的なＭ＆Ａスキーム</a:t>
            </a:r>
          </a:p>
        </p:txBody>
      </p:sp>
      <p:graphicFrame>
        <p:nvGraphicFramePr>
          <p:cNvPr id="9" name="object 7">
            <a:extLst>
              <a:ext uri="{FF2B5EF4-FFF2-40B4-BE49-F238E27FC236}">
                <a16:creationId xmlns:a16="http://schemas.microsoft.com/office/drawing/2014/main" id="{2E4F9040-A147-47AD-9039-4E9E88C86582}"/>
              </a:ext>
            </a:extLst>
          </p:cNvPr>
          <p:cNvGraphicFramePr>
            <a:graphicFrameLocks noGrp="1"/>
          </p:cNvGraphicFramePr>
          <p:nvPr/>
        </p:nvGraphicFramePr>
        <p:xfrm>
          <a:off x="472648" y="1463802"/>
          <a:ext cx="8950026" cy="4326055"/>
        </p:xfrm>
        <a:graphic>
          <a:graphicData uri="http://schemas.openxmlformats.org/drawingml/2006/table">
            <a:tbl>
              <a:tblPr firstRow="1" bandRow="1">
                <a:tableStyleId>{7DF18680-E054-41AD-8BC1-D1AEF772440D}</a:tableStyleId>
              </a:tblPr>
              <a:tblGrid>
                <a:gridCol w="1338735">
                  <a:extLst>
                    <a:ext uri="{9D8B030D-6E8A-4147-A177-3AD203B41FA5}">
                      <a16:colId xmlns:a16="http://schemas.microsoft.com/office/drawing/2014/main" val="20000"/>
                    </a:ext>
                  </a:extLst>
                </a:gridCol>
                <a:gridCol w="3721345">
                  <a:extLst>
                    <a:ext uri="{9D8B030D-6E8A-4147-A177-3AD203B41FA5}">
                      <a16:colId xmlns:a16="http://schemas.microsoft.com/office/drawing/2014/main" val="20001"/>
                    </a:ext>
                  </a:extLst>
                </a:gridCol>
                <a:gridCol w="3889946">
                  <a:extLst>
                    <a:ext uri="{9D8B030D-6E8A-4147-A177-3AD203B41FA5}">
                      <a16:colId xmlns:a16="http://schemas.microsoft.com/office/drawing/2014/main" val="20002"/>
                    </a:ext>
                  </a:extLst>
                </a:gridCol>
              </a:tblGrid>
              <a:tr h="655599">
                <a:tc>
                  <a:txBody>
                    <a:bodyPr/>
                    <a:lstStyle/>
                    <a:p>
                      <a:pPr marL="161290" algn="ctr">
                        <a:lnSpc>
                          <a:spcPct val="100000"/>
                        </a:lnSpc>
                        <a:spcBef>
                          <a:spcPts val="944"/>
                        </a:spcBef>
                      </a:pPr>
                      <a:r>
                        <a:rPr sz="1600" b="1" spc="155" dirty="0">
                          <a:solidFill>
                            <a:srgbClr val="FFFFFF"/>
                          </a:solidFill>
                          <a:latin typeface="游ゴシック" panose="020B0400000000000000" pitchFamily="50" charset="-128"/>
                          <a:ea typeface="游ゴシック" panose="020B0400000000000000" pitchFamily="50" charset="-128"/>
                        </a:rPr>
                        <a:t>スキーム</a:t>
                      </a:r>
                      <a:endParaRPr sz="1600" b="1" dirty="0">
                        <a:latin typeface="游ゴシック" panose="020B0400000000000000" pitchFamily="50" charset="-128"/>
                        <a:ea typeface="游ゴシック" panose="020B0400000000000000" pitchFamily="50" charset="-128"/>
                        <a:cs typeface="Microsoft YaHei"/>
                      </a:endParaRPr>
                    </a:p>
                  </a:txBody>
                  <a:tcPr marL="0" marR="0" marT="110782" marB="0" anchor="ctr">
                    <a:solidFill>
                      <a:srgbClr val="00479D"/>
                    </a:solidFill>
                  </a:tcPr>
                </a:tc>
                <a:tc>
                  <a:txBody>
                    <a:bodyPr/>
                    <a:lstStyle/>
                    <a:p>
                      <a:pPr marL="194310" algn="ctr">
                        <a:lnSpc>
                          <a:spcPct val="100000"/>
                        </a:lnSpc>
                        <a:spcBef>
                          <a:spcPts val="944"/>
                        </a:spcBef>
                      </a:pPr>
                      <a:r>
                        <a:rPr sz="1600" b="1" spc="155" dirty="0">
                          <a:solidFill>
                            <a:srgbClr val="FFFFFF"/>
                          </a:solidFill>
                          <a:latin typeface="游ゴシック" panose="020B0400000000000000" pitchFamily="50" charset="-128"/>
                          <a:ea typeface="游ゴシック" panose="020B0400000000000000" pitchFamily="50" charset="-128"/>
                        </a:rPr>
                        <a:t>特徴</a:t>
                      </a:r>
                      <a:endParaRPr sz="1600" b="1" dirty="0">
                        <a:latin typeface="游ゴシック" panose="020B0400000000000000" pitchFamily="50" charset="-128"/>
                        <a:ea typeface="游ゴシック" panose="020B0400000000000000" pitchFamily="50" charset="-128"/>
                        <a:cs typeface="Microsoft YaHei"/>
                      </a:endParaRPr>
                    </a:p>
                  </a:txBody>
                  <a:tcPr marL="0" marR="0" marT="110782" marB="0" anchor="ctr">
                    <a:solidFill>
                      <a:srgbClr val="00479D"/>
                    </a:solidFill>
                  </a:tcPr>
                </a:tc>
                <a:tc>
                  <a:txBody>
                    <a:bodyPr/>
                    <a:lstStyle/>
                    <a:p>
                      <a:pPr marL="38100" algn="ctr">
                        <a:lnSpc>
                          <a:spcPct val="100000"/>
                        </a:lnSpc>
                        <a:spcBef>
                          <a:spcPts val="944"/>
                        </a:spcBef>
                      </a:pPr>
                      <a:r>
                        <a:rPr sz="1600" b="1" spc="155" dirty="0">
                          <a:solidFill>
                            <a:srgbClr val="FFFFFF"/>
                          </a:solidFill>
                          <a:latin typeface="游ゴシック" panose="020B0400000000000000" pitchFamily="50" charset="-128"/>
                          <a:ea typeface="游ゴシック" panose="020B0400000000000000" pitchFamily="50" charset="-128"/>
                        </a:rPr>
                        <a:t>活用事例</a:t>
                      </a:r>
                      <a:endParaRPr sz="1600" b="1" dirty="0">
                        <a:latin typeface="游ゴシック" panose="020B0400000000000000" pitchFamily="50" charset="-128"/>
                        <a:ea typeface="游ゴシック" panose="020B0400000000000000" pitchFamily="50" charset="-128"/>
                        <a:cs typeface="Microsoft YaHei"/>
                      </a:endParaRPr>
                    </a:p>
                  </a:txBody>
                  <a:tcPr marL="0" marR="0" marT="110782" marB="0" anchor="ctr">
                    <a:solidFill>
                      <a:srgbClr val="00479D"/>
                    </a:solidFill>
                  </a:tcPr>
                </a:tc>
                <a:extLst>
                  <a:ext uri="{0D108BD9-81ED-4DB2-BD59-A6C34878D82A}">
                    <a16:rowId xmlns:a16="http://schemas.microsoft.com/office/drawing/2014/main" val="10000"/>
                  </a:ext>
                </a:extLst>
              </a:tr>
              <a:tr h="1166949">
                <a:tc>
                  <a:txBody>
                    <a:bodyPr/>
                    <a:lstStyle/>
                    <a:p>
                      <a:pPr marL="158115" marR="0" lvl="0" indent="0" algn="ctr" defTabSz="742950" rtl="0" eaLnBrk="1" fontAlgn="auto" latinLnBrk="0" hangingPunct="1">
                        <a:lnSpc>
                          <a:spcPct val="100000"/>
                        </a:lnSpc>
                        <a:spcBef>
                          <a:spcPts val="1350"/>
                        </a:spcBef>
                        <a:spcAft>
                          <a:spcPts val="0"/>
                        </a:spcAft>
                        <a:buClrTx/>
                        <a:buSzTx/>
                        <a:buFontTx/>
                        <a:buNone/>
                        <a:tabLst/>
                        <a:defRPr/>
                      </a:pPr>
                      <a:r>
                        <a:rPr lang="ja-JP" altLang="en-US" sz="1200" b="1" dirty="0">
                          <a:latin typeface="游ゴシック" panose="020B0400000000000000" pitchFamily="50" charset="-128"/>
                          <a:ea typeface="游ゴシック" panose="020B0400000000000000" pitchFamily="50" charset="-128"/>
                        </a:rPr>
                        <a:t>株式譲渡</a:t>
                      </a:r>
                      <a:endParaRPr lang="ja-JP" altLang="en-US" sz="1200" b="1" dirty="0">
                        <a:latin typeface="游ゴシック" panose="020B0400000000000000" pitchFamily="50" charset="-128"/>
                        <a:ea typeface="游ゴシック" panose="020B0400000000000000" pitchFamily="50" charset="-128"/>
                        <a:cs typeface="Microsoft YaHei"/>
                      </a:endParaRPr>
                    </a:p>
                  </a:txBody>
                  <a:tcPr marL="0" marR="0" marT="0" marB="0" anchor="ctr"/>
                </a:tc>
                <a:tc>
                  <a:txBody>
                    <a:bodyPr/>
                    <a:lstStyle/>
                    <a:p>
                      <a:pPr marL="255904" algn="l">
                        <a:lnSpc>
                          <a:spcPct val="100000"/>
                        </a:lnSpc>
                        <a:spcBef>
                          <a:spcPts val="670"/>
                        </a:spcBef>
                      </a:pPr>
                      <a:r>
                        <a:rPr lang="ja-JP" altLang="en-US" sz="1200" spc="-5" dirty="0">
                          <a:latin typeface="游ゴシック" panose="020B0400000000000000" pitchFamily="50" charset="-128"/>
                          <a:ea typeface="游ゴシック" panose="020B0400000000000000" pitchFamily="50" charset="-128"/>
                        </a:rPr>
                        <a:t>●一般的なＭ＆Ａ</a:t>
                      </a:r>
                      <a:r>
                        <a:rPr lang="ja-JP" altLang="en-US" sz="1200" dirty="0">
                          <a:latin typeface="游ゴシック" panose="020B0400000000000000" pitchFamily="50" charset="-128"/>
                          <a:ea typeface="游ゴシック" panose="020B0400000000000000" pitchFamily="50" charset="-128"/>
                        </a:rPr>
                        <a:t>ス</a:t>
                      </a:r>
                      <a:r>
                        <a:rPr lang="ja-JP" altLang="en-US" sz="1200" spc="-20" dirty="0">
                          <a:latin typeface="游ゴシック" panose="020B0400000000000000" pitchFamily="50" charset="-128"/>
                          <a:ea typeface="游ゴシック" panose="020B0400000000000000" pitchFamily="50" charset="-128"/>
                        </a:rPr>
                        <a:t>キ</a:t>
                      </a:r>
                      <a:r>
                        <a:rPr lang="ja-JP" altLang="en-US" sz="1200" dirty="0">
                          <a:latin typeface="游ゴシック" panose="020B0400000000000000" pitchFamily="50" charset="-128"/>
                          <a:ea typeface="游ゴシック" panose="020B0400000000000000" pitchFamily="50" charset="-128"/>
                        </a:rPr>
                        <a:t>ーム</a:t>
                      </a:r>
                    </a:p>
                    <a:p>
                      <a:pPr marL="255904" marR="123189" algn="l">
                        <a:lnSpc>
                          <a:spcPct val="100000"/>
                        </a:lnSpc>
                      </a:pPr>
                      <a:r>
                        <a:rPr lang="ja-JP" altLang="en-US" sz="1200" dirty="0">
                          <a:latin typeface="游ゴシック" panose="020B0400000000000000" pitchFamily="50" charset="-128"/>
                          <a:ea typeface="游ゴシック" panose="020B0400000000000000" pitchFamily="50" charset="-128"/>
                        </a:rPr>
                        <a:t>●会社ごと譲</a:t>
                      </a:r>
                      <a:r>
                        <a:rPr lang="ja-JP" altLang="en-US" sz="1200" spc="-15" dirty="0">
                          <a:latin typeface="游ゴシック" panose="020B0400000000000000" pitchFamily="50" charset="-128"/>
                          <a:ea typeface="游ゴシック" panose="020B0400000000000000" pitchFamily="50" charset="-128"/>
                        </a:rPr>
                        <a:t>渡</a:t>
                      </a:r>
                      <a:r>
                        <a:rPr lang="ja-JP" altLang="en-US" sz="1200" dirty="0">
                          <a:latin typeface="游ゴシック" panose="020B0400000000000000" pitchFamily="50" charset="-128"/>
                          <a:ea typeface="游ゴシック" panose="020B0400000000000000" pitchFamily="50" charset="-128"/>
                        </a:rPr>
                        <a:t>す</a:t>
                      </a:r>
                      <a:r>
                        <a:rPr lang="ja-JP" altLang="en-US" sz="1200" spc="-15" dirty="0">
                          <a:latin typeface="游ゴシック" panose="020B0400000000000000" pitchFamily="50" charset="-128"/>
                          <a:ea typeface="游ゴシック" panose="020B0400000000000000" pitchFamily="50" charset="-128"/>
                        </a:rPr>
                        <a:t>る</a:t>
                      </a:r>
                      <a:r>
                        <a:rPr lang="ja-JP" altLang="en-US" sz="1200" dirty="0">
                          <a:latin typeface="游ゴシック" panose="020B0400000000000000" pitchFamily="50" charset="-128"/>
                          <a:ea typeface="游ゴシック" panose="020B0400000000000000" pitchFamily="50" charset="-128"/>
                        </a:rPr>
                        <a:t>の</a:t>
                      </a:r>
                      <a:r>
                        <a:rPr lang="ja-JP" altLang="en-US" sz="1200" spc="-15" dirty="0">
                          <a:latin typeface="游ゴシック" panose="020B0400000000000000" pitchFamily="50" charset="-128"/>
                          <a:ea typeface="游ゴシック" panose="020B0400000000000000" pitchFamily="50" charset="-128"/>
                        </a:rPr>
                        <a:t>で</a:t>
                      </a:r>
                      <a:r>
                        <a:rPr lang="ja-JP" altLang="en-US" sz="1200" dirty="0">
                          <a:latin typeface="游ゴシック" panose="020B0400000000000000" pitchFamily="50" charset="-128"/>
                          <a:ea typeface="游ゴシック" panose="020B0400000000000000" pitchFamily="50" charset="-128"/>
                        </a:rPr>
                        <a:t>契約</a:t>
                      </a:r>
                      <a:r>
                        <a:rPr lang="ja-JP" altLang="en-US" sz="1200" spc="-15" dirty="0">
                          <a:latin typeface="游ゴシック" panose="020B0400000000000000" pitchFamily="50" charset="-128"/>
                          <a:ea typeface="游ゴシック" panose="020B0400000000000000" pitchFamily="50" charset="-128"/>
                        </a:rPr>
                        <a:t>書</a:t>
                      </a:r>
                      <a:r>
                        <a:rPr lang="ja-JP" altLang="en-US" sz="1200" dirty="0">
                          <a:latin typeface="游ゴシック" panose="020B0400000000000000" pitchFamily="50" charset="-128"/>
                          <a:ea typeface="游ゴシック" panose="020B0400000000000000" pitchFamily="50" charset="-128"/>
                        </a:rPr>
                        <a:t>や</a:t>
                      </a:r>
                      <a:r>
                        <a:rPr lang="ja-JP" altLang="en-US" sz="1200" spc="-15" dirty="0">
                          <a:latin typeface="游ゴシック" panose="020B0400000000000000" pitchFamily="50" charset="-128"/>
                          <a:ea typeface="游ゴシック" panose="020B0400000000000000" pitchFamily="50" charset="-128"/>
                        </a:rPr>
                        <a:t>手</a:t>
                      </a:r>
                      <a:r>
                        <a:rPr lang="ja-JP" altLang="en-US" sz="1200" dirty="0">
                          <a:latin typeface="游ゴシック" panose="020B0400000000000000" pitchFamily="50" charset="-128"/>
                          <a:ea typeface="游ゴシック" panose="020B0400000000000000" pitchFamily="50" charset="-128"/>
                        </a:rPr>
                        <a:t>続</a:t>
                      </a:r>
                      <a:r>
                        <a:rPr lang="ja-JP" altLang="en-US" sz="1200" spc="-15" dirty="0">
                          <a:latin typeface="游ゴシック" panose="020B0400000000000000" pitchFamily="50" charset="-128"/>
                          <a:ea typeface="游ゴシック" panose="020B0400000000000000" pitchFamily="50" charset="-128"/>
                        </a:rPr>
                        <a:t>き</a:t>
                      </a:r>
                      <a:r>
                        <a:rPr lang="ja-JP" altLang="en-US" sz="1200" dirty="0">
                          <a:latin typeface="游ゴシック" panose="020B0400000000000000" pitchFamily="50" charset="-128"/>
                          <a:ea typeface="游ゴシック" panose="020B0400000000000000" pitchFamily="50" charset="-128"/>
                        </a:rPr>
                        <a:t>が</a:t>
                      </a:r>
                      <a:endParaRPr lang="ja-JP" altLang="en-US" sz="1200" spc="0" dirty="0">
                        <a:latin typeface="游ゴシック" panose="020B0400000000000000" pitchFamily="50" charset="-128"/>
                        <a:ea typeface="游ゴシック" panose="020B0400000000000000" pitchFamily="50" charset="-128"/>
                      </a:endParaRPr>
                    </a:p>
                    <a:p>
                      <a:pPr marL="255904" marR="123189" algn="l">
                        <a:lnSpc>
                          <a:spcPct val="100000"/>
                        </a:lnSpc>
                      </a:pPr>
                      <a:r>
                        <a:rPr lang="ja-JP" altLang="en-US" sz="1200" spc="0" dirty="0">
                          <a:latin typeface="游ゴシック" panose="020B0400000000000000" pitchFamily="50" charset="-128"/>
                          <a:ea typeface="游ゴシック" panose="020B0400000000000000" pitchFamily="50" charset="-128"/>
                        </a:rPr>
                        <a:t>　 </a:t>
                      </a:r>
                      <a:r>
                        <a:rPr lang="ja-JP" altLang="en-US" sz="1200" spc="-15" dirty="0">
                          <a:latin typeface="游ゴシック" panose="020B0400000000000000" pitchFamily="50" charset="-128"/>
                          <a:ea typeface="游ゴシック" panose="020B0400000000000000" pitchFamily="50" charset="-128"/>
                        </a:rPr>
                        <a:t>複</a:t>
                      </a:r>
                      <a:r>
                        <a:rPr lang="ja-JP" altLang="en-US" sz="1200" dirty="0">
                          <a:latin typeface="游ゴシック" panose="020B0400000000000000" pitchFamily="50" charset="-128"/>
                          <a:ea typeface="游ゴシック" panose="020B0400000000000000" pitchFamily="50" charset="-128"/>
                        </a:rPr>
                        <a:t>雑</a:t>
                      </a:r>
                      <a:r>
                        <a:rPr lang="ja-JP" altLang="en-US" sz="1200" spc="5" dirty="0">
                          <a:latin typeface="游ゴシック" panose="020B0400000000000000" pitchFamily="50" charset="-128"/>
                          <a:ea typeface="游ゴシック" panose="020B0400000000000000" pitchFamily="50" charset="-128"/>
                        </a:rPr>
                        <a:t>でない</a:t>
                      </a:r>
                      <a:endParaRPr lang="ja-JP" altLang="en-US" sz="1200" dirty="0">
                        <a:latin typeface="游ゴシック" panose="020B0400000000000000" pitchFamily="50" charset="-128"/>
                        <a:ea typeface="游ゴシック" panose="020B0400000000000000" pitchFamily="50" charset="-128"/>
                      </a:endParaRPr>
                    </a:p>
                    <a:p>
                      <a:pPr marL="255904" marR="123189" algn="l">
                        <a:lnSpc>
                          <a:spcPct val="100000"/>
                        </a:lnSpc>
                      </a:pPr>
                      <a:r>
                        <a:rPr lang="ja-JP" altLang="en-US" sz="1200" dirty="0">
                          <a:latin typeface="游ゴシック" panose="020B0400000000000000" pitchFamily="50" charset="-128"/>
                          <a:ea typeface="游ゴシック" panose="020B0400000000000000" pitchFamily="50" charset="-128"/>
                        </a:rPr>
                        <a:t>●法人格が変</a:t>
                      </a:r>
                      <a:r>
                        <a:rPr lang="ja-JP" altLang="en-US" sz="1200" spc="-15" dirty="0">
                          <a:latin typeface="游ゴシック" panose="020B0400000000000000" pitchFamily="50" charset="-128"/>
                          <a:ea typeface="游ゴシック" panose="020B0400000000000000" pitchFamily="50" charset="-128"/>
                        </a:rPr>
                        <a:t>わ</a:t>
                      </a:r>
                      <a:r>
                        <a:rPr lang="ja-JP" altLang="en-US" sz="1200" dirty="0">
                          <a:latin typeface="游ゴシック" panose="020B0400000000000000" pitchFamily="50" charset="-128"/>
                          <a:ea typeface="游ゴシック" panose="020B0400000000000000" pitchFamily="50" charset="-128"/>
                        </a:rPr>
                        <a:t>ら</a:t>
                      </a:r>
                      <a:r>
                        <a:rPr lang="ja-JP" altLang="en-US" sz="1200" spc="-15" dirty="0">
                          <a:latin typeface="游ゴシック" panose="020B0400000000000000" pitchFamily="50" charset="-128"/>
                          <a:ea typeface="游ゴシック" panose="020B0400000000000000" pitchFamily="50" charset="-128"/>
                        </a:rPr>
                        <a:t>な</a:t>
                      </a:r>
                      <a:r>
                        <a:rPr lang="ja-JP" altLang="en-US" sz="1200" dirty="0">
                          <a:latin typeface="游ゴシック" panose="020B0400000000000000" pitchFamily="50" charset="-128"/>
                          <a:ea typeface="游ゴシック" panose="020B0400000000000000" pitchFamily="50" charset="-128"/>
                        </a:rPr>
                        <a:t>い</a:t>
                      </a:r>
                      <a:r>
                        <a:rPr lang="ja-JP" altLang="en-US" sz="1200" spc="-15" dirty="0">
                          <a:latin typeface="游ゴシック" panose="020B0400000000000000" pitchFamily="50" charset="-128"/>
                          <a:ea typeface="游ゴシック" panose="020B0400000000000000" pitchFamily="50" charset="-128"/>
                        </a:rPr>
                        <a:t>た</a:t>
                      </a:r>
                      <a:r>
                        <a:rPr lang="ja-JP" altLang="en-US" sz="1200" dirty="0">
                          <a:latin typeface="游ゴシック" panose="020B0400000000000000" pitchFamily="50" charset="-128"/>
                          <a:ea typeface="游ゴシック" panose="020B0400000000000000" pitchFamily="50" charset="-128"/>
                        </a:rPr>
                        <a:t>め、</a:t>
                      </a:r>
                      <a:r>
                        <a:rPr lang="ja-JP" altLang="en-US" sz="1200" spc="-15" dirty="0">
                          <a:latin typeface="游ゴシック" panose="020B0400000000000000" pitchFamily="50" charset="-128"/>
                          <a:ea typeface="游ゴシック" panose="020B0400000000000000" pitchFamily="50" charset="-128"/>
                        </a:rPr>
                        <a:t>雇</a:t>
                      </a:r>
                      <a:r>
                        <a:rPr lang="ja-JP" altLang="en-US" sz="1200" dirty="0">
                          <a:latin typeface="游ゴシック" panose="020B0400000000000000" pitchFamily="50" charset="-128"/>
                          <a:ea typeface="游ゴシック" panose="020B0400000000000000" pitchFamily="50" charset="-128"/>
                        </a:rPr>
                        <a:t>用</a:t>
                      </a:r>
                      <a:r>
                        <a:rPr lang="ja-JP" altLang="en-US" sz="1200" spc="-15" dirty="0">
                          <a:latin typeface="游ゴシック" panose="020B0400000000000000" pitchFamily="50" charset="-128"/>
                          <a:ea typeface="游ゴシック" panose="020B0400000000000000" pitchFamily="50" charset="-128"/>
                        </a:rPr>
                        <a:t>関</a:t>
                      </a:r>
                      <a:r>
                        <a:rPr lang="ja-JP" altLang="en-US" sz="1200" dirty="0">
                          <a:latin typeface="游ゴシック" panose="020B0400000000000000" pitchFamily="50" charset="-128"/>
                          <a:ea typeface="游ゴシック" panose="020B0400000000000000" pitchFamily="50" charset="-128"/>
                        </a:rPr>
                        <a:t>係</a:t>
                      </a:r>
                      <a:r>
                        <a:rPr lang="ja-JP" altLang="en-US" sz="1200" spc="-15"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取</a:t>
                      </a:r>
                      <a:r>
                        <a:rPr lang="ja-JP" altLang="en-US" sz="1200" spc="-15" dirty="0">
                          <a:latin typeface="游ゴシック" panose="020B0400000000000000" pitchFamily="50" charset="-128"/>
                          <a:ea typeface="游ゴシック" panose="020B0400000000000000" pitchFamily="50" charset="-128"/>
                        </a:rPr>
                        <a:t>引先</a:t>
                      </a:r>
                      <a:br>
                        <a:rPr lang="ja-JP" altLang="en-US" sz="1200" spc="-15" dirty="0">
                          <a:latin typeface="游ゴシック" panose="020B0400000000000000" pitchFamily="50" charset="-128"/>
                          <a:ea typeface="游ゴシック" panose="020B0400000000000000" pitchFamily="50" charset="-128"/>
                        </a:rPr>
                      </a:br>
                      <a:r>
                        <a:rPr lang="ja-JP" altLang="en-US" sz="1200" spc="-15" dirty="0">
                          <a:latin typeface="游ゴシック" panose="020B0400000000000000" pitchFamily="50" charset="-128"/>
                          <a:ea typeface="游ゴシック" panose="020B0400000000000000" pitchFamily="50" charset="-128"/>
                        </a:rPr>
                        <a:t>　</a:t>
                      </a:r>
                      <a:r>
                        <a:rPr lang="ja-JP" altLang="en-US" sz="1200" spc="5" dirty="0">
                          <a:latin typeface="游ゴシック" panose="020B0400000000000000" pitchFamily="50" charset="-128"/>
                          <a:ea typeface="游ゴシック" panose="020B0400000000000000" pitchFamily="50" charset="-128"/>
                        </a:rPr>
                        <a:t>との契約、許</a:t>
                      </a:r>
                      <a:r>
                        <a:rPr lang="ja-JP" altLang="en-US" sz="1200" spc="-10" dirty="0">
                          <a:latin typeface="游ゴシック" panose="020B0400000000000000" pitchFamily="50" charset="-128"/>
                          <a:ea typeface="游ゴシック" panose="020B0400000000000000" pitchFamily="50" charset="-128"/>
                        </a:rPr>
                        <a:t>認</a:t>
                      </a:r>
                      <a:r>
                        <a:rPr lang="ja-JP" altLang="en-US" sz="1200" spc="5" dirty="0">
                          <a:latin typeface="游ゴシック" panose="020B0400000000000000" pitchFamily="50" charset="-128"/>
                          <a:ea typeface="游ゴシック" panose="020B0400000000000000" pitchFamily="50" charset="-128"/>
                        </a:rPr>
                        <a:t>可</a:t>
                      </a:r>
                      <a:r>
                        <a:rPr lang="ja-JP" altLang="en-US" sz="1200" spc="-10" dirty="0">
                          <a:latin typeface="游ゴシック" panose="020B0400000000000000" pitchFamily="50" charset="-128"/>
                          <a:ea typeface="游ゴシック" panose="020B0400000000000000" pitchFamily="50" charset="-128"/>
                        </a:rPr>
                        <a:t>等</a:t>
                      </a:r>
                      <a:r>
                        <a:rPr lang="ja-JP" altLang="en-US" sz="1200" spc="5" dirty="0">
                          <a:latin typeface="游ゴシック" panose="020B0400000000000000" pitchFamily="50" charset="-128"/>
                          <a:ea typeface="游ゴシック" panose="020B0400000000000000" pitchFamily="50" charset="-128"/>
                        </a:rPr>
                        <a:t>が</a:t>
                      </a:r>
                      <a:r>
                        <a:rPr lang="ja-JP" altLang="en-US" sz="1200" spc="-10" dirty="0">
                          <a:latin typeface="游ゴシック" panose="020B0400000000000000" pitchFamily="50" charset="-128"/>
                          <a:ea typeface="游ゴシック" panose="020B0400000000000000" pitchFamily="50" charset="-128"/>
                        </a:rPr>
                        <a:t>そ</a:t>
                      </a:r>
                      <a:r>
                        <a:rPr lang="ja-JP" altLang="en-US" sz="1200" spc="5" dirty="0">
                          <a:latin typeface="游ゴシック" panose="020B0400000000000000" pitchFamily="50" charset="-128"/>
                          <a:ea typeface="游ゴシック" panose="020B0400000000000000" pitchFamily="50" charset="-128"/>
                        </a:rPr>
                        <a:t>のま</a:t>
                      </a:r>
                      <a:r>
                        <a:rPr lang="ja-JP" altLang="en-US" sz="1200" spc="-10" dirty="0">
                          <a:latin typeface="游ゴシック" panose="020B0400000000000000" pitchFamily="50" charset="-128"/>
                          <a:ea typeface="游ゴシック" panose="020B0400000000000000" pitchFamily="50" charset="-128"/>
                        </a:rPr>
                        <a:t>ま</a:t>
                      </a:r>
                      <a:r>
                        <a:rPr lang="ja-JP" altLang="en-US" sz="1200" spc="5" dirty="0">
                          <a:latin typeface="游ゴシック" panose="020B0400000000000000" pitchFamily="50" charset="-128"/>
                          <a:ea typeface="游ゴシック" panose="020B0400000000000000" pitchFamily="50" charset="-128"/>
                        </a:rPr>
                        <a:t>引</a:t>
                      </a:r>
                      <a:r>
                        <a:rPr lang="ja-JP" altLang="en-US" sz="1200" spc="-10" dirty="0">
                          <a:latin typeface="游ゴシック" panose="020B0400000000000000" pitchFamily="50" charset="-128"/>
                          <a:ea typeface="游ゴシック" panose="020B0400000000000000" pitchFamily="50" charset="-128"/>
                        </a:rPr>
                        <a:t>き</a:t>
                      </a:r>
                      <a:r>
                        <a:rPr lang="ja-JP" altLang="en-US" sz="1200" spc="5" dirty="0">
                          <a:latin typeface="游ゴシック" panose="020B0400000000000000" pitchFamily="50" charset="-128"/>
                          <a:ea typeface="游ゴシック" panose="020B0400000000000000" pitchFamily="50" charset="-128"/>
                        </a:rPr>
                        <a:t>継</a:t>
                      </a:r>
                      <a:r>
                        <a:rPr lang="ja-JP" altLang="en-US" sz="1200" spc="-10" dirty="0">
                          <a:latin typeface="游ゴシック" panose="020B0400000000000000" pitchFamily="50" charset="-128"/>
                          <a:ea typeface="游ゴシック" panose="020B0400000000000000" pitchFamily="50" charset="-128"/>
                        </a:rPr>
                        <a:t>げ</a:t>
                      </a:r>
                      <a:r>
                        <a:rPr lang="ja-JP" altLang="en-US" sz="1200" spc="5" dirty="0">
                          <a:latin typeface="游ゴシック" panose="020B0400000000000000" pitchFamily="50" charset="-128"/>
                          <a:ea typeface="游ゴシック" panose="020B0400000000000000" pitchFamily="50" charset="-128"/>
                        </a:rPr>
                        <a:t>る</a:t>
                      </a:r>
                      <a:endParaRPr lang="ja-JP" altLang="en-US" sz="1200" dirty="0">
                        <a:latin typeface="游ゴシック" panose="020B0400000000000000" pitchFamily="50" charset="-128"/>
                        <a:ea typeface="游ゴシック" panose="020B0400000000000000" pitchFamily="50" charset="-128"/>
                        <a:cs typeface="Microsoft YaHei"/>
                      </a:endParaRPr>
                    </a:p>
                  </a:txBody>
                  <a:tcPr marL="0" marR="0" marT="78545" marB="0" anchor="ctr"/>
                </a:tc>
                <a:tc>
                  <a:txBody>
                    <a:bodyPr/>
                    <a:lstStyle/>
                    <a:p>
                      <a:pPr marL="263525" marR="93345" indent="-132715">
                        <a:lnSpc>
                          <a:spcPct val="100000"/>
                        </a:lnSpc>
                        <a:spcBef>
                          <a:spcPts val="5"/>
                        </a:spcBef>
                      </a:pPr>
                      <a:r>
                        <a:rPr lang="ja-JP" altLang="en-US" sz="1200" dirty="0">
                          <a:latin typeface="游ゴシック" panose="020B0400000000000000" pitchFamily="50" charset="-128"/>
                          <a:ea typeface="游ゴシック" panose="020B0400000000000000" pitchFamily="50" charset="-128"/>
                        </a:rPr>
                        <a:t>●事業承継</a:t>
                      </a:r>
                      <a:r>
                        <a:rPr lang="ja-JP" altLang="en-US" sz="900" dirty="0">
                          <a:latin typeface="游ゴシック" panose="020B0400000000000000" pitchFamily="50" charset="-128"/>
                          <a:ea typeface="游ゴシック" panose="020B0400000000000000" pitchFamily="50" charset="-128"/>
                        </a:rPr>
                        <a:t>（</a:t>
                      </a:r>
                      <a:r>
                        <a:rPr lang="ja-JP" altLang="en-US" sz="900" spc="-15" dirty="0">
                          <a:latin typeface="游ゴシック" panose="020B0400000000000000" pitchFamily="50" charset="-128"/>
                          <a:ea typeface="游ゴシック" panose="020B0400000000000000" pitchFamily="50" charset="-128"/>
                        </a:rPr>
                        <a:t>株</a:t>
                      </a:r>
                      <a:r>
                        <a:rPr lang="ja-JP" altLang="en-US" sz="900" dirty="0">
                          <a:latin typeface="游ゴシック" panose="020B0400000000000000" pitchFamily="50" charset="-128"/>
                          <a:ea typeface="游ゴシック" panose="020B0400000000000000" pitchFamily="50" charset="-128"/>
                        </a:rPr>
                        <a:t>主</a:t>
                      </a:r>
                      <a:r>
                        <a:rPr lang="ja-JP" altLang="en-US" sz="900" spc="-15" dirty="0">
                          <a:latin typeface="游ゴシック" panose="020B0400000000000000" pitchFamily="50" charset="-128"/>
                          <a:ea typeface="游ゴシック" panose="020B0400000000000000" pitchFamily="50" charset="-128"/>
                        </a:rPr>
                        <a:t>が</a:t>
                      </a:r>
                      <a:r>
                        <a:rPr lang="ja-JP" altLang="en-US" sz="900" dirty="0">
                          <a:latin typeface="游ゴシック" panose="020B0400000000000000" pitchFamily="50" charset="-128"/>
                          <a:ea typeface="游ゴシック" panose="020B0400000000000000" pitchFamily="50" charset="-128"/>
                        </a:rPr>
                        <a:t>会</a:t>
                      </a:r>
                      <a:r>
                        <a:rPr lang="ja-JP" altLang="en-US" sz="900" spc="-15" dirty="0">
                          <a:latin typeface="游ゴシック" panose="020B0400000000000000" pitchFamily="50" charset="-128"/>
                          <a:ea typeface="游ゴシック" panose="020B0400000000000000" pitchFamily="50" charset="-128"/>
                        </a:rPr>
                        <a:t>社</a:t>
                      </a:r>
                      <a:r>
                        <a:rPr lang="ja-JP" altLang="en-US" sz="900" dirty="0">
                          <a:latin typeface="游ゴシック" panose="020B0400000000000000" pitchFamily="50" charset="-128"/>
                          <a:ea typeface="游ゴシック" panose="020B0400000000000000" pitchFamily="50" charset="-128"/>
                        </a:rPr>
                        <a:t>を譲</a:t>
                      </a:r>
                      <a:r>
                        <a:rPr lang="ja-JP" altLang="en-US" sz="900" spc="-15" dirty="0">
                          <a:latin typeface="游ゴシック" panose="020B0400000000000000" pitchFamily="50" charset="-128"/>
                          <a:ea typeface="游ゴシック" panose="020B0400000000000000" pitchFamily="50" charset="-128"/>
                        </a:rPr>
                        <a:t>渡</a:t>
                      </a:r>
                      <a:r>
                        <a:rPr lang="ja-JP" altLang="en-US" sz="900" dirty="0">
                          <a:latin typeface="游ゴシック" panose="020B0400000000000000" pitchFamily="50" charset="-128"/>
                          <a:ea typeface="游ゴシック" panose="020B0400000000000000" pitchFamily="50" charset="-128"/>
                        </a:rPr>
                        <a:t>す</a:t>
                      </a:r>
                      <a:r>
                        <a:rPr lang="ja-JP" altLang="en-US" sz="900" spc="-15" dirty="0">
                          <a:latin typeface="游ゴシック" panose="020B0400000000000000" pitchFamily="50" charset="-128"/>
                          <a:ea typeface="游ゴシック" panose="020B0400000000000000" pitchFamily="50" charset="-128"/>
                        </a:rPr>
                        <a:t>る</a:t>
                      </a:r>
                      <a:r>
                        <a:rPr lang="ja-JP" altLang="en-US" sz="900" dirty="0">
                          <a:latin typeface="游ゴシック" panose="020B0400000000000000" pitchFamily="50" charset="-128"/>
                          <a:ea typeface="游ゴシック" panose="020B0400000000000000" pitchFamily="50" charset="-128"/>
                        </a:rPr>
                        <a:t>際</a:t>
                      </a:r>
                      <a:r>
                        <a:rPr lang="ja-JP" altLang="en-US" sz="900" spc="-15" dirty="0">
                          <a:latin typeface="游ゴシック" panose="020B0400000000000000" pitchFamily="50" charset="-128"/>
                          <a:ea typeface="游ゴシック" panose="020B0400000000000000" pitchFamily="50" charset="-128"/>
                        </a:rPr>
                        <a:t>に</a:t>
                      </a:r>
                      <a:r>
                        <a:rPr lang="ja-JP" altLang="en-US" sz="900" dirty="0">
                          <a:latin typeface="游ゴシック" panose="020B0400000000000000" pitchFamily="50" charset="-128"/>
                          <a:ea typeface="游ゴシック" panose="020B0400000000000000" pitchFamily="50" charset="-128"/>
                        </a:rPr>
                        <a:t>一</a:t>
                      </a:r>
                      <a:r>
                        <a:rPr lang="ja-JP" altLang="en-US" sz="900" spc="-15" dirty="0">
                          <a:latin typeface="游ゴシック" panose="020B0400000000000000" pitchFamily="50" charset="-128"/>
                          <a:ea typeface="游ゴシック" panose="020B0400000000000000" pitchFamily="50" charset="-128"/>
                        </a:rPr>
                        <a:t>般</a:t>
                      </a:r>
                      <a:r>
                        <a:rPr lang="ja-JP" altLang="en-US" sz="900" dirty="0">
                          <a:latin typeface="游ゴシック" panose="020B0400000000000000" pitchFamily="50" charset="-128"/>
                          <a:ea typeface="游ゴシック" panose="020B0400000000000000" pitchFamily="50" charset="-128"/>
                        </a:rPr>
                        <a:t>的</a:t>
                      </a:r>
                      <a:r>
                        <a:rPr lang="ja-JP" altLang="en-US" sz="900" spc="-15" dirty="0">
                          <a:latin typeface="游ゴシック" panose="020B0400000000000000" pitchFamily="50" charset="-128"/>
                          <a:ea typeface="游ゴシック" panose="020B0400000000000000" pitchFamily="50" charset="-128"/>
                        </a:rPr>
                        <a:t>に</a:t>
                      </a:r>
                      <a:r>
                        <a:rPr lang="ja-JP" altLang="en-US" sz="900" dirty="0">
                          <a:latin typeface="游ゴシック" panose="020B0400000000000000" pitchFamily="50" charset="-128"/>
                          <a:ea typeface="游ゴシック" panose="020B0400000000000000" pitchFamily="50" charset="-128"/>
                        </a:rPr>
                        <a:t>使</a:t>
                      </a:r>
                      <a:r>
                        <a:rPr lang="ja-JP" altLang="en-US" sz="900" spc="-15" dirty="0">
                          <a:latin typeface="游ゴシック" panose="020B0400000000000000" pitchFamily="50" charset="-128"/>
                          <a:ea typeface="游ゴシック" panose="020B0400000000000000" pitchFamily="50" charset="-128"/>
                        </a:rPr>
                        <a:t>われる</a:t>
                      </a:r>
                      <a:r>
                        <a:rPr lang="ja-JP" altLang="en-US" sz="900" dirty="0">
                          <a:latin typeface="游ゴシック" panose="020B0400000000000000" pitchFamily="50" charset="-128"/>
                          <a:ea typeface="游ゴシック" panose="020B0400000000000000" pitchFamily="50" charset="-128"/>
                        </a:rPr>
                        <a:t>手</a:t>
                      </a:r>
                      <a:r>
                        <a:rPr lang="ja-JP" altLang="en-US" sz="900" spc="-15" dirty="0">
                          <a:latin typeface="游ゴシック" panose="020B0400000000000000" pitchFamily="50" charset="-128"/>
                          <a:ea typeface="游ゴシック" panose="020B0400000000000000" pitchFamily="50" charset="-128"/>
                        </a:rPr>
                        <a:t>法</a:t>
                      </a:r>
                      <a:r>
                        <a:rPr lang="ja-JP" altLang="en-US" sz="900" dirty="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marL="263525" marR="93345" indent="-132715">
                        <a:lnSpc>
                          <a:spcPct val="100000"/>
                        </a:lnSpc>
                        <a:spcBef>
                          <a:spcPts val="5"/>
                        </a:spcBef>
                      </a:pPr>
                      <a:r>
                        <a:rPr lang="ja-JP" altLang="en-US" sz="1200" spc="5" dirty="0">
                          <a:latin typeface="游ゴシック" panose="020B0400000000000000" pitchFamily="50" charset="-128"/>
                          <a:ea typeface="游ゴシック" panose="020B0400000000000000" pitchFamily="50" charset="-128"/>
                        </a:rPr>
                        <a:t>　親族内承継、</a:t>
                      </a:r>
                      <a:r>
                        <a:rPr lang="en-US" altLang="ja-JP" sz="1200" spc="-55" dirty="0">
                          <a:latin typeface="游ゴシック" panose="020B0400000000000000" pitchFamily="50" charset="-128"/>
                          <a:ea typeface="游ゴシック" panose="020B0400000000000000" pitchFamily="50" charset="-128"/>
                        </a:rPr>
                        <a:t>MBO</a:t>
                      </a:r>
                      <a:r>
                        <a:rPr lang="ja-JP" altLang="en-US" sz="1200" spc="5" dirty="0">
                          <a:latin typeface="游ゴシック" panose="020B0400000000000000" pitchFamily="50" charset="-128"/>
                          <a:ea typeface="游ゴシック" panose="020B0400000000000000" pitchFamily="50" charset="-128"/>
                        </a:rPr>
                        <a:t>、</a:t>
                      </a:r>
                      <a:r>
                        <a:rPr lang="en-US" altLang="ja-JP" sz="1200" spc="5" dirty="0">
                          <a:latin typeface="游ゴシック" panose="020B0400000000000000" pitchFamily="50" charset="-128"/>
                          <a:ea typeface="游ゴシック" panose="020B0400000000000000" pitchFamily="50" charset="-128"/>
                        </a:rPr>
                        <a:t>M</a:t>
                      </a:r>
                      <a:r>
                        <a:rPr lang="ja-JP" altLang="en-US" sz="1200" spc="5" dirty="0">
                          <a:latin typeface="游ゴシック" panose="020B0400000000000000" pitchFamily="50" charset="-128"/>
                          <a:ea typeface="游ゴシック" panose="020B0400000000000000" pitchFamily="50" charset="-128"/>
                        </a:rPr>
                        <a:t>＆</a:t>
                      </a:r>
                      <a:r>
                        <a:rPr lang="en-US" altLang="ja-JP" sz="1200" spc="-114" dirty="0">
                          <a:latin typeface="游ゴシック" panose="020B0400000000000000" pitchFamily="50" charset="-128"/>
                          <a:ea typeface="游ゴシック" panose="020B0400000000000000" pitchFamily="50" charset="-128"/>
                        </a:rPr>
                        <a:t>A</a:t>
                      </a:r>
                      <a:r>
                        <a:rPr lang="ja-JP" altLang="en-US" sz="1200" spc="-10" dirty="0">
                          <a:latin typeface="游ゴシック" panose="020B0400000000000000" pitchFamily="50" charset="-128"/>
                          <a:ea typeface="游ゴシック" panose="020B0400000000000000" pitchFamily="50" charset="-128"/>
                        </a:rPr>
                        <a:t>の</a:t>
                      </a:r>
                      <a:r>
                        <a:rPr lang="ja-JP" altLang="en-US" sz="1200" spc="5" dirty="0">
                          <a:latin typeface="游ゴシック" panose="020B0400000000000000" pitchFamily="50" charset="-128"/>
                          <a:ea typeface="游ゴシック" panose="020B0400000000000000" pitchFamily="50" charset="-128"/>
                        </a:rPr>
                        <a:t>す</a:t>
                      </a:r>
                      <a:r>
                        <a:rPr lang="ja-JP" altLang="en-US" sz="1200" spc="-10" dirty="0">
                          <a:latin typeface="游ゴシック" panose="020B0400000000000000" pitchFamily="50" charset="-128"/>
                          <a:ea typeface="游ゴシック" panose="020B0400000000000000" pitchFamily="50" charset="-128"/>
                        </a:rPr>
                        <a:t>べ</a:t>
                      </a:r>
                      <a:r>
                        <a:rPr lang="ja-JP" altLang="en-US" sz="1200" spc="5" dirty="0">
                          <a:latin typeface="游ゴシック" panose="020B0400000000000000" pitchFamily="50" charset="-128"/>
                          <a:ea typeface="游ゴシック" panose="020B0400000000000000" pitchFamily="50" charset="-128"/>
                        </a:rPr>
                        <a:t>て</a:t>
                      </a:r>
                      <a:r>
                        <a:rPr lang="ja-JP" altLang="en-US" sz="1200" spc="-10" dirty="0">
                          <a:latin typeface="游ゴシック" panose="020B0400000000000000" pitchFamily="50" charset="-128"/>
                          <a:ea typeface="游ゴシック" panose="020B0400000000000000" pitchFamily="50" charset="-128"/>
                        </a:rPr>
                        <a:t>の</a:t>
                      </a:r>
                      <a:r>
                        <a:rPr lang="ja-JP" altLang="en-US" sz="1200" spc="5" dirty="0">
                          <a:latin typeface="游ゴシック" panose="020B0400000000000000" pitchFamily="50" charset="-128"/>
                          <a:ea typeface="游ゴシック" panose="020B0400000000000000" pitchFamily="50" charset="-128"/>
                        </a:rPr>
                        <a:t>ケ</a:t>
                      </a:r>
                      <a:r>
                        <a:rPr lang="ja-JP" altLang="en-US" sz="1200" spc="-10" dirty="0">
                          <a:latin typeface="游ゴシック" panose="020B0400000000000000" pitchFamily="50" charset="-128"/>
                          <a:ea typeface="游ゴシック" panose="020B0400000000000000" pitchFamily="50" charset="-128"/>
                        </a:rPr>
                        <a:t>ー</a:t>
                      </a:r>
                      <a:r>
                        <a:rPr lang="ja-JP" altLang="en-US" sz="1200" spc="5" dirty="0">
                          <a:latin typeface="游ゴシック" panose="020B0400000000000000" pitchFamily="50" charset="-128"/>
                          <a:ea typeface="游ゴシック" panose="020B0400000000000000" pitchFamily="50" charset="-128"/>
                        </a:rPr>
                        <a:t>ス</a:t>
                      </a:r>
                      <a:r>
                        <a:rPr lang="ja-JP" altLang="en-US" sz="1200" spc="-10" dirty="0">
                          <a:latin typeface="游ゴシック" panose="020B0400000000000000" pitchFamily="50" charset="-128"/>
                          <a:ea typeface="游ゴシック" panose="020B0400000000000000" pitchFamily="50" charset="-128"/>
                        </a:rPr>
                        <a:t>で</a:t>
                      </a:r>
                      <a:endParaRPr lang="en-US" altLang="ja-JP" sz="1200" spc="-10" dirty="0">
                        <a:latin typeface="游ゴシック" panose="020B0400000000000000" pitchFamily="50" charset="-128"/>
                        <a:ea typeface="游ゴシック" panose="020B0400000000000000" pitchFamily="50" charset="-128"/>
                      </a:endParaRPr>
                    </a:p>
                    <a:p>
                      <a:pPr marL="263525" marR="93345" indent="-132715">
                        <a:lnSpc>
                          <a:spcPct val="100000"/>
                        </a:lnSpc>
                        <a:spcBef>
                          <a:spcPts val="5"/>
                        </a:spcBef>
                      </a:pPr>
                      <a:r>
                        <a:rPr lang="ja-JP" altLang="en-US" sz="1200" spc="5" dirty="0">
                          <a:latin typeface="游ゴシック" panose="020B0400000000000000" pitchFamily="50" charset="-128"/>
                          <a:ea typeface="游ゴシック" panose="020B0400000000000000" pitchFamily="50" charset="-128"/>
                        </a:rPr>
                        <a:t>　基</a:t>
                      </a:r>
                      <a:r>
                        <a:rPr lang="ja-JP" altLang="en-US" sz="1200" spc="-10" dirty="0">
                          <a:latin typeface="游ゴシック" panose="020B0400000000000000" pitchFamily="50" charset="-128"/>
                          <a:ea typeface="游ゴシック" panose="020B0400000000000000" pitchFamily="50" charset="-128"/>
                        </a:rPr>
                        <a:t>本</a:t>
                      </a:r>
                      <a:r>
                        <a:rPr lang="ja-JP" altLang="en-US" sz="1200" spc="5" dirty="0">
                          <a:latin typeface="游ゴシック" panose="020B0400000000000000" pitchFamily="50" charset="-128"/>
                          <a:ea typeface="游ゴシック" panose="020B0400000000000000" pitchFamily="50" charset="-128"/>
                        </a:rPr>
                        <a:t>的</a:t>
                      </a:r>
                      <a:r>
                        <a:rPr lang="ja-JP" altLang="en-US" sz="1200" spc="-10" dirty="0">
                          <a:latin typeface="游ゴシック" panose="020B0400000000000000" pitchFamily="50" charset="-128"/>
                          <a:ea typeface="游ゴシック" panose="020B0400000000000000" pitchFamily="50" charset="-128"/>
                        </a:rPr>
                        <a:t>に</a:t>
                      </a:r>
                      <a:r>
                        <a:rPr lang="ja-JP" altLang="en-US" sz="1200" spc="5" dirty="0">
                          <a:latin typeface="游ゴシック" panose="020B0400000000000000" pitchFamily="50" charset="-128"/>
                          <a:ea typeface="游ゴシック" panose="020B0400000000000000" pitchFamily="50" charset="-128"/>
                        </a:rPr>
                        <a:t>株</a:t>
                      </a:r>
                      <a:r>
                        <a:rPr lang="ja-JP" altLang="en-US" sz="1200" spc="-10" dirty="0">
                          <a:latin typeface="游ゴシック" panose="020B0400000000000000" pitchFamily="50" charset="-128"/>
                          <a:ea typeface="游ゴシック" panose="020B0400000000000000" pitchFamily="50" charset="-128"/>
                        </a:rPr>
                        <a:t>式</a:t>
                      </a:r>
                      <a:r>
                        <a:rPr lang="ja-JP" altLang="en-US" sz="1200" spc="5" dirty="0">
                          <a:latin typeface="游ゴシック" panose="020B0400000000000000" pitchFamily="50" charset="-128"/>
                          <a:ea typeface="游ゴシック" panose="020B0400000000000000" pitchFamily="50" charset="-128"/>
                        </a:rPr>
                        <a:t>譲</a:t>
                      </a:r>
                      <a:r>
                        <a:rPr lang="ja-JP" altLang="en-US" sz="1200" dirty="0">
                          <a:latin typeface="游ゴシック" panose="020B0400000000000000" pitchFamily="50" charset="-128"/>
                          <a:ea typeface="游ゴシック" panose="020B0400000000000000" pitchFamily="50" charset="-128"/>
                        </a:rPr>
                        <a:t>渡で行われる</a:t>
                      </a:r>
                      <a:endParaRPr lang="ja-JP" altLang="en-US" sz="1200" dirty="0">
                        <a:latin typeface="游ゴシック" panose="020B0400000000000000" pitchFamily="50" charset="-128"/>
                        <a:ea typeface="游ゴシック" panose="020B0400000000000000" pitchFamily="50" charset="-128"/>
                        <a:cs typeface="Microsoft YaHei"/>
                      </a:endParaRPr>
                    </a:p>
                  </a:txBody>
                  <a:tcPr marL="0" marR="0" marT="3517" marB="0" anchor="ctr"/>
                </a:tc>
                <a:extLst>
                  <a:ext uri="{0D108BD9-81ED-4DB2-BD59-A6C34878D82A}">
                    <a16:rowId xmlns:a16="http://schemas.microsoft.com/office/drawing/2014/main" val="10001"/>
                  </a:ext>
                </a:extLst>
              </a:tr>
              <a:tr h="1207273">
                <a:tc>
                  <a:txBody>
                    <a:bodyPr/>
                    <a:lstStyle/>
                    <a:p>
                      <a:pPr marL="158115" lvl="0" algn="ctr">
                        <a:lnSpc>
                          <a:spcPct val="100000"/>
                        </a:lnSpc>
                        <a:spcBef>
                          <a:spcPts val="1350"/>
                        </a:spcBef>
                      </a:pPr>
                      <a:r>
                        <a:rPr lang="ja-JP" altLang="en-US" sz="1200" b="1" dirty="0">
                          <a:solidFill>
                            <a:schemeClr val="tx1"/>
                          </a:solidFill>
                          <a:latin typeface="游ゴシック" panose="020B0400000000000000" pitchFamily="50" charset="-128"/>
                          <a:ea typeface="游ゴシック" panose="020B0400000000000000" pitchFamily="50" charset="-128"/>
                        </a:rPr>
                        <a:t>事業譲渡</a:t>
                      </a:r>
                      <a:endParaRPr lang="ja-JP" altLang="en-US" sz="1200" b="1" dirty="0">
                        <a:solidFill>
                          <a:schemeClr val="tx1"/>
                        </a:solidFill>
                        <a:latin typeface="游ゴシック" panose="020B0400000000000000" pitchFamily="50" charset="-128"/>
                        <a:ea typeface="游ゴシック" panose="020B0400000000000000" pitchFamily="50" charset="-128"/>
                        <a:cs typeface="Microsoft YaHei"/>
                      </a:endParaRPr>
                    </a:p>
                  </a:txBody>
                  <a:tcPr marL="0" marR="0" marT="0" marB="0" anchor="ctr"/>
                </a:tc>
                <a:tc>
                  <a:txBody>
                    <a:bodyPr/>
                    <a:lstStyle/>
                    <a:p>
                      <a:pPr marL="255904" algn="l">
                        <a:lnSpc>
                          <a:spcPct val="100000"/>
                        </a:lnSpc>
                        <a:spcBef>
                          <a:spcPts val="670"/>
                        </a:spcBef>
                      </a:pPr>
                      <a:r>
                        <a:rPr lang="ja-JP" altLang="en-US" sz="1200" dirty="0">
                          <a:solidFill>
                            <a:schemeClr val="tx1"/>
                          </a:solidFill>
                          <a:latin typeface="游ゴシック" panose="020B0400000000000000" pitchFamily="50" charset="-128"/>
                          <a:ea typeface="游ゴシック" panose="020B0400000000000000" pitchFamily="50" charset="-128"/>
                        </a:rPr>
                        <a:t>●切り離した</a:t>
                      </a:r>
                      <a:r>
                        <a:rPr lang="ja-JP" altLang="en-US" sz="1200" spc="-15" dirty="0">
                          <a:solidFill>
                            <a:schemeClr val="tx1"/>
                          </a:solidFill>
                          <a:latin typeface="游ゴシック" panose="020B0400000000000000" pitchFamily="50" charset="-128"/>
                          <a:ea typeface="游ゴシック" panose="020B0400000000000000" pitchFamily="50" charset="-128"/>
                        </a:rPr>
                        <a:t>い</a:t>
                      </a:r>
                      <a:r>
                        <a:rPr lang="ja-JP" altLang="en-US" sz="1200" dirty="0">
                          <a:solidFill>
                            <a:schemeClr val="tx1"/>
                          </a:solidFill>
                          <a:latin typeface="游ゴシック" panose="020B0400000000000000" pitchFamily="50" charset="-128"/>
                          <a:ea typeface="游ゴシック" panose="020B0400000000000000" pitchFamily="50" charset="-128"/>
                        </a:rPr>
                        <a:t>事</a:t>
                      </a:r>
                      <a:r>
                        <a:rPr lang="ja-JP" altLang="en-US" sz="1200" spc="-15" dirty="0">
                          <a:solidFill>
                            <a:schemeClr val="tx1"/>
                          </a:solidFill>
                          <a:latin typeface="游ゴシック" panose="020B0400000000000000" pitchFamily="50" charset="-128"/>
                          <a:ea typeface="游ゴシック" panose="020B0400000000000000" pitchFamily="50" charset="-128"/>
                        </a:rPr>
                        <a:t>業</a:t>
                      </a:r>
                      <a:r>
                        <a:rPr lang="ja-JP" altLang="en-US" sz="1200" dirty="0">
                          <a:solidFill>
                            <a:schemeClr val="tx1"/>
                          </a:solidFill>
                          <a:latin typeface="游ゴシック" panose="020B0400000000000000" pitchFamily="50" charset="-128"/>
                          <a:ea typeface="游ゴシック" panose="020B0400000000000000" pitchFamily="50" charset="-128"/>
                        </a:rPr>
                        <a:t>だ</a:t>
                      </a:r>
                      <a:r>
                        <a:rPr lang="ja-JP" altLang="en-US" sz="1200" spc="-15" dirty="0">
                          <a:solidFill>
                            <a:schemeClr val="tx1"/>
                          </a:solidFill>
                          <a:latin typeface="游ゴシック" panose="020B0400000000000000" pitchFamily="50" charset="-128"/>
                          <a:ea typeface="游ゴシック" panose="020B0400000000000000" pitchFamily="50" charset="-128"/>
                        </a:rPr>
                        <a:t>け</a:t>
                      </a:r>
                      <a:r>
                        <a:rPr lang="ja-JP" altLang="en-US" sz="1200" dirty="0">
                          <a:solidFill>
                            <a:schemeClr val="tx1"/>
                          </a:solidFill>
                          <a:latin typeface="游ゴシック" panose="020B0400000000000000" pitchFamily="50" charset="-128"/>
                          <a:ea typeface="游ゴシック" panose="020B0400000000000000" pitchFamily="50" charset="-128"/>
                        </a:rPr>
                        <a:t>を譲</a:t>
                      </a:r>
                      <a:r>
                        <a:rPr lang="ja-JP" altLang="en-US" sz="1200" spc="-15" dirty="0">
                          <a:solidFill>
                            <a:schemeClr val="tx1"/>
                          </a:solidFill>
                          <a:latin typeface="游ゴシック" panose="020B0400000000000000" pitchFamily="50" charset="-128"/>
                          <a:ea typeface="游ゴシック" panose="020B0400000000000000" pitchFamily="50" charset="-128"/>
                        </a:rPr>
                        <a:t>渡</a:t>
                      </a:r>
                      <a:r>
                        <a:rPr lang="ja-JP" altLang="en-US" sz="1200" dirty="0">
                          <a:solidFill>
                            <a:schemeClr val="tx1"/>
                          </a:solidFill>
                          <a:latin typeface="游ゴシック" panose="020B0400000000000000" pitchFamily="50" charset="-128"/>
                          <a:ea typeface="游ゴシック" panose="020B0400000000000000" pitchFamily="50" charset="-128"/>
                        </a:rPr>
                        <a:t>す</a:t>
                      </a:r>
                      <a:r>
                        <a:rPr lang="ja-JP" altLang="en-US" sz="1200" spc="-15" dirty="0">
                          <a:solidFill>
                            <a:schemeClr val="tx1"/>
                          </a:solidFill>
                          <a:latin typeface="游ゴシック" panose="020B0400000000000000" pitchFamily="50" charset="-128"/>
                          <a:ea typeface="游ゴシック" panose="020B0400000000000000" pitchFamily="50" charset="-128"/>
                        </a:rPr>
                        <a:t>る</a:t>
                      </a:r>
                      <a:r>
                        <a:rPr lang="ja-JP" altLang="en-US" sz="1200" dirty="0">
                          <a:solidFill>
                            <a:schemeClr val="tx1"/>
                          </a:solidFill>
                          <a:latin typeface="游ゴシック" panose="020B0400000000000000" pitchFamily="50" charset="-128"/>
                          <a:ea typeface="游ゴシック" panose="020B0400000000000000" pitchFamily="50" charset="-128"/>
                        </a:rPr>
                        <a:t>こ</a:t>
                      </a:r>
                      <a:r>
                        <a:rPr lang="ja-JP" altLang="en-US" sz="1200" spc="-15" dirty="0">
                          <a:solidFill>
                            <a:schemeClr val="tx1"/>
                          </a:solidFill>
                          <a:latin typeface="游ゴシック" panose="020B0400000000000000" pitchFamily="50" charset="-128"/>
                          <a:ea typeface="游ゴシック" panose="020B0400000000000000" pitchFamily="50" charset="-128"/>
                        </a:rPr>
                        <a:t>と</a:t>
                      </a:r>
                      <a:r>
                        <a:rPr lang="ja-JP" altLang="en-US" sz="1200" dirty="0">
                          <a:solidFill>
                            <a:schemeClr val="tx1"/>
                          </a:solidFill>
                          <a:latin typeface="游ゴシック" panose="020B0400000000000000" pitchFamily="50" charset="-128"/>
                          <a:ea typeface="游ゴシック" panose="020B0400000000000000" pitchFamily="50" charset="-128"/>
                        </a:rPr>
                        <a:t>が</a:t>
                      </a:r>
                      <a:r>
                        <a:rPr lang="ja-JP" altLang="en-US" sz="1200" spc="-15" dirty="0">
                          <a:solidFill>
                            <a:schemeClr val="tx1"/>
                          </a:solidFill>
                          <a:latin typeface="游ゴシック" panose="020B0400000000000000" pitchFamily="50" charset="-128"/>
                          <a:ea typeface="游ゴシック" panose="020B0400000000000000" pitchFamily="50" charset="-128"/>
                        </a:rPr>
                        <a:t>可</a:t>
                      </a:r>
                      <a:r>
                        <a:rPr lang="ja-JP" altLang="en-US" sz="1200" dirty="0">
                          <a:solidFill>
                            <a:schemeClr val="tx1"/>
                          </a:solidFill>
                          <a:latin typeface="游ゴシック" panose="020B0400000000000000" pitchFamily="50" charset="-128"/>
                          <a:ea typeface="游ゴシック" panose="020B0400000000000000" pitchFamily="50" charset="-128"/>
                        </a:rPr>
                        <a:t>能</a:t>
                      </a:r>
                    </a:p>
                    <a:p>
                      <a:pPr marL="388620" marR="123189" indent="-132715" algn="l">
                        <a:lnSpc>
                          <a:spcPct val="100000"/>
                        </a:lnSpc>
                      </a:pPr>
                      <a:r>
                        <a:rPr lang="ja-JP" altLang="en-US" sz="1200" dirty="0">
                          <a:solidFill>
                            <a:schemeClr val="tx1"/>
                          </a:solidFill>
                          <a:latin typeface="游ゴシック" panose="020B0400000000000000" pitchFamily="50" charset="-128"/>
                          <a:ea typeface="游ゴシック" panose="020B0400000000000000" pitchFamily="50" charset="-128"/>
                        </a:rPr>
                        <a:t>●ある事業を</a:t>
                      </a:r>
                      <a:r>
                        <a:rPr lang="ja-JP" altLang="en-US" sz="1200" spc="-15" dirty="0">
                          <a:solidFill>
                            <a:schemeClr val="tx1"/>
                          </a:solidFill>
                          <a:latin typeface="游ゴシック" panose="020B0400000000000000" pitchFamily="50" charset="-128"/>
                          <a:ea typeface="游ゴシック" panose="020B0400000000000000" pitchFamily="50" charset="-128"/>
                        </a:rPr>
                        <a:t>特</a:t>
                      </a:r>
                      <a:r>
                        <a:rPr lang="ja-JP" altLang="en-US" sz="1200" dirty="0">
                          <a:solidFill>
                            <a:schemeClr val="tx1"/>
                          </a:solidFill>
                          <a:latin typeface="游ゴシック" panose="020B0400000000000000" pitchFamily="50" charset="-128"/>
                          <a:ea typeface="游ゴシック" panose="020B0400000000000000" pitchFamily="50" charset="-128"/>
                        </a:rPr>
                        <a:t>定</a:t>
                      </a:r>
                      <a:r>
                        <a:rPr lang="ja-JP" altLang="en-US" sz="1200" spc="-15" dirty="0">
                          <a:solidFill>
                            <a:schemeClr val="tx1"/>
                          </a:solidFill>
                          <a:latin typeface="游ゴシック" panose="020B0400000000000000" pitchFamily="50" charset="-128"/>
                          <a:ea typeface="游ゴシック" panose="020B0400000000000000" pitchFamily="50" charset="-128"/>
                        </a:rPr>
                        <a:t>し</a:t>
                      </a:r>
                      <a:r>
                        <a:rPr lang="ja-JP" altLang="en-US" sz="1200" dirty="0">
                          <a:solidFill>
                            <a:schemeClr val="tx1"/>
                          </a:solidFill>
                          <a:latin typeface="游ゴシック" panose="020B0400000000000000" pitchFamily="50" charset="-128"/>
                          <a:ea typeface="游ゴシック" panose="020B0400000000000000" pitchFamily="50" charset="-128"/>
                        </a:rPr>
                        <a:t>、</a:t>
                      </a:r>
                      <a:r>
                        <a:rPr lang="ja-JP" altLang="en-US" sz="1200" spc="-15" dirty="0">
                          <a:solidFill>
                            <a:schemeClr val="tx1"/>
                          </a:solidFill>
                          <a:latin typeface="游ゴシック" panose="020B0400000000000000" pitchFamily="50" charset="-128"/>
                          <a:ea typeface="游ゴシック" panose="020B0400000000000000" pitchFamily="50" charset="-128"/>
                        </a:rPr>
                        <a:t>そ</a:t>
                      </a:r>
                      <a:r>
                        <a:rPr lang="ja-JP" altLang="en-US" sz="1200" dirty="0">
                          <a:solidFill>
                            <a:schemeClr val="tx1"/>
                          </a:solidFill>
                          <a:latin typeface="游ゴシック" panose="020B0400000000000000" pitchFamily="50" charset="-128"/>
                          <a:ea typeface="游ゴシック" panose="020B0400000000000000" pitchFamily="50" charset="-128"/>
                        </a:rPr>
                        <a:t>れに</a:t>
                      </a:r>
                      <a:r>
                        <a:rPr lang="ja-JP" altLang="en-US" sz="1200" spc="-15" dirty="0">
                          <a:solidFill>
                            <a:schemeClr val="tx1"/>
                          </a:solidFill>
                          <a:latin typeface="游ゴシック" panose="020B0400000000000000" pitchFamily="50" charset="-128"/>
                          <a:ea typeface="游ゴシック" panose="020B0400000000000000" pitchFamily="50" charset="-128"/>
                        </a:rPr>
                        <a:t>付</a:t>
                      </a:r>
                      <a:r>
                        <a:rPr lang="ja-JP" altLang="en-US" sz="1200" dirty="0">
                          <a:solidFill>
                            <a:schemeClr val="tx1"/>
                          </a:solidFill>
                          <a:latin typeface="游ゴシック" panose="020B0400000000000000" pitchFamily="50" charset="-128"/>
                          <a:ea typeface="游ゴシック" panose="020B0400000000000000" pitchFamily="50" charset="-128"/>
                        </a:rPr>
                        <a:t>随</a:t>
                      </a:r>
                      <a:r>
                        <a:rPr lang="ja-JP" altLang="en-US" sz="1200" spc="-15" dirty="0">
                          <a:solidFill>
                            <a:schemeClr val="tx1"/>
                          </a:solidFill>
                          <a:latin typeface="游ゴシック" panose="020B0400000000000000" pitchFamily="50" charset="-128"/>
                          <a:ea typeface="游ゴシック" panose="020B0400000000000000" pitchFamily="50" charset="-128"/>
                        </a:rPr>
                        <a:t>す</a:t>
                      </a:r>
                      <a:r>
                        <a:rPr lang="ja-JP" altLang="en-US" sz="1200" dirty="0">
                          <a:solidFill>
                            <a:schemeClr val="tx1"/>
                          </a:solidFill>
                          <a:latin typeface="游ゴシック" panose="020B0400000000000000" pitchFamily="50" charset="-128"/>
                          <a:ea typeface="游ゴシック" panose="020B0400000000000000" pitchFamily="50" charset="-128"/>
                        </a:rPr>
                        <a:t>る</a:t>
                      </a:r>
                      <a:r>
                        <a:rPr lang="ja-JP" altLang="en-US" sz="1200" spc="-15" dirty="0">
                          <a:solidFill>
                            <a:schemeClr val="tx1"/>
                          </a:solidFill>
                          <a:latin typeface="游ゴシック" panose="020B0400000000000000" pitchFamily="50" charset="-128"/>
                          <a:ea typeface="游ゴシック" panose="020B0400000000000000" pitchFamily="50" charset="-128"/>
                        </a:rPr>
                        <a:t>人</a:t>
                      </a:r>
                      <a:r>
                        <a:rPr lang="ja-JP" altLang="en-US" sz="1200" dirty="0">
                          <a:solidFill>
                            <a:schemeClr val="tx1"/>
                          </a:solidFill>
                          <a:latin typeface="游ゴシック" panose="020B0400000000000000" pitchFamily="50" charset="-128"/>
                          <a:ea typeface="游ゴシック" panose="020B0400000000000000" pitchFamily="50" charset="-128"/>
                        </a:rPr>
                        <a:t>・</a:t>
                      </a:r>
                      <a:r>
                        <a:rPr lang="ja-JP" altLang="en-US" sz="1200" spc="-15" dirty="0">
                          <a:solidFill>
                            <a:schemeClr val="tx1"/>
                          </a:solidFill>
                          <a:latin typeface="游ゴシック" panose="020B0400000000000000" pitchFamily="50" charset="-128"/>
                          <a:ea typeface="游ゴシック" panose="020B0400000000000000" pitchFamily="50" charset="-128"/>
                        </a:rPr>
                        <a:t>物</a:t>
                      </a:r>
                      <a:r>
                        <a:rPr lang="ja-JP" altLang="en-US" sz="1200" dirty="0">
                          <a:solidFill>
                            <a:schemeClr val="tx1"/>
                          </a:solidFill>
                          <a:latin typeface="游ゴシック" panose="020B0400000000000000" pitchFamily="50" charset="-128"/>
                          <a:ea typeface="游ゴシック" panose="020B0400000000000000" pitchFamily="50" charset="-128"/>
                        </a:rPr>
                        <a:t>な</a:t>
                      </a:r>
                      <a:r>
                        <a:rPr lang="ja-JP" altLang="en-US" sz="1200" spc="5" dirty="0">
                          <a:solidFill>
                            <a:schemeClr val="tx1"/>
                          </a:solidFill>
                          <a:latin typeface="游ゴシック" panose="020B0400000000000000" pitchFamily="50" charset="-128"/>
                          <a:ea typeface="游ゴシック" panose="020B0400000000000000" pitchFamily="50" charset="-128"/>
                        </a:rPr>
                        <a:t>ど</a:t>
                      </a:r>
                    </a:p>
                    <a:p>
                      <a:pPr marL="388620" marR="123189" indent="-132715" algn="l">
                        <a:lnSpc>
                          <a:spcPct val="100000"/>
                        </a:lnSpc>
                      </a:pPr>
                      <a:r>
                        <a:rPr lang="ja-JP" altLang="en-US" sz="1200" spc="5" dirty="0">
                          <a:solidFill>
                            <a:schemeClr val="tx1"/>
                          </a:solidFill>
                          <a:latin typeface="游ゴシック" panose="020B0400000000000000" pitchFamily="50" charset="-128"/>
                          <a:ea typeface="游ゴシック" panose="020B0400000000000000" pitchFamily="50" charset="-128"/>
                        </a:rPr>
                        <a:t>　を譲渡する</a:t>
                      </a:r>
                      <a:endParaRPr lang="ja-JP" altLang="en-US" sz="1200" dirty="0">
                        <a:solidFill>
                          <a:schemeClr val="tx1"/>
                        </a:solidFill>
                        <a:latin typeface="游ゴシック" panose="020B0400000000000000" pitchFamily="50" charset="-128"/>
                        <a:ea typeface="游ゴシック" panose="020B0400000000000000" pitchFamily="50" charset="-128"/>
                      </a:endParaRPr>
                    </a:p>
                    <a:p>
                      <a:pPr marL="255904" algn="l">
                        <a:lnSpc>
                          <a:spcPct val="100000"/>
                        </a:lnSpc>
                      </a:pPr>
                      <a:r>
                        <a:rPr lang="ja-JP" altLang="en-US" sz="1200" spc="5" dirty="0">
                          <a:solidFill>
                            <a:schemeClr val="tx1"/>
                          </a:solidFill>
                          <a:latin typeface="游ゴシック" panose="020B0400000000000000" pitchFamily="50" charset="-128"/>
                          <a:ea typeface="游ゴシック" panose="020B0400000000000000" pitchFamily="50" charset="-128"/>
                        </a:rPr>
                        <a:t>●</a:t>
                      </a:r>
                      <a:r>
                        <a:rPr lang="ja-JP" altLang="en-US" sz="1200" spc="-5" dirty="0">
                          <a:solidFill>
                            <a:schemeClr val="tx1"/>
                          </a:solidFill>
                          <a:latin typeface="游ゴシック" panose="020B0400000000000000" pitchFamily="50" charset="-128"/>
                          <a:ea typeface="游ゴシック" panose="020B0400000000000000" pitchFamily="50" charset="-128"/>
                        </a:rPr>
                        <a:t>新</a:t>
                      </a:r>
                      <a:r>
                        <a:rPr lang="ja-JP" altLang="en-US" sz="1200" spc="5" dirty="0">
                          <a:solidFill>
                            <a:schemeClr val="tx1"/>
                          </a:solidFill>
                          <a:latin typeface="游ゴシック" panose="020B0400000000000000" pitchFamily="50" charset="-128"/>
                          <a:ea typeface="游ゴシック" panose="020B0400000000000000" pitchFamily="50" charset="-128"/>
                        </a:rPr>
                        <a:t>設</a:t>
                      </a:r>
                      <a:r>
                        <a:rPr lang="ja-JP" altLang="en-US" sz="1200" spc="-5" dirty="0">
                          <a:solidFill>
                            <a:schemeClr val="tx1"/>
                          </a:solidFill>
                          <a:latin typeface="游ゴシック" panose="020B0400000000000000" pitchFamily="50" charset="-128"/>
                          <a:ea typeface="游ゴシック" panose="020B0400000000000000" pitchFamily="50" charset="-128"/>
                        </a:rPr>
                        <a:t>分</a:t>
                      </a:r>
                      <a:r>
                        <a:rPr lang="ja-JP" altLang="en-US" sz="1200" spc="5" dirty="0">
                          <a:solidFill>
                            <a:schemeClr val="tx1"/>
                          </a:solidFill>
                          <a:latin typeface="游ゴシック" panose="020B0400000000000000" pitchFamily="50" charset="-128"/>
                          <a:ea typeface="游ゴシック" panose="020B0400000000000000" pitchFamily="50" charset="-128"/>
                        </a:rPr>
                        <a:t>割</a:t>
                      </a:r>
                      <a:r>
                        <a:rPr lang="ja-JP" altLang="en-US" sz="1200" spc="-5" dirty="0">
                          <a:solidFill>
                            <a:schemeClr val="tx1"/>
                          </a:solidFill>
                          <a:latin typeface="游ゴシック" panose="020B0400000000000000" pitchFamily="50" charset="-128"/>
                          <a:ea typeface="游ゴシック" panose="020B0400000000000000" pitchFamily="50" charset="-128"/>
                        </a:rPr>
                        <a:t>の</a:t>
                      </a:r>
                      <a:r>
                        <a:rPr lang="ja-JP" altLang="en-US" sz="1200" spc="-10" dirty="0">
                          <a:solidFill>
                            <a:schemeClr val="tx1"/>
                          </a:solidFill>
                          <a:latin typeface="游ゴシック" panose="020B0400000000000000" pitchFamily="50" charset="-128"/>
                          <a:ea typeface="游ゴシック" panose="020B0400000000000000" pitchFamily="50" charset="-128"/>
                        </a:rPr>
                        <a:t>手</a:t>
                      </a:r>
                      <a:r>
                        <a:rPr lang="ja-JP" altLang="en-US" sz="1200" spc="5" dirty="0">
                          <a:solidFill>
                            <a:schemeClr val="tx1"/>
                          </a:solidFill>
                          <a:latin typeface="游ゴシック" panose="020B0400000000000000" pitchFamily="50" charset="-128"/>
                          <a:ea typeface="游ゴシック" panose="020B0400000000000000" pitchFamily="50" charset="-128"/>
                        </a:rPr>
                        <a:t>法</a:t>
                      </a:r>
                      <a:r>
                        <a:rPr lang="ja-JP" altLang="en-US" sz="1200" spc="-15" dirty="0">
                          <a:solidFill>
                            <a:schemeClr val="tx1"/>
                          </a:solidFill>
                          <a:latin typeface="游ゴシック" panose="020B0400000000000000" pitchFamily="50" charset="-128"/>
                          <a:ea typeface="游ゴシック" panose="020B0400000000000000" pitchFamily="50" charset="-128"/>
                        </a:rPr>
                        <a:t>を</a:t>
                      </a:r>
                      <a:r>
                        <a:rPr lang="ja-JP" altLang="en-US" sz="1200" spc="5" dirty="0">
                          <a:solidFill>
                            <a:schemeClr val="tx1"/>
                          </a:solidFill>
                          <a:latin typeface="游ゴシック" panose="020B0400000000000000" pitchFamily="50" charset="-128"/>
                          <a:ea typeface="游ゴシック" panose="020B0400000000000000" pitchFamily="50" charset="-128"/>
                        </a:rPr>
                        <a:t>使</a:t>
                      </a:r>
                      <a:r>
                        <a:rPr lang="ja-JP" altLang="en-US" sz="1200" spc="-15" dirty="0">
                          <a:solidFill>
                            <a:schemeClr val="tx1"/>
                          </a:solidFill>
                          <a:latin typeface="游ゴシック" panose="020B0400000000000000" pitchFamily="50" charset="-128"/>
                          <a:ea typeface="游ゴシック" panose="020B0400000000000000" pitchFamily="50" charset="-128"/>
                        </a:rPr>
                        <a:t>い</a:t>
                      </a:r>
                      <a:r>
                        <a:rPr lang="ja-JP" altLang="en-US" sz="1200" spc="5" dirty="0">
                          <a:solidFill>
                            <a:schemeClr val="tx1"/>
                          </a:solidFill>
                          <a:latin typeface="游ゴシック" panose="020B0400000000000000" pitchFamily="50" charset="-128"/>
                          <a:ea typeface="游ゴシック" panose="020B0400000000000000" pitchFamily="50" charset="-128"/>
                        </a:rPr>
                        <a:t>、</a:t>
                      </a:r>
                      <a:r>
                        <a:rPr lang="ja-JP" altLang="en-US" sz="1200" spc="-5" dirty="0">
                          <a:solidFill>
                            <a:schemeClr val="tx1"/>
                          </a:solidFill>
                          <a:latin typeface="游ゴシック" panose="020B0400000000000000" pitchFamily="50" charset="-128"/>
                          <a:ea typeface="游ゴシック" panose="020B0400000000000000" pitchFamily="50" charset="-128"/>
                        </a:rPr>
                        <a:t>法</a:t>
                      </a:r>
                      <a:r>
                        <a:rPr lang="ja-JP" altLang="en-US" sz="1200" spc="-10" dirty="0">
                          <a:solidFill>
                            <a:schemeClr val="tx1"/>
                          </a:solidFill>
                          <a:latin typeface="游ゴシック" panose="020B0400000000000000" pitchFamily="50" charset="-128"/>
                          <a:ea typeface="游ゴシック" panose="020B0400000000000000" pitchFamily="50" charset="-128"/>
                        </a:rPr>
                        <a:t>人</a:t>
                      </a:r>
                      <a:r>
                        <a:rPr lang="ja-JP" altLang="en-US" sz="1200" spc="5" dirty="0">
                          <a:solidFill>
                            <a:schemeClr val="tx1"/>
                          </a:solidFill>
                          <a:latin typeface="游ゴシック" panose="020B0400000000000000" pitchFamily="50" charset="-128"/>
                          <a:ea typeface="游ゴシック" panose="020B0400000000000000" pitchFamily="50" charset="-128"/>
                        </a:rPr>
                        <a:t>格</a:t>
                      </a:r>
                      <a:r>
                        <a:rPr lang="ja-JP" altLang="en-US" sz="1200" spc="-15" dirty="0">
                          <a:solidFill>
                            <a:schemeClr val="tx1"/>
                          </a:solidFill>
                          <a:latin typeface="游ゴシック" panose="020B0400000000000000" pitchFamily="50" charset="-128"/>
                          <a:ea typeface="游ゴシック" panose="020B0400000000000000" pitchFamily="50" charset="-128"/>
                        </a:rPr>
                        <a:t>が</a:t>
                      </a:r>
                      <a:r>
                        <a:rPr lang="ja-JP" altLang="en-US" sz="1200" spc="5" dirty="0">
                          <a:solidFill>
                            <a:schemeClr val="tx1"/>
                          </a:solidFill>
                          <a:latin typeface="游ゴシック" panose="020B0400000000000000" pitchFamily="50" charset="-128"/>
                          <a:ea typeface="游ゴシック" panose="020B0400000000000000" pitchFamily="50" charset="-128"/>
                        </a:rPr>
                        <a:t>変</a:t>
                      </a:r>
                      <a:r>
                        <a:rPr lang="ja-JP" altLang="en-US" sz="1200" spc="-15" dirty="0">
                          <a:solidFill>
                            <a:schemeClr val="tx1"/>
                          </a:solidFill>
                          <a:latin typeface="游ゴシック" panose="020B0400000000000000" pitchFamily="50" charset="-128"/>
                          <a:ea typeface="游ゴシック" panose="020B0400000000000000" pitchFamily="50" charset="-128"/>
                        </a:rPr>
                        <a:t>わ</a:t>
                      </a:r>
                      <a:r>
                        <a:rPr lang="ja-JP" altLang="en-US" sz="1200" spc="5" dirty="0">
                          <a:solidFill>
                            <a:schemeClr val="tx1"/>
                          </a:solidFill>
                          <a:latin typeface="游ゴシック" panose="020B0400000000000000" pitchFamily="50" charset="-128"/>
                          <a:ea typeface="游ゴシック" panose="020B0400000000000000" pitchFamily="50" charset="-128"/>
                        </a:rPr>
                        <a:t>ることの</a:t>
                      </a:r>
                      <a:endParaRPr lang="ja-JP" altLang="en-US" sz="1200" dirty="0">
                        <a:solidFill>
                          <a:schemeClr val="tx1"/>
                        </a:solidFill>
                        <a:latin typeface="游ゴシック" panose="020B0400000000000000" pitchFamily="50" charset="-128"/>
                        <a:ea typeface="游ゴシック" panose="020B0400000000000000" pitchFamily="50" charset="-128"/>
                      </a:endParaRPr>
                    </a:p>
                    <a:p>
                      <a:pPr marL="388620" algn="l">
                        <a:lnSpc>
                          <a:spcPct val="100000"/>
                        </a:lnSpc>
                        <a:spcBef>
                          <a:spcPts val="5"/>
                        </a:spcBef>
                      </a:pPr>
                      <a:r>
                        <a:rPr lang="ja-JP" altLang="en-US" sz="1200" dirty="0">
                          <a:solidFill>
                            <a:schemeClr val="tx1"/>
                          </a:solidFill>
                          <a:latin typeface="游ゴシック" panose="020B0400000000000000" pitchFamily="50" charset="-128"/>
                          <a:ea typeface="游ゴシック" panose="020B0400000000000000" pitchFamily="50" charset="-128"/>
                        </a:rPr>
                        <a:t>デメリット</a:t>
                      </a:r>
                      <a:r>
                        <a:rPr lang="ja-JP" altLang="en-US" sz="1200" spc="-15" dirty="0">
                          <a:solidFill>
                            <a:schemeClr val="tx1"/>
                          </a:solidFill>
                          <a:latin typeface="游ゴシック" panose="020B0400000000000000" pitchFamily="50" charset="-128"/>
                          <a:ea typeface="游ゴシック" panose="020B0400000000000000" pitchFamily="50" charset="-128"/>
                        </a:rPr>
                        <a:t>を</a:t>
                      </a:r>
                      <a:r>
                        <a:rPr lang="ja-JP" altLang="en-US" sz="1200" dirty="0">
                          <a:solidFill>
                            <a:schemeClr val="tx1"/>
                          </a:solidFill>
                          <a:latin typeface="游ゴシック" panose="020B0400000000000000" pitchFamily="50" charset="-128"/>
                          <a:ea typeface="游ゴシック" panose="020B0400000000000000" pitchFamily="50" charset="-128"/>
                        </a:rPr>
                        <a:t>避</a:t>
                      </a:r>
                      <a:r>
                        <a:rPr lang="ja-JP" altLang="en-US" sz="1200" spc="-15" dirty="0">
                          <a:solidFill>
                            <a:schemeClr val="tx1"/>
                          </a:solidFill>
                          <a:latin typeface="游ゴシック" panose="020B0400000000000000" pitchFamily="50" charset="-128"/>
                          <a:ea typeface="游ゴシック" panose="020B0400000000000000" pitchFamily="50" charset="-128"/>
                        </a:rPr>
                        <a:t>け</a:t>
                      </a:r>
                      <a:r>
                        <a:rPr lang="ja-JP" altLang="en-US" sz="1200" dirty="0">
                          <a:solidFill>
                            <a:schemeClr val="tx1"/>
                          </a:solidFill>
                          <a:latin typeface="游ゴシック" panose="020B0400000000000000" pitchFamily="50" charset="-128"/>
                          <a:ea typeface="游ゴシック" panose="020B0400000000000000" pitchFamily="50" charset="-128"/>
                        </a:rPr>
                        <a:t>るこ</a:t>
                      </a:r>
                      <a:r>
                        <a:rPr lang="ja-JP" altLang="en-US" sz="1200" spc="-15" dirty="0">
                          <a:solidFill>
                            <a:schemeClr val="tx1"/>
                          </a:solidFill>
                          <a:latin typeface="游ゴシック" panose="020B0400000000000000" pitchFamily="50" charset="-128"/>
                          <a:ea typeface="游ゴシック" panose="020B0400000000000000" pitchFamily="50" charset="-128"/>
                        </a:rPr>
                        <a:t>と</a:t>
                      </a:r>
                      <a:r>
                        <a:rPr lang="ja-JP" altLang="en-US" sz="1200" dirty="0">
                          <a:solidFill>
                            <a:schemeClr val="tx1"/>
                          </a:solidFill>
                          <a:latin typeface="游ゴシック" panose="020B0400000000000000" pitchFamily="50" charset="-128"/>
                          <a:ea typeface="游ゴシック" panose="020B0400000000000000" pitchFamily="50" charset="-128"/>
                        </a:rPr>
                        <a:t>も</a:t>
                      </a:r>
                      <a:r>
                        <a:rPr lang="ja-JP" altLang="en-US" sz="1200" spc="-15" dirty="0">
                          <a:solidFill>
                            <a:schemeClr val="tx1"/>
                          </a:solidFill>
                          <a:latin typeface="游ゴシック" panose="020B0400000000000000" pitchFamily="50" charset="-128"/>
                          <a:ea typeface="游ゴシック" panose="020B0400000000000000" pitchFamily="50" charset="-128"/>
                        </a:rPr>
                        <a:t>可</a:t>
                      </a:r>
                      <a:r>
                        <a:rPr lang="ja-JP" altLang="en-US" sz="1200" dirty="0">
                          <a:solidFill>
                            <a:schemeClr val="tx1"/>
                          </a:solidFill>
                          <a:latin typeface="游ゴシック" panose="020B0400000000000000" pitchFamily="50" charset="-128"/>
                          <a:ea typeface="游ゴシック" panose="020B0400000000000000" pitchFamily="50" charset="-128"/>
                        </a:rPr>
                        <a:t>能</a:t>
                      </a:r>
                      <a:endParaRPr lang="ja-JP" altLang="en-US" sz="1200" dirty="0">
                        <a:solidFill>
                          <a:schemeClr val="tx1"/>
                        </a:solidFill>
                        <a:latin typeface="游ゴシック" panose="020B0400000000000000" pitchFamily="50" charset="-128"/>
                        <a:ea typeface="游ゴシック" panose="020B0400000000000000" pitchFamily="50" charset="-128"/>
                        <a:cs typeface="Microsoft YaHei"/>
                      </a:endParaRPr>
                    </a:p>
                  </a:txBody>
                  <a:tcPr marL="0" marR="0" marT="78545" marB="0" anchor="ctr"/>
                </a:tc>
                <a:tc>
                  <a:txBody>
                    <a:bodyPr/>
                    <a:lstStyle/>
                    <a:p>
                      <a:pPr marL="130810">
                        <a:lnSpc>
                          <a:spcPct val="100000"/>
                        </a:lnSpc>
                        <a:spcBef>
                          <a:spcPts val="1305"/>
                        </a:spcBef>
                      </a:pPr>
                      <a:r>
                        <a:rPr lang="ja-JP" altLang="en-US" sz="1200" dirty="0">
                          <a:latin typeface="游ゴシック" panose="020B0400000000000000" pitchFamily="50" charset="-128"/>
                          <a:ea typeface="游ゴシック" panose="020B0400000000000000" pitchFamily="50" charset="-128"/>
                        </a:rPr>
                        <a:t>●不採算店舗</a:t>
                      </a:r>
                      <a:r>
                        <a:rPr lang="ja-JP" altLang="en-US" sz="1200" spc="-15" dirty="0">
                          <a:latin typeface="游ゴシック" panose="020B0400000000000000" pitchFamily="50" charset="-128"/>
                          <a:ea typeface="游ゴシック" panose="020B0400000000000000" pitchFamily="50" charset="-128"/>
                        </a:rPr>
                        <a:t>の</a:t>
                      </a:r>
                      <a:r>
                        <a:rPr lang="ja-JP" altLang="en-US" sz="1200" dirty="0">
                          <a:latin typeface="游ゴシック" panose="020B0400000000000000" pitchFamily="50" charset="-128"/>
                          <a:ea typeface="游ゴシック" panose="020B0400000000000000" pitchFamily="50" charset="-128"/>
                        </a:rPr>
                        <a:t>切</a:t>
                      </a:r>
                      <a:r>
                        <a:rPr lang="ja-JP" altLang="en-US" sz="1200" spc="-15" dirty="0">
                          <a:latin typeface="游ゴシック" panose="020B0400000000000000" pitchFamily="50" charset="-128"/>
                          <a:ea typeface="游ゴシック" panose="020B0400000000000000" pitchFamily="50" charset="-128"/>
                        </a:rPr>
                        <a:t>り</a:t>
                      </a:r>
                      <a:r>
                        <a:rPr lang="ja-JP" altLang="en-US" sz="1200" dirty="0">
                          <a:latin typeface="游ゴシック" panose="020B0400000000000000" pitchFamily="50" charset="-128"/>
                          <a:ea typeface="游ゴシック" panose="020B0400000000000000" pitchFamily="50" charset="-128"/>
                        </a:rPr>
                        <a:t>離し</a:t>
                      </a:r>
                    </a:p>
                    <a:p>
                      <a:pPr marL="130810">
                        <a:lnSpc>
                          <a:spcPct val="100000"/>
                        </a:lnSpc>
                      </a:pPr>
                      <a:r>
                        <a:rPr lang="ja-JP" altLang="en-US" sz="1200" dirty="0">
                          <a:latin typeface="游ゴシック" panose="020B0400000000000000" pitchFamily="50" charset="-128"/>
                          <a:ea typeface="游ゴシック" panose="020B0400000000000000" pitchFamily="50" charset="-128"/>
                        </a:rPr>
                        <a:t>●ノンコア事</a:t>
                      </a:r>
                      <a:r>
                        <a:rPr lang="ja-JP" altLang="en-US" sz="1200" spc="-15" dirty="0">
                          <a:latin typeface="游ゴシック" panose="020B0400000000000000" pitchFamily="50" charset="-128"/>
                          <a:ea typeface="游ゴシック" panose="020B0400000000000000" pitchFamily="50" charset="-128"/>
                        </a:rPr>
                        <a:t>業</a:t>
                      </a:r>
                      <a:r>
                        <a:rPr lang="ja-JP" altLang="en-US" sz="1200" dirty="0">
                          <a:latin typeface="游ゴシック" panose="020B0400000000000000" pitchFamily="50" charset="-128"/>
                          <a:ea typeface="游ゴシック" panose="020B0400000000000000" pitchFamily="50" charset="-128"/>
                        </a:rPr>
                        <a:t>の</a:t>
                      </a:r>
                      <a:r>
                        <a:rPr lang="ja-JP" altLang="en-US" sz="1200" spc="-15" dirty="0">
                          <a:latin typeface="游ゴシック" panose="020B0400000000000000" pitchFamily="50" charset="-128"/>
                          <a:ea typeface="游ゴシック" panose="020B0400000000000000" pitchFamily="50" charset="-128"/>
                        </a:rPr>
                        <a:t>切</a:t>
                      </a:r>
                      <a:r>
                        <a:rPr lang="ja-JP" altLang="en-US" sz="1200" dirty="0">
                          <a:latin typeface="游ゴシック" panose="020B0400000000000000" pitchFamily="50" charset="-128"/>
                          <a:ea typeface="游ゴシック" panose="020B0400000000000000" pitchFamily="50" charset="-128"/>
                        </a:rPr>
                        <a:t>り</a:t>
                      </a:r>
                      <a:r>
                        <a:rPr lang="ja-JP" altLang="en-US" sz="1200" spc="-15" dirty="0">
                          <a:latin typeface="游ゴシック" panose="020B0400000000000000" pitchFamily="50" charset="-128"/>
                          <a:ea typeface="游ゴシック" panose="020B0400000000000000" pitchFamily="50" charset="-128"/>
                        </a:rPr>
                        <a:t>離</a:t>
                      </a:r>
                      <a:r>
                        <a:rPr lang="ja-JP" altLang="en-US" sz="1200" dirty="0">
                          <a:latin typeface="游ゴシック" panose="020B0400000000000000" pitchFamily="50" charset="-128"/>
                          <a:ea typeface="游ゴシック" panose="020B0400000000000000" pitchFamily="50" charset="-128"/>
                        </a:rPr>
                        <a:t>し</a:t>
                      </a:r>
                    </a:p>
                    <a:p>
                      <a:pPr marL="130810">
                        <a:lnSpc>
                          <a:spcPct val="100000"/>
                        </a:lnSpc>
                      </a:pPr>
                      <a:r>
                        <a:rPr lang="ja-JP" altLang="en-US" sz="1200" dirty="0">
                          <a:latin typeface="游ゴシック" panose="020B0400000000000000" pitchFamily="50" charset="-128"/>
                          <a:ea typeface="游ゴシック" panose="020B0400000000000000" pitchFamily="50" charset="-128"/>
                        </a:rPr>
                        <a:t>●ドミナント</a:t>
                      </a:r>
                      <a:r>
                        <a:rPr lang="ja-JP" altLang="en-US" sz="1200" spc="-15" dirty="0">
                          <a:latin typeface="游ゴシック" panose="020B0400000000000000" pitchFamily="50" charset="-128"/>
                          <a:ea typeface="游ゴシック" panose="020B0400000000000000" pitchFamily="50" charset="-128"/>
                        </a:rPr>
                        <a:t>戦</a:t>
                      </a:r>
                      <a:r>
                        <a:rPr lang="ja-JP" altLang="en-US" sz="1200" dirty="0">
                          <a:latin typeface="游ゴシック" panose="020B0400000000000000" pitchFamily="50" charset="-128"/>
                          <a:ea typeface="游ゴシック" panose="020B0400000000000000" pitchFamily="50" charset="-128"/>
                        </a:rPr>
                        <a:t>略</a:t>
                      </a:r>
                      <a:r>
                        <a:rPr lang="ja-JP" altLang="en-US" sz="1200" spc="-15"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地</a:t>
                      </a:r>
                      <a:r>
                        <a:rPr lang="ja-JP" altLang="en-US" sz="1200" spc="-15" dirty="0">
                          <a:latin typeface="游ゴシック" panose="020B0400000000000000" pitchFamily="50" charset="-128"/>
                          <a:ea typeface="游ゴシック" panose="020B0400000000000000" pitchFamily="50" charset="-128"/>
                        </a:rPr>
                        <a:t>域</a:t>
                      </a:r>
                      <a:r>
                        <a:rPr lang="ja-JP" altLang="en-US" sz="1200" dirty="0">
                          <a:latin typeface="游ゴシック" panose="020B0400000000000000" pitchFamily="50" charset="-128"/>
                          <a:ea typeface="游ゴシック" panose="020B0400000000000000" pitchFamily="50" charset="-128"/>
                        </a:rPr>
                        <a:t>特化</a:t>
                      </a:r>
                      <a:r>
                        <a:rPr lang="ja-JP" altLang="en-US" sz="1200" spc="-15"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の</a:t>
                      </a:r>
                      <a:r>
                        <a:rPr lang="ja-JP" altLang="en-US" sz="1200" spc="-15" dirty="0">
                          <a:latin typeface="游ゴシック" panose="020B0400000000000000" pitchFamily="50" charset="-128"/>
                          <a:ea typeface="游ゴシック" panose="020B0400000000000000" pitchFamily="50" charset="-128"/>
                        </a:rPr>
                        <a:t>た</a:t>
                      </a:r>
                      <a:r>
                        <a:rPr lang="ja-JP" altLang="en-US" sz="1200" dirty="0">
                          <a:latin typeface="游ゴシック" panose="020B0400000000000000" pitchFamily="50" charset="-128"/>
                          <a:ea typeface="游ゴシック" panose="020B0400000000000000" pitchFamily="50" charset="-128"/>
                        </a:rPr>
                        <a:t>め</a:t>
                      </a:r>
                      <a:r>
                        <a:rPr lang="ja-JP" altLang="en-US" sz="1200" spc="-15" dirty="0">
                          <a:latin typeface="游ゴシック" panose="020B0400000000000000" pitchFamily="50" charset="-128"/>
                          <a:ea typeface="游ゴシック" panose="020B0400000000000000" pitchFamily="50" charset="-128"/>
                        </a:rPr>
                        <a:t>の</a:t>
                      </a:r>
                      <a:r>
                        <a:rPr lang="ja-JP" altLang="en-US" sz="1200" dirty="0">
                          <a:latin typeface="游ゴシック" panose="020B0400000000000000" pitchFamily="50" charset="-128"/>
                          <a:ea typeface="游ゴシック" panose="020B0400000000000000" pitchFamily="50" charset="-128"/>
                        </a:rPr>
                        <a:t>切</a:t>
                      </a:r>
                      <a:r>
                        <a:rPr lang="ja-JP" altLang="en-US" sz="1200" spc="-15" dirty="0">
                          <a:latin typeface="游ゴシック" panose="020B0400000000000000" pitchFamily="50" charset="-128"/>
                          <a:ea typeface="游ゴシック" panose="020B0400000000000000" pitchFamily="50" charset="-128"/>
                        </a:rPr>
                        <a:t>り</a:t>
                      </a:r>
                      <a:r>
                        <a:rPr lang="ja-JP" altLang="en-US" sz="1200" dirty="0">
                          <a:latin typeface="游ゴシック" panose="020B0400000000000000" pitchFamily="50" charset="-128"/>
                          <a:ea typeface="游ゴシック" panose="020B0400000000000000" pitchFamily="50" charset="-128"/>
                        </a:rPr>
                        <a:t>離し</a:t>
                      </a:r>
                    </a:p>
                    <a:p>
                      <a:pPr marL="130810">
                        <a:lnSpc>
                          <a:spcPct val="100000"/>
                        </a:lnSpc>
                      </a:pPr>
                      <a:r>
                        <a:rPr lang="ja-JP" altLang="en-US" sz="1200" dirty="0">
                          <a:latin typeface="游ゴシック" panose="020B0400000000000000" pitchFamily="50" charset="-128"/>
                          <a:ea typeface="游ゴシック" panose="020B0400000000000000" pitchFamily="50" charset="-128"/>
                        </a:rPr>
                        <a:t>●資金調達の</a:t>
                      </a:r>
                      <a:r>
                        <a:rPr lang="ja-JP" altLang="en-US" sz="1200" spc="-15" dirty="0">
                          <a:latin typeface="游ゴシック" panose="020B0400000000000000" pitchFamily="50" charset="-128"/>
                          <a:ea typeface="游ゴシック" panose="020B0400000000000000" pitchFamily="50" charset="-128"/>
                        </a:rPr>
                        <a:t>た</a:t>
                      </a:r>
                      <a:r>
                        <a:rPr lang="ja-JP" altLang="en-US" sz="1200" dirty="0">
                          <a:latin typeface="游ゴシック" panose="020B0400000000000000" pitchFamily="50" charset="-128"/>
                          <a:ea typeface="游ゴシック" panose="020B0400000000000000" pitchFamily="50" charset="-128"/>
                        </a:rPr>
                        <a:t>め</a:t>
                      </a:r>
                      <a:r>
                        <a:rPr lang="ja-JP" altLang="en-US" sz="1200" spc="-15" dirty="0">
                          <a:latin typeface="游ゴシック" panose="020B0400000000000000" pitchFamily="50" charset="-128"/>
                          <a:ea typeface="游ゴシック" panose="020B0400000000000000" pitchFamily="50" charset="-128"/>
                        </a:rPr>
                        <a:t>の</a:t>
                      </a:r>
                      <a:r>
                        <a:rPr lang="ja-JP" altLang="en-US" sz="1200" dirty="0">
                          <a:latin typeface="游ゴシック" panose="020B0400000000000000" pitchFamily="50" charset="-128"/>
                          <a:ea typeface="游ゴシック" panose="020B0400000000000000" pitchFamily="50" charset="-128"/>
                        </a:rPr>
                        <a:t>譲渡</a:t>
                      </a:r>
                      <a:endParaRPr lang="ja-JP" altLang="en-US" sz="1200" dirty="0">
                        <a:latin typeface="游ゴシック" panose="020B0400000000000000" pitchFamily="50" charset="-128"/>
                        <a:ea typeface="游ゴシック" panose="020B0400000000000000" pitchFamily="50" charset="-128"/>
                        <a:cs typeface="Microsoft YaHei"/>
                      </a:endParaRPr>
                    </a:p>
                  </a:txBody>
                  <a:tcPr marL="0" marR="0" marT="152986" marB="0" anchor="ctr"/>
                </a:tc>
                <a:extLst>
                  <a:ext uri="{0D108BD9-81ED-4DB2-BD59-A6C34878D82A}">
                    <a16:rowId xmlns:a16="http://schemas.microsoft.com/office/drawing/2014/main" val="10002"/>
                  </a:ext>
                </a:extLst>
              </a:tr>
              <a:tr h="1296234">
                <a:tc>
                  <a:txBody>
                    <a:bodyPr/>
                    <a:lstStyle/>
                    <a:p>
                      <a:pPr marL="158750" lvl="0" indent="-158750" algn="ctr">
                        <a:lnSpc>
                          <a:spcPct val="100000"/>
                        </a:lnSpc>
                        <a:spcBef>
                          <a:spcPts val="5"/>
                        </a:spcBef>
                      </a:pPr>
                      <a:r>
                        <a:rPr lang="ja-JP" sz="1200" b="1" dirty="0">
                          <a:solidFill>
                            <a:schemeClr val="tx1"/>
                          </a:solidFill>
                          <a:latin typeface="游ゴシック"/>
                          <a:ea typeface="游ゴシック"/>
                        </a:rPr>
                        <a:t>第</a:t>
                      </a:r>
                      <a:r>
                        <a:rPr lang="ja-JP" altLang="en-US" sz="1200" b="1" dirty="0">
                          <a:solidFill>
                            <a:schemeClr val="tx1"/>
                          </a:solidFill>
                          <a:latin typeface="游ゴシック"/>
                          <a:ea typeface="游ゴシック"/>
                        </a:rPr>
                        <a:t>三</a:t>
                      </a:r>
                      <a:r>
                        <a:rPr lang="ja-JP" sz="1200" b="1" dirty="0">
                          <a:solidFill>
                            <a:schemeClr val="tx1"/>
                          </a:solidFill>
                          <a:latin typeface="游ゴシック"/>
                          <a:ea typeface="游ゴシック"/>
                        </a:rPr>
                        <a:t>者割当増資</a:t>
                      </a:r>
                      <a:endParaRPr sz="1200" b="1" dirty="0">
                        <a:solidFill>
                          <a:schemeClr val="tx1"/>
                        </a:solidFill>
                        <a:latin typeface="游ゴシック" panose="020B0400000000000000" pitchFamily="50" charset="-128"/>
                        <a:ea typeface="游ゴシック" panose="020B0400000000000000" pitchFamily="50" charset="-128"/>
                        <a:cs typeface="Microsoft YaHei"/>
                      </a:endParaRPr>
                    </a:p>
                  </a:txBody>
                  <a:tcPr marL="0" marR="0" marT="0" marB="0" anchor="ctr"/>
                </a:tc>
                <a:tc>
                  <a:txBody>
                    <a:bodyPr/>
                    <a:lstStyle/>
                    <a:p>
                      <a:pPr marL="388620" marR="123189" indent="-132715">
                        <a:lnSpc>
                          <a:spcPct val="100000"/>
                        </a:lnSpc>
                        <a:spcBef>
                          <a:spcPts val="675"/>
                        </a:spcBef>
                      </a:pPr>
                      <a:r>
                        <a:rPr lang="ja-JP" altLang="en-US" sz="1200" dirty="0">
                          <a:solidFill>
                            <a:schemeClr val="tx1"/>
                          </a:solidFill>
                          <a:latin typeface="游ゴシック" panose="020B0400000000000000" pitchFamily="50" charset="-128"/>
                          <a:ea typeface="游ゴシック" panose="020B0400000000000000" pitchFamily="50" charset="-128"/>
                        </a:rPr>
                        <a:t>●株式を移動</a:t>
                      </a:r>
                      <a:r>
                        <a:rPr lang="ja-JP" altLang="en-US" sz="1200" spc="-15" dirty="0">
                          <a:solidFill>
                            <a:schemeClr val="tx1"/>
                          </a:solidFill>
                          <a:latin typeface="游ゴシック" panose="020B0400000000000000" pitchFamily="50" charset="-128"/>
                          <a:ea typeface="游ゴシック" panose="020B0400000000000000" pitchFamily="50" charset="-128"/>
                        </a:rPr>
                        <a:t>せ</a:t>
                      </a:r>
                      <a:r>
                        <a:rPr lang="ja-JP" altLang="en-US" sz="1200" dirty="0">
                          <a:solidFill>
                            <a:schemeClr val="tx1"/>
                          </a:solidFill>
                          <a:latin typeface="游ゴシック" panose="020B0400000000000000" pitchFamily="50" charset="-128"/>
                          <a:ea typeface="游ゴシック" panose="020B0400000000000000" pitchFamily="50" charset="-128"/>
                        </a:rPr>
                        <a:t>ず</a:t>
                      </a:r>
                      <a:r>
                        <a:rPr lang="ja-JP" altLang="en-US" sz="1200" spc="-15" dirty="0">
                          <a:solidFill>
                            <a:schemeClr val="tx1"/>
                          </a:solidFill>
                          <a:latin typeface="游ゴシック" panose="020B0400000000000000" pitchFamily="50" charset="-128"/>
                          <a:ea typeface="游ゴシック" panose="020B0400000000000000" pitchFamily="50" charset="-128"/>
                        </a:rPr>
                        <a:t>に</a:t>
                      </a:r>
                      <a:r>
                        <a:rPr lang="ja-JP" altLang="en-US" sz="1200" dirty="0">
                          <a:solidFill>
                            <a:schemeClr val="tx1"/>
                          </a:solidFill>
                          <a:latin typeface="游ゴシック" panose="020B0400000000000000" pitchFamily="50" charset="-128"/>
                          <a:ea typeface="游ゴシック" panose="020B0400000000000000" pitchFamily="50" charset="-128"/>
                        </a:rPr>
                        <a:t>、</a:t>
                      </a:r>
                      <a:r>
                        <a:rPr lang="ja-JP" altLang="en-US" sz="1200" spc="-15" dirty="0">
                          <a:solidFill>
                            <a:schemeClr val="tx1"/>
                          </a:solidFill>
                          <a:latin typeface="游ゴシック" panose="020B0400000000000000" pitchFamily="50" charset="-128"/>
                          <a:ea typeface="游ゴシック" panose="020B0400000000000000" pitchFamily="50" charset="-128"/>
                        </a:rPr>
                        <a:t>増</a:t>
                      </a:r>
                      <a:r>
                        <a:rPr lang="ja-JP" altLang="en-US" sz="1200" dirty="0">
                          <a:solidFill>
                            <a:schemeClr val="tx1"/>
                          </a:solidFill>
                          <a:latin typeface="游ゴシック" panose="020B0400000000000000" pitchFamily="50" charset="-128"/>
                          <a:ea typeface="游ゴシック" panose="020B0400000000000000" pitchFamily="50" charset="-128"/>
                        </a:rPr>
                        <a:t>資と</a:t>
                      </a:r>
                      <a:r>
                        <a:rPr lang="ja-JP" altLang="en-US" sz="1200" spc="-15" dirty="0">
                          <a:solidFill>
                            <a:schemeClr val="tx1"/>
                          </a:solidFill>
                          <a:latin typeface="游ゴシック" panose="020B0400000000000000" pitchFamily="50" charset="-128"/>
                          <a:ea typeface="游ゴシック" panose="020B0400000000000000" pitchFamily="50" charset="-128"/>
                        </a:rPr>
                        <a:t>い</a:t>
                      </a:r>
                      <a:r>
                        <a:rPr lang="ja-JP" altLang="en-US" sz="1200" dirty="0">
                          <a:solidFill>
                            <a:schemeClr val="tx1"/>
                          </a:solidFill>
                          <a:latin typeface="游ゴシック" panose="020B0400000000000000" pitchFamily="50" charset="-128"/>
                          <a:ea typeface="游ゴシック" panose="020B0400000000000000" pitchFamily="50" charset="-128"/>
                        </a:rPr>
                        <a:t>う</a:t>
                      </a:r>
                      <a:r>
                        <a:rPr lang="ja-JP" altLang="en-US" sz="1200" spc="-15" dirty="0">
                          <a:solidFill>
                            <a:schemeClr val="tx1"/>
                          </a:solidFill>
                          <a:latin typeface="游ゴシック" panose="020B0400000000000000" pitchFamily="50" charset="-128"/>
                          <a:ea typeface="游ゴシック" panose="020B0400000000000000" pitchFamily="50" charset="-128"/>
                        </a:rPr>
                        <a:t>形</a:t>
                      </a:r>
                      <a:r>
                        <a:rPr lang="ja-JP" altLang="en-US" sz="1200" dirty="0">
                          <a:solidFill>
                            <a:schemeClr val="tx1"/>
                          </a:solidFill>
                          <a:latin typeface="游ゴシック" panose="020B0400000000000000" pitchFamily="50" charset="-128"/>
                          <a:ea typeface="游ゴシック" panose="020B0400000000000000" pitchFamily="50" charset="-128"/>
                        </a:rPr>
                        <a:t>で</a:t>
                      </a:r>
                      <a:r>
                        <a:rPr lang="ja-JP" altLang="en-US" sz="1200" spc="-15" dirty="0">
                          <a:solidFill>
                            <a:schemeClr val="tx1"/>
                          </a:solidFill>
                          <a:latin typeface="游ゴシック" panose="020B0400000000000000" pitchFamily="50" charset="-128"/>
                          <a:ea typeface="游ゴシック" panose="020B0400000000000000" pitchFamily="50" charset="-128"/>
                        </a:rPr>
                        <a:t>株</a:t>
                      </a:r>
                      <a:r>
                        <a:rPr lang="ja-JP" altLang="en-US" sz="1200" dirty="0">
                          <a:solidFill>
                            <a:schemeClr val="tx1"/>
                          </a:solidFill>
                          <a:latin typeface="游ゴシック" panose="020B0400000000000000" pitchFamily="50" charset="-128"/>
                          <a:ea typeface="游ゴシック" panose="020B0400000000000000" pitchFamily="50" charset="-128"/>
                        </a:rPr>
                        <a:t>主</a:t>
                      </a:r>
                      <a:r>
                        <a:rPr lang="ja-JP" altLang="en-US" sz="1200" spc="-15" dirty="0">
                          <a:solidFill>
                            <a:schemeClr val="tx1"/>
                          </a:solidFill>
                          <a:latin typeface="游ゴシック" panose="020B0400000000000000" pitchFamily="50" charset="-128"/>
                          <a:ea typeface="游ゴシック" panose="020B0400000000000000" pitchFamily="50" charset="-128"/>
                        </a:rPr>
                        <a:t>構</a:t>
                      </a:r>
                      <a:r>
                        <a:rPr lang="ja-JP" altLang="en-US" sz="1200" dirty="0">
                          <a:solidFill>
                            <a:schemeClr val="tx1"/>
                          </a:solidFill>
                          <a:latin typeface="游ゴシック" panose="020B0400000000000000" pitchFamily="50" charset="-128"/>
                          <a:ea typeface="游ゴシック" panose="020B0400000000000000" pitchFamily="50" charset="-128"/>
                        </a:rPr>
                        <a:t>成</a:t>
                      </a:r>
                      <a:r>
                        <a:rPr lang="ja-JP" altLang="en-US" sz="1200" spc="5" dirty="0">
                          <a:solidFill>
                            <a:schemeClr val="tx1"/>
                          </a:solidFill>
                          <a:latin typeface="游ゴシック" panose="020B0400000000000000" pitchFamily="50" charset="-128"/>
                          <a:ea typeface="游ゴシック" panose="020B0400000000000000" pitchFamily="50" charset="-128"/>
                        </a:rPr>
                        <a:t>を変えることが</a:t>
                      </a:r>
                      <a:r>
                        <a:rPr lang="ja-JP" altLang="en-US" sz="1200" spc="-10" dirty="0">
                          <a:solidFill>
                            <a:schemeClr val="tx1"/>
                          </a:solidFill>
                          <a:latin typeface="游ゴシック" panose="020B0400000000000000" pitchFamily="50" charset="-128"/>
                          <a:ea typeface="游ゴシック" panose="020B0400000000000000" pitchFamily="50" charset="-128"/>
                        </a:rPr>
                        <a:t>で</a:t>
                      </a:r>
                      <a:r>
                        <a:rPr lang="ja-JP" altLang="en-US" sz="1200" spc="5" dirty="0">
                          <a:solidFill>
                            <a:schemeClr val="tx1"/>
                          </a:solidFill>
                          <a:latin typeface="游ゴシック" panose="020B0400000000000000" pitchFamily="50" charset="-128"/>
                          <a:ea typeface="游ゴシック" panose="020B0400000000000000" pitchFamily="50" charset="-128"/>
                        </a:rPr>
                        <a:t>き</a:t>
                      </a:r>
                      <a:r>
                        <a:rPr lang="ja-JP" altLang="en-US" sz="1200" spc="-10" dirty="0">
                          <a:solidFill>
                            <a:schemeClr val="tx1"/>
                          </a:solidFill>
                          <a:latin typeface="游ゴシック" panose="020B0400000000000000" pitchFamily="50" charset="-128"/>
                          <a:ea typeface="游ゴシック" panose="020B0400000000000000" pitchFamily="50" charset="-128"/>
                        </a:rPr>
                        <a:t>る</a:t>
                      </a:r>
                      <a:endParaRPr lang="ja-JP" altLang="en-US" sz="1200" dirty="0">
                        <a:solidFill>
                          <a:schemeClr val="tx1"/>
                        </a:solidFill>
                        <a:latin typeface="游ゴシック" panose="020B0400000000000000" pitchFamily="50" charset="-128"/>
                        <a:ea typeface="游ゴシック" panose="020B0400000000000000" pitchFamily="50" charset="-128"/>
                      </a:endParaRPr>
                    </a:p>
                    <a:p>
                      <a:pPr marL="388620" marR="255904" indent="-132715">
                        <a:lnSpc>
                          <a:spcPct val="100000"/>
                        </a:lnSpc>
                      </a:pPr>
                      <a:r>
                        <a:rPr lang="ja-JP" altLang="en-US" sz="1200" dirty="0">
                          <a:solidFill>
                            <a:schemeClr val="tx1"/>
                          </a:solidFill>
                          <a:latin typeface="游ゴシック" panose="020B0400000000000000" pitchFamily="50" charset="-128"/>
                          <a:ea typeface="游ゴシック" panose="020B0400000000000000" pitchFamily="50" charset="-128"/>
                        </a:rPr>
                        <a:t>●株主ではな</a:t>
                      </a:r>
                      <a:r>
                        <a:rPr lang="ja-JP" altLang="en-US" sz="1200" spc="-15" dirty="0">
                          <a:solidFill>
                            <a:schemeClr val="tx1"/>
                          </a:solidFill>
                          <a:latin typeface="游ゴシック" panose="020B0400000000000000" pitchFamily="50" charset="-128"/>
                          <a:ea typeface="游ゴシック" panose="020B0400000000000000" pitchFamily="50" charset="-128"/>
                        </a:rPr>
                        <a:t>く</a:t>
                      </a:r>
                      <a:r>
                        <a:rPr lang="ja-JP" altLang="en-US" sz="1200" dirty="0">
                          <a:solidFill>
                            <a:schemeClr val="tx1"/>
                          </a:solidFill>
                          <a:latin typeface="游ゴシック" panose="020B0400000000000000" pitchFamily="50" charset="-128"/>
                          <a:ea typeface="游ゴシック" panose="020B0400000000000000" pitchFamily="50" charset="-128"/>
                        </a:rPr>
                        <a:t>対</a:t>
                      </a:r>
                      <a:r>
                        <a:rPr lang="ja-JP" altLang="en-US" sz="1200" spc="-15" dirty="0">
                          <a:solidFill>
                            <a:schemeClr val="tx1"/>
                          </a:solidFill>
                          <a:latin typeface="游ゴシック" panose="020B0400000000000000" pitchFamily="50" charset="-128"/>
                          <a:ea typeface="游ゴシック" panose="020B0400000000000000" pitchFamily="50" charset="-128"/>
                        </a:rPr>
                        <a:t>象</a:t>
                      </a:r>
                      <a:r>
                        <a:rPr lang="ja-JP" altLang="en-US" sz="1200" dirty="0">
                          <a:solidFill>
                            <a:schemeClr val="tx1"/>
                          </a:solidFill>
                          <a:latin typeface="游ゴシック" panose="020B0400000000000000" pitchFamily="50" charset="-128"/>
                          <a:ea typeface="游ゴシック" panose="020B0400000000000000" pitchFamily="50" charset="-128"/>
                        </a:rPr>
                        <a:t>会</a:t>
                      </a:r>
                      <a:r>
                        <a:rPr lang="ja-JP" altLang="en-US" sz="1200" spc="-15" dirty="0">
                          <a:solidFill>
                            <a:schemeClr val="tx1"/>
                          </a:solidFill>
                          <a:latin typeface="游ゴシック" panose="020B0400000000000000" pitchFamily="50" charset="-128"/>
                          <a:ea typeface="游ゴシック" panose="020B0400000000000000" pitchFamily="50" charset="-128"/>
                        </a:rPr>
                        <a:t>社</a:t>
                      </a:r>
                      <a:r>
                        <a:rPr lang="ja-JP" altLang="en-US" sz="1200" dirty="0">
                          <a:solidFill>
                            <a:schemeClr val="tx1"/>
                          </a:solidFill>
                          <a:latin typeface="游ゴシック" panose="020B0400000000000000" pitchFamily="50" charset="-128"/>
                          <a:ea typeface="游ゴシック" panose="020B0400000000000000" pitchFamily="50" charset="-128"/>
                        </a:rPr>
                        <a:t>に資</a:t>
                      </a:r>
                      <a:r>
                        <a:rPr lang="ja-JP" altLang="en-US" sz="1200" spc="-15" dirty="0">
                          <a:solidFill>
                            <a:schemeClr val="tx1"/>
                          </a:solidFill>
                          <a:latin typeface="游ゴシック" panose="020B0400000000000000" pitchFamily="50" charset="-128"/>
                          <a:ea typeface="游ゴシック" panose="020B0400000000000000" pitchFamily="50" charset="-128"/>
                        </a:rPr>
                        <a:t>金</a:t>
                      </a:r>
                      <a:r>
                        <a:rPr lang="ja-JP" altLang="en-US" sz="1200" dirty="0">
                          <a:solidFill>
                            <a:schemeClr val="tx1"/>
                          </a:solidFill>
                          <a:latin typeface="游ゴシック" panose="020B0400000000000000" pitchFamily="50" charset="-128"/>
                          <a:ea typeface="游ゴシック" panose="020B0400000000000000" pitchFamily="50" charset="-128"/>
                        </a:rPr>
                        <a:t>が</a:t>
                      </a:r>
                      <a:r>
                        <a:rPr lang="ja-JP" altLang="en-US" sz="1200" spc="-15" dirty="0">
                          <a:solidFill>
                            <a:schemeClr val="tx1"/>
                          </a:solidFill>
                          <a:latin typeface="游ゴシック" panose="020B0400000000000000" pitchFamily="50" charset="-128"/>
                          <a:ea typeface="游ゴシック" panose="020B0400000000000000" pitchFamily="50" charset="-128"/>
                        </a:rPr>
                        <a:t>入</a:t>
                      </a:r>
                      <a:r>
                        <a:rPr lang="ja-JP" altLang="en-US" sz="1200" dirty="0">
                          <a:solidFill>
                            <a:schemeClr val="tx1"/>
                          </a:solidFill>
                          <a:latin typeface="游ゴシック" panose="020B0400000000000000" pitchFamily="50" charset="-128"/>
                          <a:ea typeface="游ゴシック" panose="020B0400000000000000" pitchFamily="50" charset="-128"/>
                        </a:rPr>
                        <a:t>る</a:t>
                      </a:r>
                      <a:r>
                        <a:rPr lang="ja-JP" altLang="en-US" sz="1200" spc="-15" dirty="0">
                          <a:solidFill>
                            <a:schemeClr val="tx1"/>
                          </a:solidFill>
                          <a:latin typeface="游ゴシック" panose="020B0400000000000000" pitchFamily="50" charset="-128"/>
                          <a:ea typeface="游ゴシック" panose="020B0400000000000000" pitchFamily="50" charset="-128"/>
                        </a:rPr>
                        <a:t>ため</a:t>
                      </a:r>
                      <a:r>
                        <a:rPr lang="ja-JP" altLang="en-US" sz="1200" dirty="0">
                          <a:solidFill>
                            <a:schemeClr val="tx1"/>
                          </a:solidFill>
                          <a:latin typeface="游ゴシック" panose="020B0400000000000000" pitchFamily="50" charset="-128"/>
                          <a:ea typeface="游ゴシック" panose="020B0400000000000000" pitchFamily="50" charset="-128"/>
                        </a:rPr>
                        <a:t>設備投資や資金</a:t>
                      </a:r>
                      <a:r>
                        <a:rPr lang="ja-JP" altLang="en-US" sz="1200" spc="-15" dirty="0">
                          <a:solidFill>
                            <a:schemeClr val="tx1"/>
                          </a:solidFill>
                          <a:latin typeface="游ゴシック" panose="020B0400000000000000" pitchFamily="50" charset="-128"/>
                          <a:ea typeface="游ゴシック" panose="020B0400000000000000" pitchFamily="50" charset="-128"/>
                        </a:rPr>
                        <a:t>繰</a:t>
                      </a:r>
                      <a:r>
                        <a:rPr lang="ja-JP" altLang="en-US" sz="1200" dirty="0">
                          <a:solidFill>
                            <a:schemeClr val="tx1"/>
                          </a:solidFill>
                          <a:latin typeface="游ゴシック" panose="020B0400000000000000" pitchFamily="50" charset="-128"/>
                          <a:ea typeface="游ゴシック" panose="020B0400000000000000" pitchFamily="50" charset="-128"/>
                        </a:rPr>
                        <a:t>り</a:t>
                      </a:r>
                      <a:r>
                        <a:rPr lang="ja-JP" altLang="en-US" sz="1200" spc="-15" dirty="0">
                          <a:solidFill>
                            <a:schemeClr val="tx1"/>
                          </a:solidFill>
                          <a:latin typeface="游ゴシック" panose="020B0400000000000000" pitchFamily="50" charset="-128"/>
                          <a:ea typeface="游ゴシック" panose="020B0400000000000000" pitchFamily="50" charset="-128"/>
                        </a:rPr>
                        <a:t>対</a:t>
                      </a:r>
                      <a:r>
                        <a:rPr lang="ja-JP" altLang="en-US" sz="1200" dirty="0">
                          <a:solidFill>
                            <a:schemeClr val="tx1"/>
                          </a:solidFill>
                          <a:latin typeface="游ゴシック" panose="020B0400000000000000" pitchFamily="50" charset="-128"/>
                          <a:ea typeface="游ゴシック" panose="020B0400000000000000" pitchFamily="50" charset="-128"/>
                        </a:rPr>
                        <a:t>応に</a:t>
                      </a:r>
                      <a:r>
                        <a:rPr lang="ja-JP" altLang="en-US" sz="1200" spc="-15" dirty="0">
                          <a:solidFill>
                            <a:schemeClr val="tx1"/>
                          </a:solidFill>
                          <a:latin typeface="游ゴシック" panose="020B0400000000000000" pitchFamily="50" charset="-128"/>
                          <a:ea typeface="游ゴシック" panose="020B0400000000000000" pitchFamily="50" charset="-128"/>
                        </a:rPr>
                        <a:t>も</a:t>
                      </a:r>
                      <a:r>
                        <a:rPr lang="ja-JP" altLang="en-US" sz="1200" dirty="0">
                          <a:solidFill>
                            <a:schemeClr val="tx1"/>
                          </a:solidFill>
                          <a:latin typeface="游ゴシック" panose="020B0400000000000000" pitchFamily="50" charset="-128"/>
                          <a:ea typeface="游ゴシック" panose="020B0400000000000000" pitchFamily="50" charset="-128"/>
                        </a:rPr>
                        <a:t>利</a:t>
                      </a:r>
                      <a:r>
                        <a:rPr lang="ja-JP" altLang="en-US" sz="1200" spc="-15" dirty="0">
                          <a:solidFill>
                            <a:schemeClr val="tx1"/>
                          </a:solidFill>
                          <a:latin typeface="游ゴシック" panose="020B0400000000000000" pitchFamily="50" charset="-128"/>
                          <a:ea typeface="游ゴシック" panose="020B0400000000000000" pitchFamily="50" charset="-128"/>
                        </a:rPr>
                        <a:t>用</a:t>
                      </a:r>
                      <a:r>
                        <a:rPr lang="ja-JP" altLang="en-US" sz="1200" dirty="0">
                          <a:solidFill>
                            <a:schemeClr val="tx1"/>
                          </a:solidFill>
                          <a:latin typeface="游ゴシック" panose="020B0400000000000000" pitchFamily="50" charset="-128"/>
                          <a:ea typeface="游ゴシック" panose="020B0400000000000000" pitchFamily="50" charset="-128"/>
                        </a:rPr>
                        <a:t>さ</a:t>
                      </a:r>
                      <a:r>
                        <a:rPr lang="ja-JP" altLang="en-US" sz="1200" spc="-15" dirty="0">
                          <a:solidFill>
                            <a:schemeClr val="tx1"/>
                          </a:solidFill>
                          <a:latin typeface="游ゴシック" panose="020B0400000000000000" pitchFamily="50" charset="-128"/>
                          <a:ea typeface="游ゴシック" panose="020B0400000000000000" pitchFamily="50" charset="-128"/>
                        </a:rPr>
                        <a:t>れ</a:t>
                      </a:r>
                      <a:r>
                        <a:rPr lang="ja-JP" altLang="en-US" sz="1200" dirty="0">
                          <a:solidFill>
                            <a:schemeClr val="tx1"/>
                          </a:solidFill>
                          <a:latin typeface="游ゴシック" panose="020B0400000000000000" pitchFamily="50" charset="-128"/>
                          <a:ea typeface="游ゴシック" panose="020B0400000000000000" pitchFamily="50" charset="-128"/>
                        </a:rPr>
                        <a:t>る</a:t>
                      </a:r>
                    </a:p>
                    <a:p>
                      <a:pPr marL="388620" marR="123189" indent="-132715">
                        <a:lnSpc>
                          <a:spcPct val="100000"/>
                        </a:lnSpc>
                      </a:pPr>
                      <a:r>
                        <a:rPr lang="ja-JP" altLang="en-US" sz="1200" dirty="0">
                          <a:solidFill>
                            <a:schemeClr val="tx1"/>
                          </a:solidFill>
                          <a:latin typeface="游ゴシック" panose="020B0400000000000000" pitchFamily="50" charset="-128"/>
                          <a:ea typeface="游ゴシック" panose="020B0400000000000000" pitchFamily="50" charset="-128"/>
                        </a:rPr>
                        <a:t>●マイナー出</a:t>
                      </a:r>
                      <a:r>
                        <a:rPr lang="ja-JP" altLang="en-US" sz="1200" spc="-15" dirty="0">
                          <a:solidFill>
                            <a:schemeClr val="tx1"/>
                          </a:solidFill>
                          <a:latin typeface="游ゴシック" panose="020B0400000000000000" pitchFamily="50" charset="-128"/>
                          <a:ea typeface="游ゴシック" panose="020B0400000000000000" pitchFamily="50" charset="-128"/>
                        </a:rPr>
                        <a:t>資</a:t>
                      </a:r>
                      <a:r>
                        <a:rPr lang="ja-JP" altLang="en-US" sz="1200" dirty="0">
                          <a:solidFill>
                            <a:schemeClr val="tx1"/>
                          </a:solidFill>
                          <a:latin typeface="游ゴシック" panose="020B0400000000000000" pitchFamily="50" charset="-128"/>
                          <a:ea typeface="游ゴシック" panose="020B0400000000000000" pitchFamily="50" charset="-128"/>
                        </a:rPr>
                        <a:t>の</a:t>
                      </a:r>
                      <a:r>
                        <a:rPr lang="ja-JP" altLang="en-US" sz="1200" spc="-15" dirty="0">
                          <a:solidFill>
                            <a:schemeClr val="tx1"/>
                          </a:solidFill>
                          <a:latin typeface="游ゴシック" panose="020B0400000000000000" pitchFamily="50" charset="-128"/>
                          <a:ea typeface="游ゴシック" panose="020B0400000000000000" pitchFamily="50" charset="-128"/>
                        </a:rPr>
                        <a:t>ケ</a:t>
                      </a:r>
                      <a:r>
                        <a:rPr lang="ja-JP" altLang="en-US" sz="1200" dirty="0">
                          <a:solidFill>
                            <a:schemeClr val="tx1"/>
                          </a:solidFill>
                          <a:latin typeface="游ゴシック" panose="020B0400000000000000" pitchFamily="50" charset="-128"/>
                          <a:ea typeface="游ゴシック" panose="020B0400000000000000" pitchFamily="50" charset="-128"/>
                        </a:rPr>
                        <a:t>ー</a:t>
                      </a:r>
                      <a:r>
                        <a:rPr lang="ja-JP" altLang="en-US" sz="1200" spc="-15" dirty="0">
                          <a:solidFill>
                            <a:schemeClr val="tx1"/>
                          </a:solidFill>
                          <a:latin typeface="游ゴシック" panose="020B0400000000000000" pitchFamily="50" charset="-128"/>
                          <a:ea typeface="游ゴシック" panose="020B0400000000000000" pitchFamily="50" charset="-128"/>
                        </a:rPr>
                        <a:t>ス</a:t>
                      </a:r>
                      <a:r>
                        <a:rPr lang="ja-JP" altLang="en-US" sz="1200" dirty="0">
                          <a:solidFill>
                            <a:schemeClr val="tx1"/>
                          </a:solidFill>
                          <a:latin typeface="游ゴシック" panose="020B0400000000000000" pitchFamily="50" charset="-128"/>
                          <a:ea typeface="游ゴシック" panose="020B0400000000000000" pitchFamily="50" charset="-128"/>
                        </a:rPr>
                        <a:t>が多</a:t>
                      </a:r>
                      <a:r>
                        <a:rPr lang="ja-JP" altLang="en-US" sz="1200" spc="-15" dirty="0">
                          <a:solidFill>
                            <a:schemeClr val="tx1"/>
                          </a:solidFill>
                          <a:latin typeface="游ゴシック" panose="020B0400000000000000" pitchFamily="50" charset="-128"/>
                          <a:ea typeface="游ゴシック" panose="020B0400000000000000" pitchFamily="50" charset="-128"/>
                        </a:rPr>
                        <a:t>く</a:t>
                      </a:r>
                      <a:r>
                        <a:rPr lang="ja-JP" altLang="en-US" sz="1200" dirty="0">
                          <a:solidFill>
                            <a:schemeClr val="tx1"/>
                          </a:solidFill>
                          <a:latin typeface="游ゴシック" panose="020B0400000000000000" pitchFamily="50" charset="-128"/>
                          <a:ea typeface="游ゴシック" panose="020B0400000000000000" pitchFamily="50" charset="-128"/>
                        </a:rPr>
                        <a:t>、</a:t>
                      </a:r>
                      <a:r>
                        <a:rPr lang="ja-JP" altLang="en-US" sz="1200" spc="-15" dirty="0">
                          <a:solidFill>
                            <a:schemeClr val="tx1"/>
                          </a:solidFill>
                          <a:latin typeface="游ゴシック" panose="020B0400000000000000" pitchFamily="50" charset="-128"/>
                          <a:ea typeface="游ゴシック" panose="020B0400000000000000" pitchFamily="50" charset="-128"/>
                        </a:rPr>
                        <a:t>経</a:t>
                      </a:r>
                      <a:r>
                        <a:rPr lang="ja-JP" altLang="en-US" sz="1200" dirty="0">
                          <a:solidFill>
                            <a:schemeClr val="tx1"/>
                          </a:solidFill>
                          <a:latin typeface="游ゴシック" panose="020B0400000000000000" pitchFamily="50" charset="-128"/>
                          <a:ea typeface="游ゴシック" panose="020B0400000000000000" pitchFamily="50" charset="-128"/>
                        </a:rPr>
                        <a:t>営</a:t>
                      </a:r>
                      <a:r>
                        <a:rPr lang="ja-JP" altLang="en-US" sz="1200" spc="-15" dirty="0">
                          <a:solidFill>
                            <a:schemeClr val="tx1"/>
                          </a:solidFill>
                          <a:latin typeface="游ゴシック" panose="020B0400000000000000" pitchFamily="50" charset="-128"/>
                          <a:ea typeface="游ゴシック" panose="020B0400000000000000" pitchFamily="50" charset="-128"/>
                        </a:rPr>
                        <a:t>陣</a:t>
                      </a:r>
                      <a:r>
                        <a:rPr lang="ja-JP" altLang="en-US" sz="1200" dirty="0">
                          <a:solidFill>
                            <a:schemeClr val="tx1"/>
                          </a:solidFill>
                          <a:latin typeface="游ゴシック" panose="020B0400000000000000" pitchFamily="50" charset="-128"/>
                          <a:ea typeface="游ゴシック" panose="020B0400000000000000" pitchFamily="50" charset="-128"/>
                        </a:rPr>
                        <a:t>を</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388620" marR="123189" indent="-132715">
                        <a:lnSpc>
                          <a:spcPct val="100000"/>
                        </a:lnSpc>
                      </a:pPr>
                      <a:r>
                        <a:rPr lang="ja-JP" altLang="en-US" sz="1200" spc="-15" dirty="0">
                          <a:solidFill>
                            <a:schemeClr val="tx1"/>
                          </a:solidFill>
                          <a:latin typeface="游ゴシック" panose="020B0400000000000000" pitchFamily="50" charset="-128"/>
                          <a:ea typeface="游ゴシック" panose="020B0400000000000000" pitchFamily="50" charset="-128"/>
                        </a:rPr>
                        <a:t>　変</a:t>
                      </a:r>
                      <a:r>
                        <a:rPr lang="ja-JP" altLang="en-US" sz="1200" dirty="0">
                          <a:solidFill>
                            <a:schemeClr val="tx1"/>
                          </a:solidFill>
                          <a:latin typeface="游ゴシック" panose="020B0400000000000000" pitchFamily="50" charset="-128"/>
                          <a:ea typeface="游ゴシック" panose="020B0400000000000000" pitchFamily="50" charset="-128"/>
                        </a:rPr>
                        <a:t>え</a:t>
                      </a:r>
                      <a:r>
                        <a:rPr lang="ja-JP" altLang="en-US" sz="1200" spc="5" dirty="0">
                          <a:solidFill>
                            <a:schemeClr val="tx1"/>
                          </a:solidFill>
                          <a:latin typeface="游ゴシック" panose="020B0400000000000000" pitchFamily="50" charset="-128"/>
                          <a:ea typeface="游ゴシック" panose="020B0400000000000000" pitchFamily="50" charset="-128"/>
                        </a:rPr>
                        <a:t>ない場合などに</a:t>
                      </a:r>
                      <a:r>
                        <a:rPr lang="ja-JP" altLang="en-US" sz="1200" spc="-10" dirty="0">
                          <a:solidFill>
                            <a:schemeClr val="tx1"/>
                          </a:solidFill>
                          <a:latin typeface="游ゴシック" panose="020B0400000000000000" pitchFamily="50" charset="-128"/>
                          <a:ea typeface="游ゴシック" panose="020B0400000000000000" pitchFamily="50" charset="-128"/>
                        </a:rPr>
                        <a:t>も</a:t>
                      </a:r>
                      <a:r>
                        <a:rPr lang="ja-JP" altLang="en-US" sz="1200" spc="5" dirty="0">
                          <a:solidFill>
                            <a:schemeClr val="tx1"/>
                          </a:solidFill>
                          <a:latin typeface="游ゴシック" panose="020B0400000000000000" pitchFamily="50" charset="-128"/>
                          <a:ea typeface="游ゴシック" panose="020B0400000000000000" pitchFamily="50" charset="-128"/>
                        </a:rPr>
                        <a:t>利</a:t>
                      </a:r>
                      <a:r>
                        <a:rPr lang="ja-JP" altLang="en-US" sz="1200" spc="-10" dirty="0">
                          <a:solidFill>
                            <a:schemeClr val="tx1"/>
                          </a:solidFill>
                          <a:latin typeface="游ゴシック" panose="020B0400000000000000" pitchFamily="50" charset="-128"/>
                          <a:ea typeface="游ゴシック" panose="020B0400000000000000" pitchFamily="50" charset="-128"/>
                        </a:rPr>
                        <a:t>用</a:t>
                      </a:r>
                      <a:endParaRPr lang="ja-JP" altLang="en-US" sz="1200" dirty="0">
                        <a:solidFill>
                          <a:schemeClr val="tx1"/>
                        </a:solidFill>
                        <a:latin typeface="游ゴシック" panose="020B0400000000000000" pitchFamily="50" charset="-128"/>
                        <a:ea typeface="游ゴシック" panose="020B0400000000000000" pitchFamily="50" charset="-128"/>
                        <a:cs typeface="Microsoft YaHei"/>
                      </a:endParaRPr>
                    </a:p>
                  </a:txBody>
                  <a:tcPr marL="0" marR="0" marT="79131" marB="0" anchor="ctr"/>
                </a:tc>
                <a:tc>
                  <a:txBody>
                    <a:bodyPr/>
                    <a:lstStyle/>
                    <a:p>
                      <a:pPr marL="130810">
                        <a:lnSpc>
                          <a:spcPct val="100000"/>
                        </a:lnSpc>
                      </a:pPr>
                      <a:r>
                        <a:rPr lang="ja-JP" altLang="en-US" sz="1200" dirty="0">
                          <a:latin typeface="游ゴシック" panose="020B0400000000000000" pitchFamily="50" charset="-128"/>
                          <a:ea typeface="游ゴシック" panose="020B0400000000000000" pitchFamily="50" charset="-128"/>
                        </a:rPr>
                        <a:t>●スポンサー</a:t>
                      </a:r>
                      <a:r>
                        <a:rPr lang="ja-JP" altLang="en-US" sz="1200" spc="-15" dirty="0">
                          <a:latin typeface="游ゴシック" panose="020B0400000000000000" pitchFamily="50" charset="-128"/>
                          <a:ea typeface="游ゴシック" panose="020B0400000000000000" pitchFamily="50" charset="-128"/>
                        </a:rPr>
                        <a:t>に</a:t>
                      </a:r>
                      <a:r>
                        <a:rPr lang="ja-JP" altLang="en-US" sz="1200" dirty="0">
                          <a:latin typeface="游ゴシック" panose="020B0400000000000000" pitchFamily="50" charset="-128"/>
                          <a:ea typeface="游ゴシック" panose="020B0400000000000000" pitchFamily="50" charset="-128"/>
                        </a:rPr>
                        <a:t>よ</a:t>
                      </a:r>
                      <a:r>
                        <a:rPr lang="ja-JP" altLang="en-US" sz="1200" spc="-15" dirty="0">
                          <a:latin typeface="游ゴシック" panose="020B0400000000000000" pitchFamily="50" charset="-128"/>
                          <a:ea typeface="游ゴシック" panose="020B0400000000000000" pitchFamily="50" charset="-128"/>
                        </a:rPr>
                        <a:t>る</a:t>
                      </a:r>
                      <a:r>
                        <a:rPr lang="ja-JP" altLang="en-US" sz="1200" dirty="0">
                          <a:latin typeface="游ゴシック" panose="020B0400000000000000" pitchFamily="50" charset="-128"/>
                          <a:ea typeface="游ゴシック" panose="020B0400000000000000" pitchFamily="50" charset="-128"/>
                        </a:rPr>
                        <a:t>会</a:t>
                      </a:r>
                      <a:r>
                        <a:rPr lang="ja-JP" altLang="en-US" sz="1200" spc="-15" dirty="0">
                          <a:latin typeface="游ゴシック" panose="020B0400000000000000" pitchFamily="50" charset="-128"/>
                          <a:ea typeface="游ゴシック" panose="020B0400000000000000" pitchFamily="50" charset="-128"/>
                        </a:rPr>
                        <a:t>社</a:t>
                      </a:r>
                      <a:r>
                        <a:rPr lang="ja-JP" altLang="en-US" sz="1200" dirty="0">
                          <a:latin typeface="游ゴシック" panose="020B0400000000000000" pitchFamily="50" charset="-128"/>
                          <a:ea typeface="游ゴシック" panose="020B0400000000000000" pitchFamily="50" charset="-128"/>
                        </a:rPr>
                        <a:t>救済</a:t>
                      </a:r>
                    </a:p>
                    <a:p>
                      <a:pPr marL="130810">
                        <a:lnSpc>
                          <a:spcPct val="100000"/>
                        </a:lnSpc>
                      </a:pPr>
                      <a:r>
                        <a:rPr lang="ja-JP" altLang="en-US" sz="1200" dirty="0">
                          <a:latin typeface="游ゴシック" panose="020B0400000000000000" pitchFamily="50" charset="-128"/>
                          <a:ea typeface="游ゴシック" panose="020B0400000000000000" pitchFamily="50" charset="-128"/>
                        </a:rPr>
                        <a:t>●既存株主が</a:t>
                      </a:r>
                      <a:r>
                        <a:rPr lang="ja-JP" altLang="en-US" sz="1200" spc="-15" dirty="0">
                          <a:latin typeface="游ゴシック" panose="020B0400000000000000" pitchFamily="50" charset="-128"/>
                          <a:ea typeface="游ゴシック" panose="020B0400000000000000" pitchFamily="50" charset="-128"/>
                        </a:rPr>
                        <a:t>株</a:t>
                      </a:r>
                      <a:r>
                        <a:rPr lang="ja-JP" altLang="en-US" sz="1200" dirty="0">
                          <a:latin typeface="游ゴシック" panose="020B0400000000000000" pitchFamily="50" charset="-128"/>
                          <a:ea typeface="游ゴシック" panose="020B0400000000000000" pitchFamily="50" charset="-128"/>
                        </a:rPr>
                        <a:t>式</a:t>
                      </a:r>
                      <a:r>
                        <a:rPr lang="ja-JP" altLang="en-US" sz="1200" spc="-15" dirty="0">
                          <a:latin typeface="游ゴシック" panose="020B0400000000000000" pitchFamily="50" charset="-128"/>
                          <a:ea typeface="游ゴシック" panose="020B0400000000000000" pitchFamily="50" charset="-128"/>
                        </a:rPr>
                        <a:t>譲</a:t>
                      </a:r>
                      <a:r>
                        <a:rPr lang="ja-JP" altLang="en-US" sz="1200" dirty="0">
                          <a:latin typeface="游ゴシック" panose="020B0400000000000000" pitchFamily="50" charset="-128"/>
                          <a:ea typeface="游ゴシック" panose="020B0400000000000000" pitchFamily="50" charset="-128"/>
                        </a:rPr>
                        <a:t>渡</a:t>
                      </a:r>
                      <a:r>
                        <a:rPr lang="ja-JP" altLang="en-US" sz="1200" spc="-15" dirty="0">
                          <a:latin typeface="游ゴシック" panose="020B0400000000000000" pitchFamily="50" charset="-128"/>
                          <a:ea typeface="游ゴシック" panose="020B0400000000000000" pitchFamily="50" charset="-128"/>
                        </a:rPr>
                        <a:t>を</a:t>
                      </a:r>
                      <a:r>
                        <a:rPr lang="ja-JP" altLang="en-US" sz="1200" dirty="0">
                          <a:latin typeface="游ゴシック" panose="020B0400000000000000" pitchFamily="50" charset="-128"/>
                          <a:ea typeface="游ゴシック" panose="020B0400000000000000" pitchFamily="50" charset="-128"/>
                        </a:rPr>
                        <a:t>でき</a:t>
                      </a:r>
                      <a:r>
                        <a:rPr lang="ja-JP" altLang="en-US" sz="1200" spc="-15" dirty="0">
                          <a:latin typeface="游ゴシック" panose="020B0400000000000000" pitchFamily="50" charset="-128"/>
                          <a:ea typeface="游ゴシック" panose="020B0400000000000000" pitchFamily="50" charset="-128"/>
                        </a:rPr>
                        <a:t>な</a:t>
                      </a:r>
                      <a:r>
                        <a:rPr lang="ja-JP" altLang="en-US" sz="1200" dirty="0">
                          <a:latin typeface="游ゴシック" panose="020B0400000000000000" pitchFamily="50" charset="-128"/>
                          <a:ea typeface="游ゴシック" panose="020B0400000000000000" pitchFamily="50" charset="-128"/>
                        </a:rPr>
                        <a:t>い</a:t>
                      </a:r>
                      <a:r>
                        <a:rPr lang="ja-JP" altLang="en-US" sz="1200" spc="-15"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し</a:t>
                      </a:r>
                      <a:r>
                        <a:rPr lang="ja-JP" altLang="en-US" sz="1200" spc="-15" dirty="0">
                          <a:latin typeface="游ゴシック" panose="020B0400000000000000" pitchFamily="50" charset="-128"/>
                          <a:ea typeface="游ゴシック" panose="020B0400000000000000" pitchFamily="50" charset="-128"/>
                        </a:rPr>
                        <a:t>た</a:t>
                      </a:r>
                      <a:r>
                        <a:rPr lang="ja-JP" altLang="en-US" sz="1200" dirty="0">
                          <a:latin typeface="游ゴシック" panose="020B0400000000000000" pitchFamily="50" charset="-128"/>
                          <a:ea typeface="游ゴシック" panose="020B0400000000000000" pitchFamily="50" charset="-128"/>
                        </a:rPr>
                        <a:t>く</a:t>
                      </a:r>
                      <a:r>
                        <a:rPr lang="ja-JP" altLang="en-US" sz="1200" spc="-15" dirty="0">
                          <a:latin typeface="游ゴシック" panose="020B0400000000000000" pitchFamily="50" charset="-128"/>
                          <a:ea typeface="游ゴシック" panose="020B0400000000000000" pitchFamily="50" charset="-128"/>
                        </a:rPr>
                        <a:t>な</a:t>
                      </a:r>
                      <a:r>
                        <a:rPr lang="ja-JP" altLang="en-US" sz="1200" dirty="0">
                          <a:latin typeface="游ゴシック" panose="020B0400000000000000" pitchFamily="50" charset="-128"/>
                          <a:ea typeface="游ゴシック" panose="020B0400000000000000" pitchFamily="50" charset="-128"/>
                        </a:rPr>
                        <a:t>い</a:t>
                      </a:r>
                      <a:r>
                        <a:rPr lang="ja-JP" altLang="en-US" sz="1200" spc="-15" dirty="0">
                          <a:latin typeface="游ゴシック" panose="020B0400000000000000" pitchFamily="50" charset="-128"/>
                          <a:ea typeface="游ゴシック" panose="020B0400000000000000" pitchFamily="50" charset="-128"/>
                        </a:rPr>
                        <a:t>ケ</a:t>
                      </a:r>
                      <a:r>
                        <a:rPr lang="ja-JP" altLang="en-US" sz="1200" dirty="0">
                          <a:latin typeface="游ゴシック" panose="020B0400000000000000" pitchFamily="50" charset="-128"/>
                          <a:ea typeface="游ゴシック" panose="020B0400000000000000" pitchFamily="50" charset="-128"/>
                        </a:rPr>
                        <a:t>ース</a:t>
                      </a:r>
                    </a:p>
                    <a:p>
                      <a:pPr marL="130810">
                        <a:lnSpc>
                          <a:spcPct val="100000"/>
                        </a:lnSpc>
                      </a:pPr>
                      <a:r>
                        <a:rPr lang="ja-JP" altLang="en-US" sz="1200" dirty="0">
                          <a:latin typeface="游ゴシック" panose="020B0400000000000000" pitchFamily="50" charset="-128"/>
                          <a:ea typeface="游ゴシック" panose="020B0400000000000000" pitchFamily="50" charset="-128"/>
                        </a:rPr>
                        <a:t>●対象会社に</a:t>
                      </a:r>
                      <a:r>
                        <a:rPr lang="ja-JP" altLang="en-US" sz="1200" spc="-15" dirty="0">
                          <a:latin typeface="游ゴシック" panose="020B0400000000000000" pitchFamily="50" charset="-128"/>
                          <a:ea typeface="游ゴシック" panose="020B0400000000000000" pitchFamily="50" charset="-128"/>
                        </a:rPr>
                        <a:t>資</a:t>
                      </a:r>
                      <a:r>
                        <a:rPr lang="ja-JP" altLang="en-US" sz="1200" dirty="0">
                          <a:latin typeface="游ゴシック" panose="020B0400000000000000" pitchFamily="50" charset="-128"/>
                          <a:ea typeface="游ゴシック" panose="020B0400000000000000" pitchFamily="50" charset="-128"/>
                        </a:rPr>
                        <a:t>金</a:t>
                      </a:r>
                      <a:r>
                        <a:rPr lang="ja-JP" altLang="en-US" sz="1200" spc="-15" dirty="0">
                          <a:latin typeface="游ゴシック" panose="020B0400000000000000" pitchFamily="50" charset="-128"/>
                          <a:ea typeface="游ゴシック" panose="020B0400000000000000" pitchFamily="50" charset="-128"/>
                        </a:rPr>
                        <a:t>ニ</a:t>
                      </a:r>
                      <a:r>
                        <a:rPr lang="ja-JP" altLang="en-US" sz="1200" dirty="0">
                          <a:latin typeface="游ゴシック" panose="020B0400000000000000" pitchFamily="50" charset="-128"/>
                          <a:ea typeface="游ゴシック" panose="020B0400000000000000" pitchFamily="50" charset="-128"/>
                        </a:rPr>
                        <a:t>ー</a:t>
                      </a:r>
                      <a:r>
                        <a:rPr lang="ja-JP" altLang="en-US" sz="1200" spc="-15" dirty="0">
                          <a:latin typeface="游ゴシック" panose="020B0400000000000000" pitchFamily="50" charset="-128"/>
                          <a:ea typeface="游ゴシック" panose="020B0400000000000000" pitchFamily="50" charset="-128"/>
                        </a:rPr>
                        <a:t>ズ</a:t>
                      </a:r>
                      <a:r>
                        <a:rPr lang="ja-JP" altLang="en-US" sz="1200" dirty="0">
                          <a:latin typeface="游ゴシック" panose="020B0400000000000000" pitchFamily="50" charset="-128"/>
                          <a:ea typeface="游ゴシック" panose="020B0400000000000000" pitchFamily="50" charset="-128"/>
                        </a:rPr>
                        <a:t>があ</a:t>
                      </a:r>
                      <a:r>
                        <a:rPr lang="ja-JP" altLang="en-US" sz="1200" spc="-15" dirty="0">
                          <a:latin typeface="游ゴシック" panose="020B0400000000000000" pitchFamily="50" charset="-128"/>
                          <a:ea typeface="游ゴシック" panose="020B0400000000000000" pitchFamily="50" charset="-128"/>
                        </a:rPr>
                        <a:t>る</a:t>
                      </a:r>
                      <a:r>
                        <a:rPr lang="ja-JP" altLang="en-US" sz="1200" dirty="0">
                          <a:latin typeface="游ゴシック" panose="020B0400000000000000" pitchFamily="50" charset="-128"/>
                          <a:ea typeface="游ゴシック" panose="020B0400000000000000" pitchFamily="50" charset="-128"/>
                        </a:rPr>
                        <a:t>ケ</a:t>
                      </a:r>
                      <a:r>
                        <a:rPr lang="ja-JP" altLang="en-US" sz="1200" spc="-15" dirty="0">
                          <a:latin typeface="游ゴシック" panose="020B0400000000000000" pitchFamily="50" charset="-128"/>
                          <a:ea typeface="游ゴシック" panose="020B0400000000000000" pitchFamily="50" charset="-128"/>
                        </a:rPr>
                        <a:t>ー</a:t>
                      </a:r>
                      <a:r>
                        <a:rPr lang="ja-JP" altLang="en-US" sz="1200" dirty="0">
                          <a:latin typeface="游ゴシック" panose="020B0400000000000000" pitchFamily="50" charset="-128"/>
                          <a:ea typeface="游ゴシック" panose="020B0400000000000000" pitchFamily="50" charset="-128"/>
                        </a:rPr>
                        <a:t>ス</a:t>
                      </a:r>
                    </a:p>
                    <a:p>
                      <a:pPr marL="130810">
                        <a:lnSpc>
                          <a:spcPct val="100000"/>
                        </a:lnSpc>
                      </a:pPr>
                      <a:r>
                        <a:rPr lang="ja-JP" altLang="en-US" sz="1200" dirty="0">
                          <a:latin typeface="游ゴシック" panose="020B0400000000000000" pitchFamily="50" charset="-128"/>
                          <a:ea typeface="游ゴシック" panose="020B0400000000000000" pitchFamily="50" charset="-128"/>
                        </a:rPr>
                        <a:t>●資本業務提携</a:t>
                      </a:r>
                      <a:endParaRPr lang="ja-JP" altLang="en-US" sz="1200" dirty="0">
                        <a:latin typeface="游ゴシック" panose="020B0400000000000000" pitchFamily="50" charset="-128"/>
                        <a:ea typeface="游ゴシック" panose="020B0400000000000000" pitchFamily="50" charset="-128"/>
                        <a:cs typeface="Microsoft YaHei"/>
                      </a:endParaRPr>
                    </a:p>
                    <a:p>
                      <a:pPr>
                        <a:lnSpc>
                          <a:spcPct val="100000"/>
                        </a:lnSpc>
                        <a:spcBef>
                          <a:spcPts val="35"/>
                        </a:spcBef>
                      </a:pPr>
                      <a:endParaRPr sz="1800" dirty="0">
                        <a:latin typeface="游ゴシック" panose="020B0400000000000000" pitchFamily="50" charset="-128"/>
                        <a:ea typeface="游ゴシック" panose="020B0400000000000000" pitchFamily="50" charset="-128"/>
                      </a:endParaRPr>
                    </a:p>
                  </a:txBody>
                  <a:tcPr marL="0" marR="0" marT="4103"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801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12</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8" name="タイトル 12">
            <a:extLst>
              <a:ext uri="{FF2B5EF4-FFF2-40B4-BE49-F238E27FC236}">
                <a16:creationId xmlns:a16="http://schemas.microsoft.com/office/drawing/2014/main" id="{64D54C54-C0A5-4D82-9AC1-A212847423C9}"/>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事業承継のポイント</a:t>
            </a:r>
          </a:p>
        </p:txBody>
      </p:sp>
      <p:grpSp>
        <p:nvGrpSpPr>
          <p:cNvPr id="38" name="object 10">
            <a:extLst>
              <a:ext uri="{FF2B5EF4-FFF2-40B4-BE49-F238E27FC236}">
                <a16:creationId xmlns:a16="http://schemas.microsoft.com/office/drawing/2014/main" id="{087324DF-9F0C-4425-A402-C3C0A8BD80BF}"/>
              </a:ext>
            </a:extLst>
          </p:cNvPr>
          <p:cNvGrpSpPr/>
          <p:nvPr/>
        </p:nvGrpSpPr>
        <p:grpSpPr>
          <a:xfrm>
            <a:off x="689686" y="4674197"/>
            <a:ext cx="8516816" cy="1393630"/>
            <a:chOff x="220978" y="4871348"/>
            <a:chExt cx="9226551" cy="1509766"/>
          </a:xfrm>
        </p:grpSpPr>
        <p:sp>
          <p:nvSpPr>
            <p:cNvPr id="39" name="object 11">
              <a:extLst>
                <a:ext uri="{FF2B5EF4-FFF2-40B4-BE49-F238E27FC236}">
                  <a16:creationId xmlns:a16="http://schemas.microsoft.com/office/drawing/2014/main" id="{24BDC1F9-1C7E-4A03-81D7-E6B2A275E22F}"/>
                </a:ext>
              </a:extLst>
            </p:cNvPr>
            <p:cNvSpPr/>
            <p:nvPr/>
          </p:nvSpPr>
          <p:spPr>
            <a:xfrm>
              <a:off x="220979" y="5090159"/>
              <a:ext cx="9226550" cy="1290955"/>
            </a:xfrm>
            <a:custGeom>
              <a:avLst/>
              <a:gdLst/>
              <a:ahLst/>
              <a:cxnLst/>
              <a:rect l="l" t="t" r="r" b="b"/>
              <a:pathLst>
                <a:path w="9226550" h="1290954">
                  <a:moveTo>
                    <a:pt x="9226296" y="0"/>
                  </a:moveTo>
                  <a:lnTo>
                    <a:pt x="0" y="0"/>
                  </a:lnTo>
                  <a:lnTo>
                    <a:pt x="0" y="1290827"/>
                  </a:lnTo>
                  <a:lnTo>
                    <a:pt x="9226296" y="1290827"/>
                  </a:lnTo>
                  <a:lnTo>
                    <a:pt x="9226296" y="0"/>
                  </a:lnTo>
                  <a:close/>
                </a:path>
              </a:pathLst>
            </a:custGeom>
            <a:solidFill>
              <a:srgbClr val="F8CAAC"/>
            </a:solidFill>
          </p:spPr>
          <p:txBody>
            <a:bodyPr wrap="square" lIns="0" tIns="0" rIns="0" bIns="0" rtlCol="0"/>
            <a:lstStyle/>
            <a:p>
              <a:endParaRPr sz="1662"/>
            </a:p>
          </p:txBody>
        </p:sp>
        <p:pic>
          <p:nvPicPr>
            <p:cNvPr id="40" name="object 12">
              <a:extLst>
                <a:ext uri="{FF2B5EF4-FFF2-40B4-BE49-F238E27FC236}">
                  <a16:creationId xmlns:a16="http://schemas.microsoft.com/office/drawing/2014/main" id="{334E7E5E-64A4-4FFA-8D11-2446FA30E4BC}"/>
                </a:ext>
              </a:extLst>
            </p:cNvPr>
            <p:cNvPicPr/>
            <p:nvPr/>
          </p:nvPicPr>
          <p:blipFill>
            <a:blip r:embed="rId2" cstate="print"/>
            <a:stretch>
              <a:fillRect/>
            </a:stretch>
          </p:blipFill>
          <p:spPr>
            <a:xfrm>
              <a:off x="220978" y="4871348"/>
              <a:ext cx="876300" cy="525779"/>
            </a:xfrm>
            <a:prstGeom prst="rect">
              <a:avLst/>
            </a:prstGeom>
          </p:spPr>
        </p:pic>
      </p:grpSp>
      <p:sp>
        <p:nvSpPr>
          <p:cNvPr id="41" name="object 13">
            <a:extLst>
              <a:ext uri="{FF2B5EF4-FFF2-40B4-BE49-F238E27FC236}">
                <a16:creationId xmlns:a16="http://schemas.microsoft.com/office/drawing/2014/main" id="{67D4DBB5-0B43-4C13-B1F4-48A024438EB7}"/>
              </a:ext>
            </a:extLst>
          </p:cNvPr>
          <p:cNvSpPr txBox="1"/>
          <p:nvPr/>
        </p:nvSpPr>
        <p:spPr>
          <a:xfrm>
            <a:off x="974224" y="5185086"/>
            <a:ext cx="7269480" cy="338554"/>
          </a:xfrm>
          <a:prstGeom prst="rect">
            <a:avLst/>
          </a:prstGeom>
        </p:spPr>
        <p:txBody>
          <a:bodyPr vert="horz" wrap="square" lIns="0" tIns="15240" rIns="0" bIns="0" rtlCol="0">
            <a:spAutoFit/>
          </a:bodyPr>
          <a:lstStyle/>
          <a:p>
            <a:pPr>
              <a:spcBef>
                <a:spcPts val="120"/>
              </a:spcBef>
              <a:tabLst>
                <a:tab pos="532827" algn="l"/>
              </a:tabLst>
            </a:pPr>
            <a:r>
              <a:rPr lang="ja-JP" altLang="en-US" sz="2100" b="1" spc="28" dirty="0">
                <a:latin typeface="游ゴシック" panose="020B0400000000000000" pitchFamily="50" charset="-128"/>
                <a:ea typeface="游ゴシック" panose="020B0400000000000000" pitchFamily="50" charset="-128"/>
                <a:cs typeface="Yu Gothic"/>
              </a:rPr>
              <a:t>①　まずは専門家（</a:t>
            </a:r>
            <a:r>
              <a:rPr lang="en-US" altLang="ja-JP" sz="2100" b="1" spc="28" dirty="0">
                <a:latin typeface="游ゴシック" panose="020B0400000000000000" pitchFamily="50" charset="-128"/>
                <a:ea typeface="游ゴシック" panose="020B0400000000000000" pitchFamily="50" charset="-128"/>
                <a:cs typeface="Yu Gothic"/>
              </a:rPr>
              <a:t>M&amp;A</a:t>
            </a:r>
            <a:r>
              <a:rPr lang="ja-JP" altLang="en-US" sz="2100" b="1" spc="28" dirty="0">
                <a:latin typeface="游ゴシック" panose="020B0400000000000000" pitchFamily="50" charset="-128"/>
                <a:ea typeface="游ゴシック" panose="020B0400000000000000" pitchFamily="50" charset="-128"/>
                <a:cs typeface="Yu Gothic"/>
              </a:rPr>
              <a:t>アドバイザー）に相談をする</a:t>
            </a:r>
            <a:endParaRPr sz="2100" dirty="0">
              <a:latin typeface="游ゴシック" panose="020B0400000000000000" pitchFamily="50" charset="-128"/>
              <a:ea typeface="游ゴシック" panose="020B0400000000000000" pitchFamily="50" charset="-128"/>
              <a:cs typeface="Yu Gothic"/>
            </a:endParaRPr>
          </a:p>
        </p:txBody>
      </p:sp>
      <p:sp>
        <p:nvSpPr>
          <p:cNvPr id="43" name="object 15">
            <a:extLst>
              <a:ext uri="{FF2B5EF4-FFF2-40B4-BE49-F238E27FC236}">
                <a16:creationId xmlns:a16="http://schemas.microsoft.com/office/drawing/2014/main" id="{40C32ACA-2E1D-4538-9B15-A7B0AFF5307E}"/>
              </a:ext>
            </a:extLst>
          </p:cNvPr>
          <p:cNvSpPr/>
          <p:nvPr/>
        </p:nvSpPr>
        <p:spPr>
          <a:xfrm>
            <a:off x="237181" y="1594064"/>
            <a:ext cx="2943331" cy="2930390"/>
          </a:xfrm>
          <a:custGeom>
            <a:avLst/>
            <a:gdLst/>
            <a:ahLst/>
            <a:cxnLst/>
            <a:rect l="l" t="t" r="r" b="b"/>
            <a:pathLst>
              <a:path w="5788659" h="3942715">
                <a:moveTo>
                  <a:pt x="5788151" y="0"/>
                </a:moveTo>
                <a:lnTo>
                  <a:pt x="0" y="0"/>
                </a:lnTo>
                <a:lnTo>
                  <a:pt x="0" y="3942587"/>
                </a:lnTo>
                <a:lnTo>
                  <a:pt x="5788151" y="3942587"/>
                </a:lnTo>
                <a:lnTo>
                  <a:pt x="5788151" y="0"/>
                </a:lnTo>
                <a:close/>
              </a:path>
            </a:pathLst>
          </a:custGeom>
          <a:solidFill>
            <a:srgbClr val="B4C6E7">
              <a:alpha val="45098"/>
            </a:srgbClr>
          </a:solidFill>
        </p:spPr>
        <p:txBody>
          <a:bodyPr wrap="square" lIns="0" tIns="0" rIns="0" bIns="0" rtlCol="0"/>
          <a:lstStyle/>
          <a:p>
            <a:endParaRPr sz="1662" dirty="0"/>
          </a:p>
        </p:txBody>
      </p:sp>
      <p:sp>
        <p:nvSpPr>
          <p:cNvPr id="45" name="object 17">
            <a:extLst>
              <a:ext uri="{FF2B5EF4-FFF2-40B4-BE49-F238E27FC236}">
                <a16:creationId xmlns:a16="http://schemas.microsoft.com/office/drawing/2014/main" id="{7C9DB058-26B5-43B6-8F2E-8CC818B35539}"/>
              </a:ext>
            </a:extLst>
          </p:cNvPr>
          <p:cNvSpPr txBox="1"/>
          <p:nvPr/>
        </p:nvSpPr>
        <p:spPr>
          <a:xfrm>
            <a:off x="299788" y="2594895"/>
            <a:ext cx="3017515" cy="1613854"/>
          </a:xfrm>
          <a:prstGeom prst="rect">
            <a:avLst/>
          </a:prstGeom>
        </p:spPr>
        <p:txBody>
          <a:bodyPr vert="horz" wrap="square" lIns="0" tIns="145366" rIns="0" bIns="0" rtlCol="0">
            <a:spAutoFit/>
          </a:bodyPr>
          <a:lstStyle/>
          <a:p>
            <a:pPr marL="11723">
              <a:spcBef>
                <a:spcPts val="1145"/>
              </a:spcBef>
            </a:pPr>
            <a:r>
              <a:rPr lang="ja-JP" altLang="en-US" sz="1300" b="1" dirty="0">
                <a:latin typeface="游ゴシック" panose="020B0400000000000000" pitchFamily="50" charset="-128"/>
                <a:ea typeface="游ゴシック" panose="020B0400000000000000" pitchFamily="50" charset="-128"/>
                <a:cs typeface="Yu Gothic"/>
              </a:rPr>
              <a:t>・株式譲渡、事業譲</a:t>
            </a:r>
            <a:r>
              <a:rPr lang="ja-JP" altLang="en-US" sz="1300" b="1" spc="-14" dirty="0">
                <a:latin typeface="游ゴシック" panose="020B0400000000000000" pitchFamily="50" charset="-128"/>
                <a:ea typeface="游ゴシック" panose="020B0400000000000000" pitchFamily="50" charset="-128"/>
                <a:cs typeface="Yu Gothic"/>
              </a:rPr>
              <a:t>渡</a:t>
            </a:r>
            <a:r>
              <a:rPr lang="ja-JP" altLang="en-US" sz="1300" b="1" dirty="0">
                <a:latin typeface="游ゴシック" panose="020B0400000000000000" pitchFamily="50" charset="-128"/>
                <a:ea typeface="游ゴシック" panose="020B0400000000000000" pitchFamily="50" charset="-128"/>
                <a:cs typeface="Yu Gothic"/>
              </a:rPr>
              <a:t>など</a:t>
            </a:r>
            <a:br>
              <a:rPr lang="en-US" altLang="ja-JP" sz="1300" b="1" dirty="0">
                <a:latin typeface="游ゴシック" panose="020B0400000000000000" pitchFamily="50" charset="-128"/>
                <a:ea typeface="游ゴシック" panose="020B0400000000000000" pitchFamily="50" charset="-128"/>
                <a:cs typeface="Yu Gothic"/>
              </a:rPr>
            </a:br>
            <a:r>
              <a:rPr lang="ja-JP" altLang="en-US" sz="1300" b="1" dirty="0">
                <a:latin typeface="游ゴシック" panose="020B0400000000000000" pitchFamily="50" charset="-128"/>
                <a:ea typeface="游ゴシック" panose="020B0400000000000000" pitchFamily="50" charset="-128"/>
                <a:cs typeface="Yu Gothic"/>
              </a:rPr>
              <a:t>　</a:t>
            </a:r>
            <a:r>
              <a:rPr lang="ja-JP" altLang="en-US" sz="1300" b="1" spc="-14" dirty="0">
                <a:latin typeface="游ゴシック" panose="020B0400000000000000" pitchFamily="50" charset="-128"/>
                <a:ea typeface="游ゴシック" panose="020B0400000000000000" pitchFamily="50" charset="-128"/>
                <a:cs typeface="Yu Gothic"/>
              </a:rPr>
              <a:t>適</a:t>
            </a:r>
            <a:r>
              <a:rPr lang="ja-JP" altLang="en-US" sz="1300" b="1" dirty="0">
                <a:latin typeface="游ゴシック" panose="020B0400000000000000" pitchFamily="50" charset="-128"/>
                <a:ea typeface="游ゴシック" panose="020B0400000000000000" pitchFamily="50" charset="-128"/>
                <a:cs typeface="Yu Gothic"/>
              </a:rPr>
              <a:t>した</a:t>
            </a:r>
            <a:r>
              <a:rPr lang="ja-JP" altLang="en-US" sz="1300" b="1" spc="-14" dirty="0">
                <a:latin typeface="游ゴシック" panose="020B0400000000000000" pitchFamily="50" charset="-128"/>
                <a:ea typeface="游ゴシック" panose="020B0400000000000000" pitchFamily="50" charset="-128"/>
                <a:cs typeface="Yu Gothic"/>
              </a:rPr>
              <a:t>ス</a:t>
            </a:r>
            <a:r>
              <a:rPr lang="ja-JP" altLang="en-US" sz="1300" b="1" dirty="0">
                <a:latin typeface="游ゴシック" panose="020B0400000000000000" pitchFamily="50" charset="-128"/>
                <a:ea typeface="游ゴシック" panose="020B0400000000000000" pitchFamily="50" charset="-128"/>
                <a:cs typeface="Yu Gothic"/>
              </a:rPr>
              <a:t>キーム</a:t>
            </a:r>
            <a:endParaRPr lang="en-US" altLang="ja-JP" sz="1300" b="1" dirty="0">
              <a:latin typeface="游ゴシック" panose="020B0400000000000000" pitchFamily="50" charset="-128"/>
              <a:ea typeface="游ゴシック" panose="020B0400000000000000" pitchFamily="50" charset="-128"/>
              <a:cs typeface="Yu Gothic"/>
            </a:endParaRPr>
          </a:p>
          <a:p>
            <a:pPr marL="11723">
              <a:spcBef>
                <a:spcPts val="1145"/>
              </a:spcBef>
            </a:pPr>
            <a:r>
              <a:rPr lang="ja-JP" altLang="en-US" sz="1300" b="1" dirty="0">
                <a:latin typeface="游ゴシック" panose="020B0400000000000000" pitchFamily="50" charset="-128"/>
                <a:ea typeface="游ゴシック" panose="020B0400000000000000" pitchFamily="50" charset="-128"/>
                <a:cs typeface="Yu Gothic"/>
              </a:rPr>
              <a:t>・株式を</a:t>
            </a:r>
            <a:r>
              <a:rPr lang="en-US" altLang="ja-JP" sz="1300" b="1" spc="-5" dirty="0">
                <a:latin typeface="游ゴシック" panose="020B0400000000000000" pitchFamily="50" charset="-128"/>
                <a:ea typeface="游ゴシック" panose="020B0400000000000000" pitchFamily="50" charset="-128"/>
                <a:cs typeface="Yu Gothic"/>
              </a:rPr>
              <a:t>100%</a:t>
            </a:r>
            <a:r>
              <a:rPr lang="ja-JP" altLang="en-US" sz="1300" b="1" dirty="0">
                <a:latin typeface="游ゴシック" panose="020B0400000000000000" pitchFamily="50" charset="-128"/>
                <a:ea typeface="游ゴシック" panose="020B0400000000000000" pitchFamily="50" charset="-128"/>
                <a:cs typeface="Yu Gothic"/>
              </a:rPr>
              <a:t>売却する</a:t>
            </a:r>
            <a:r>
              <a:rPr lang="ja-JP" altLang="en-US" sz="1300" b="1" spc="-14" dirty="0">
                <a:latin typeface="游ゴシック" panose="020B0400000000000000" pitchFamily="50" charset="-128"/>
                <a:ea typeface="游ゴシック" panose="020B0400000000000000" pitchFamily="50" charset="-128"/>
                <a:cs typeface="Yu Gothic"/>
              </a:rPr>
              <a:t>と</a:t>
            </a:r>
            <a:r>
              <a:rPr lang="ja-JP" altLang="en-US" sz="1300" b="1" dirty="0">
                <a:latin typeface="游ゴシック" panose="020B0400000000000000" pitchFamily="50" charset="-128"/>
                <a:ea typeface="游ゴシック" panose="020B0400000000000000" pitchFamily="50" charset="-128"/>
                <a:cs typeface="Yu Gothic"/>
              </a:rPr>
              <a:t>は限</a:t>
            </a:r>
            <a:r>
              <a:rPr lang="ja-JP" altLang="en-US" sz="1300" b="1" spc="-14" dirty="0">
                <a:latin typeface="游ゴシック" panose="020B0400000000000000" pitchFamily="50" charset="-128"/>
                <a:ea typeface="游ゴシック" panose="020B0400000000000000" pitchFamily="50" charset="-128"/>
                <a:cs typeface="Yu Gothic"/>
              </a:rPr>
              <a:t>ら</a:t>
            </a:r>
            <a:r>
              <a:rPr lang="ja-JP" altLang="en-US" sz="1300" b="1" dirty="0">
                <a:latin typeface="游ゴシック" panose="020B0400000000000000" pitchFamily="50" charset="-128"/>
                <a:ea typeface="游ゴシック" panose="020B0400000000000000" pitchFamily="50" charset="-128"/>
                <a:cs typeface="Yu Gothic"/>
              </a:rPr>
              <a:t>ない</a:t>
            </a:r>
            <a:endParaRPr lang="en-US" altLang="ja-JP" sz="1300" b="1" dirty="0">
              <a:latin typeface="游ゴシック" panose="020B0400000000000000" pitchFamily="50" charset="-128"/>
              <a:ea typeface="游ゴシック" panose="020B0400000000000000" pitchFamily="50" charset="-128"/>
              <a:cs typeface="Yu Gothic"/>
            </a:endParaRPr>
          </a:p>
          <a:p>
            <a:pPr marL="11723">
              <a:spcBef>
                <a:spcPts val="1145"/>
              </a:spcBef>
            </a:pPr>
            <a:r>
              <a:rPr lang="ja-JP" altLang="en-US" sz="1300" b="1" dirty="0">
                <a:latin typeface="游ゴシック" panose="020B0400000000000000" pitchFamily="50" charset="-128"/>
                <a:ea typeface="游ゴシック" panose="020B0400000000000000" pitchFamily="50" charset="-128"/>
                <a:cs typeface="Yu Gothic"/>
              </a:rPr>
              <a:t>・親族内承継＋</a:t>
            </a:r>
            <a:r>
              <a:rPr lang="en-US" altLang="ja-JP" sz="1300" b="1" dirty="0">
                <a:latin typeface="游ゴシック" panose="020B0400000000000000" pitchFamily="50" charset="-128"/>
                <a:ea typeface="游ゴシック" panose="020B0400000000000000" pitchFamily="50" charset="-128"/>
                <a:cs typeface="Yu Gothic"/>
              </a:rPr>
              <a:t>M</a:t>
            </a:r>
            <a:r>
              <a:rPr lang="ja-JP" altLang="en-US" sz="1300" b="1" dirty="0">
                <a:latin typeface="游ゴシック" panose="020B0400000000000000" pitchFamily="50" charset="-128"/>
                <a:ea typeface="游ゴシック" panose="020B0400000000000000" pitchFamily="50" charset="-128"/>
                <a:cs typeface="Yu Gothic"/>
              </a:rPr>
              <a:t>＆</a:t>
            </a:r>
            <a:r>
              <a:rPr lang="en-US" altLang="ja-JP" sz="1300" b="1" dirty="0">
                <a:latin typeface="游ゴシック" panose="020B0400000000000000" pitchFamily="50" charset="-128"/>
                <a:ea typeface="游ゴシック" panose="020B0400000000000000" pitchFamily="50" charset="-128"/>
                <a:cs typeface="Yu Gothic"/>
              </a:rPr>
              <a:t>A</a:t>
            </a:r>
            <a:r>
              <a:rPr lang="ja-JP" altLang="en-US" sz="1300" b="1" dirty="0">
                <a:latin typeface="游ゴシック" panose="020B0400000000000000" pitchFamily="50" charset="-128"/>
                <a:ea typeface="游ゴシック" panose="020B0400000000000000" pitchFamily="50" charset="-128"/>
                <a:cs typeface="Yu Gothic"/>
              </a:rPr>
              <a:t>、</a:t>
            </a:r>
            <a:r>
              <a:rPr lang="en-US" altLang="ja-JP" sz="1300" b="1" spc="-5" dirty="0">
                <a:latin typeface="游ゴシック" panose="020B0400000000000000" pitchFamily="50" charset="-128"/>
                <a:ea typeface="游ゴシック" panose="020B0400000000000000" pitchFamily="50" charset="-128"/>
                <a:cs typeface="Yu Gothic"/>
              </a:rPr>
              <a:t>M</a:t>
            </a:r>
            <a:r>
              <a:rPr lang="en-US" altLang="ja-JP" sz="1300" b="1" dirty="0">
                <a:latin typeface="游ゴシック" panose="020B0400000000000000" pitchFamily="50" charset="-128"/>
                <a:ea typeface="游ゴシック" panose="020B0400000000000000" pitchFamily="50" charset="-128"/>
                <a:cs typeface="Yu Gothic"/>
              </a:rPr>
              <a:t>B</a:t>
            </a:r>
            <a:r>
              <a:rPr lang="en-US" altLang="ja-JP" sz="1300" b="1" spc="5" dirty="0">
                <a:latin typeface="游ゴシック" panose="020B0400000000000000" pitchFamily="50" charset="-128"/>
                <a:ea typeface="游ゴシック" panose="020B0400000000000000" pitchFamily="50" charset="-128"/>
                <a:cs typeface="Yu Gothic"/>
              </a:rPr>
              <a:t>O</a:t>
            </a:r>
            <a:r>
              <a:rPr lang="ja-JP" altLang="en-US" sz="1300" b="1" dirty="0">
                <a:latin typeface="游ゴシック" panose="020B0400000000000000" pitchFamily="50" charset="-128"/>
                <a:ea typeface="游ゴシック" panose="020B0400000000000000" pitchFamily="50" charset="-128"/>
                <a:cs typeface="Yu Gothic"/>
              </a:rPr>
              <a:t>＋</a:t>
            </a:r>
            <a:r>
              <a:rPr lang="en-US" altLang="ja-JP" sz="1300" b="1" spc="-5" dirty="0">
                <a:latin typeface="游ゴシック" panose="020B0400000000000000" pitchFamily="50" charset="-128"/>
                <a:ea typeface="游ゴシック" panose="020B0400000000000000" pitchFamily="50" charset="-128"/>
                <a:cs typeface="Yu Gothic"/>
              </a:rPr>
              <a:t>M</a:t>
            </a:r>
            <a:r>
              <a:rPr lang="ja-JP" altLang="en-US" sz="1300" b="1" spc="-5" dirty="0">
                <a:latin typeface="游ゴシック" panose="020B0400000000000000" pitchFamily="50" charset="-128"/>
                <a:ea typeface="游ゴシック" panose="020B0400000000000000" pitchFamily="50" charset="-128"/>
                <a:cs typeface="Yu Gothic"/>
              </a:rPr>
              <a:t>＆</a:t>
            </a:r>
            <a:r>
              <a:rPr lang="en-US" altLang="ja-JP" sz="1300" b="1" spc="-5" dirty="0">
                <a:latin typeface="游ゴシック" panose="020B0400000000000000" pitchFamily="50" charset="-128"/>
                <a:ea typeface="游ゴシック" panose="020B0400000000000000" pitchFamily="50" charset="-128"/>
                <a:cs typeface="Yu Gothic"/>
              </a:rPr>
              <a:t>A</a:t>
            </a:r>
            <a:br>
              <a:rPr lang="en-US" altLang="ja-JP" sz="1300" b="1" dirty="0">
                <a:latin typeface="游ゴシック" panose="020B0400000000000000" pitchFamily="50" charset="-128"/>
                <a:ea typeface="游ゴシック" panose="020B0400000000000000" pitchFamily="50" charset="-128"/>
                <a:cs typeface="Yu Gothic"/>
              </a:rPr>
            </a:br>
            <a:r>
              <a:rPr lang="ja-JP" altLang="en-US" sz="1300" b="1" dirty="0">
                <a:latin typeface="游ゴシック" panose="020B0400000000000000" pitchFamily="50" charset="-128"/>
                <a:ea typeface="游ゴシック" panose="020B0400000000000000" pitchFamily="50" charset="-128"/>
                <a:cs typeface="Yu Gothic"/>
              </a:rPr>
              <a:t>　と</a:t>
            </a:r>
            <a:r>
              <a:rPr lang="ja-JP" altLang="en-US" sz="1300" b="1" spc="-14" dirty="0">
                <a:latin typeface="游ゴシック" panose="020B0400000000000000" pitchFamily="50" charset="-128"/>
                <a:ea typeface="游ゴシック" panose="020B0400000000000000" pitchFamily="50" charset="-128"/>
                <a:cs typeface="Yu Gothic"/>
              </a:rPr>
              <a:t>い</a:t>
            </a:r>
            <a:r>
              <a:rPr lang="ja-JP" altLang="en-US" sz="1300" b="1" dirty="0">
                <a:latin typeface="游ゴシック" panose="020B0400000000000000" pitchFamily="50" charset="-128"/>
                <a:ea typeface="游ゴシック" panose="020B0400000000000000" pitchFamily="50" charset="-128"/>
                <a:cs typeface="Yu Gothic"/>
              </a:rPr>
              <a:t>った</a:t>
            </a:r>
            <a:r>
              <a:rPr lang="ja-JP" altLang="en-US" sz="1300" b="1" spc="-14" dirty="0">
                <a:latin typeface="游ゴシック" panose="020B0400000000000000" pitchFamily="50" charset="-128"/>
                <a:ea typeface="游ゴシック" panose="020B0400000000000000" pitchFamily="50" charset="-128"/>
                <a:cs typeface="Yu Gothic"/>
              </a:rPr>
              <a:t>組</a:t>
            </a:r>
            <a:r>
              <a:rPr lang="ja-JP" altLang="en-US" sz="1300" b="1" dirty="0">
                <a:latin typeface="游ゴシック" panose="020B0400000000000000" pitchFamily="50" charset="-128"/>
                <a:ea typeface="游ゴシック" panose="020B0400000000000000" pitchFamily="50" charset="-128"/>
                <a:cs typeface="Yu Gothic"/>
              </a:rPr>
              <a:t>み合</a:t>
            </a:r>
            <a:r>
              <a:rPr lang="ja-JP" altLang="en-US" sz="1300" b="1" spc="-14" dirty="0">
                <a:latin typeface="游ゴシック" panose="020B0400000000000000" pitchFamily="50" charset="-128"/>
                <a:ea typeface="游ゴシック" panose="020B0400000000000000" pitchFamily="50" charset="-128"/>
                <a:cs typeface="Yu Gothic"/>
              </a:rPr>
              <a:t>わ</a:t>
            </a:r>
            <a:r>
              <a:rPr lang="ja-JP" altLang="en-US" sz="1300" b="1" dirty="0">
                <a:latin typeface="游ゴシック" panose="020B0400000000000000" pitchFamily="50" charset="-128"/>
                <a:ea typeface="游ゴシック" panose="020B0400000000000000" pitchFamily="50" charset="-128"/>
                <a:cs typeface="Yu Gothic"/>
              </a:rPr>
              <a:t>せは</a:t>
            </a:r>
            <a:r>
              <a:rPr lang="ja-JP" altLang="en-US" sz="1300" b="1" spc="-14" dirty="0">
                <a:latin typeface="游ゴシック" panose="020B0400000000000000" pitchFamily="50" charset="-128"/>
                <a:ea typeface="游ゴシック" panose="020B0400000000000000" pitchFamily="50" charset="-128"/>
                <a:cs typeface="Yu Gothic"/>
              </a:rPr>
              <a:t>可</a:t>
            </a:r>
            <a:r>
              <a:rPr lang="ja-JP" altLang="en-US" sz="1300" b="1" dirty="0">
                <a:latin typeface="游ゴシック" panose="020B0400000000000000" pitchFamily="50" charset="-128"/>
                <a:ea typeface="游ゴシック" panose="020B0400000000000000" pitchFamily="50" charset="-128"/>
                <a:cs typeface="Yu Gothic"/>
              </a:rPr>
              <a:t>能</a:t>
            </a:r>
          </a:p>
          <a:p>
            <a:pPr>
              <a:lnSpc>
                <a:spcPct val="100000"/>
              </a:lnSpc>
            </a:pPr>
            <a:endParaRPr sz="1200" dirty="0">
              <a:latin typeface="+mn-ea"/>
              <a:cs typeface="Yu Gothic"/>
            </a:endParaRPr>
          </a:p>
        </p:txBody>
      </p:sp>
      <p:sp>
        <p:nvSpPr>
          <p:cNvPr id="49" name="object 13">
            <a:extLst>
              <a:ext uri="{FF2B5EF4-FFF2-40B4-BE49-F238E27FC236}">
                <a16:creationId xmlns:a16="http://schemas.microsoft.com/office/drawing/2014/main" id="{BE2DF3A9-AB37-493F-B927-FF74CDBD629B}"/>
              </a:ext>
            </a:extLst>
          </p:cNvPr>
          <p:cNvSpPr txBox="1"/>
          <p:nvPr/>
        </p:nvSpPr>
        <p:spPr>
          <a:xfrm>
            <a:off x="974224" y="5601499"/>
            <a:ext cx="7810750" cy="338554"/>
          </a:xfrm>
          <a:prstGeom prst="rect">
            <a:avLst/>
          </a:prstGeom>
        </p:spPr>
        <p:txBody>
          <a:bodyPr vert="horz" wrap="square" lIns="0" tIns="15240" rIns="0" bIns="0" rtlCol="0">
            <a:spAutoFit/>
          </a:bodyPr>
          <a:lstStyle/>
          <a:p>
            <a:pPr>
              <a:spcBef>
                <a:spcPts val="120"/>
              </a:spcBef>
              <a:tabLst>
                <a:tab pos="532827" algn="l"/>
              </a:tabLst>
            </a:pPr>
            <a:r>
              <a:rPr lang="ja-JP" altLang="en-US" sz="2100" b="1" spc="28" dirty="0">
                <a:latin typeface="游ゴシック" panose="020B0400000000000000" pitchFamily="50" charset="-128"/>
                <a:ea typeface="游ゴシック" panose="020B0400000000000000" pitchFamily="50" charset="-128"/>
                <a:cs typeface="Yu Gothic"/>
              </a:rPr>
              <a:t>②　顧問先のプライオリティを考える</a:t>
            </a:r>
            <a:endParaRPr sz="2100" dirty="0">
              <a:latin typeface="游ゴシック" panose="020B0400000000000000" pitchFamily="50" charset="-128"/>
              <a:ea typeface="游ゴシック" panose="020B0400000000000000" pitchFamily="50" charset="-128"/>
              <a:cs typeface="Yu Gothic"/>
            </a:endParaRPr>
          </a:p>
        </p:txBody>
      </p:sp>
      <p:sp>
        <p:nvSpPr>
          <p:cNvPr id="52" name="object 15">
            <a:extLst>
              <a:ext uri="{FF2B5EF4-FFF2-40B4-BE49-F238E27FC236}">
                <a16:creationId xmlns:a16="http://schemas.microsoft.com/office/drawing/2014/main" id="{39B35C03-E160-49B7-ACBD-4AACDA26FC4B}"/>
              </a:ext>
            </a:extLst>
          </p:cNvPr>
          <p:cNvSpPr/>
          <p:nvPr/>
        </p:nvSpPr>
        <p:spPr>
          <a:xfrm>
            <a:off x="3476430" y="1616956"/>
            <a:ext cx="2943331" cy="2943416"/>
          </a:xfrm>
          <a:custGeom>
            <a:avLst/>
            <a:gdLst/>
            <a:ahLst/>
            <a:cxnLst/>
            <a:rect l="l" t="t" r="r" b="b"/>
            <a:pathLst>
              <a:path w="5788659" h="3942715">
                <a:moveTo>
                  <a:pt x="5788151" y="0"/>
                </a:moveTo>
                <a:lnTo>
                  <a:pt x="0" y="0"/>
                </a:lnTo>
                <a:lnTo>
                  <a:pt x="0" y="3942587"/>
                </a:lnTo>
                <a:lnTo>
                  <a:pt x="5788151" y="3942587"/>
                </a:lnTo>
                <a:lnTo>
                  <a:pt x="5788151" y="0"/>
                </a:lnTo>
                <a:close/>
              </a:path>
            </a:pathLst>
          </a:custGeom>
          <a:solidFill>
            <a:srgbClr val="B4C6E7">
              <a:alpha val="45098"/>
            </a:srgbClr>
          </a:solidFill>
        </p:spPr>
        <p:txBody>
          <a:bodyPr wrap="square" lIns="0" tIns="0" rIns="0" bIns="0" rtlCol="0"/>
          <a:lstStyle/>
          <a:p>
            <a:endParaRPr sz="1662" dirty="0"/>
          </a:p>
        </p:txBody>
      </p:sp>
      <p:sp>
        <p:nvSpPr>
          <p:cNvPr id="53" name="object 15">
            <a:extLst>
              <a:ext uri="{FF2B5EF4-FFF2-40B4-BE49-F238E27FC236}">
                <a16:creationId xmlns:a16="http://schemas.microsoft.com/office/drawing/2014/main" id="{337F9C85-3ED2-469E-9342-FA8F4DABD64B}"/>
              </a:ext>
            </a:extLst>
          </p:cNvPr>
          <p:cNvSpPr/>
          <p:nvPr/>
        </p:nvSpPr>
        <p:spPr>
          <a:xfrm>
            <a:off x="6695635" y="1610558"/>
            <a:ext cx="2943331" cy="2949813"/>
          </a:xfrm>
          <a:custGeom>
            <a:avLst/>
            <a:gdLst/>
            <a:ahLst/>
            <a:cxnLst/>
            <a:rect l="l" t="t" r="r" b="b"/>
            <a:pathLst>
              <a:path w="5788659" h="3942715">
                <a:moveTo>
                  <a:pt x="5788151" y="0"/>
                </a:moveTo>
                <a:lnTo>
                  <a:pt x="0" y="0"/>
                </a:lnTo>
                <a:lnTo>
                  <a:pt x="0" y="3942587"/>
                </a:lnTo>
                <a:lnTo>
                  <a:pt x="5788151" y="3942587"/>
                </a:lnTo>
                <a:lnTo>
                  <a:pt x="5788151" y="0"/>
                </a:lnTo>
                <a:close/>
              </a:path>
            </a:pathLst>
          </a:custGeom>
          <a:solidFill>
            <a:srgbClr val="B4C6E7">
              <a:alpha val="45098"/>
            </a:srgbClr>
          </a:solidFill>
        </p:spPr>
        <p:txBody>
          <a:bodyPr wrap="square" lIns="0" tIns="0" rIns="0" bIns="0" rtlCol="0"/>
          <a:lstStyle/>
          <a:p>
            <a:endParaRPr sz="1662" dirty="0"/>
          </a:p>
        </p:txBody>
      </p:sp>
      <p:sp>
        <p:nvSpPr>
          <p:cNvPr id="46" name="object 18">
            <a:extLst>
              <a:ext uri="{FF2B5EF4-FFF2-40B4-BE49-F238E27FC236}">
                <a16:creationId xmlns:a16="http://schemas.microsoft.com/office/drawing/2014/main" id="{07B02639-ED80-4136-A7F0-7F04D011A95C}"/>
              </a:ext>
            </a:extLst>
          </p:cNvPr>
          <p:cNvSpPr txBox="1"/>
          <p:nvPr/>
        </p:nvSpPr>
        <p:spPr>
          <a:xfrm>
            <a:off x="3531316" y="2645586"/>
            <a:ext cx="2955233" cy="1596887"/>
          </a:xfrm>
          <a:prstGeom prst="rect">
            <a:avLst/>
          </a:prstGeom>
        </p:spPr>
        <p:txBody>
          <a:bodyPr vert="horz" wrap="square" lIns="0" tIns="42203" rIns="0" bIns="0" rtlCol="0">
            <a:spAutoFit/>
          </a:bodyPr>
          <a:lstStyle/>
          <a:p>
            <a:pPr marL="26963">
              <a:spcBef>
                <a:spcPts val="332"/>
              </a:spcBef>
            </a:pPr>
            <a:r>
              <a:rPr lang="ja-JP" altLang="en-US" sz="1300" b="1" dirty="0">
                <a:latin typeface="游ゴシック" panose="020B0400000000000000" pitchFamily="50" charset="-128"/>
                <a:ea typeface="游ゴシック" panose="020B0400000000000000" pitchFamily="50" charset="-128"/>
                <a:cs typeface="Yu Gothic"/>
              </a:rPr>
              <a:t>・</a:t>
            </a:r>
            <a:r>
              <a:rPr lang="en-US" altLang="ja-JP" sz="1300" b="1" dirty="0">
                <a:latin typeface="游ゴシック" panose="020B0400000000000000" pitchFamily="50" charset="-128"/>
                <a:ea typeface="游ゴシック" panose="020B0400000000000000" pitchFamily="50" charset="-128"/>
                <a:cs typeface="Yu Gothic"/>
              </a:rPr>
              <a:t>M</a:t>
            </a:r>
            <a:r>
              <a:rPr lang="ja-JP" altLang="en-US" sz="1300" b="1" dirty="0">
                <a:latin typeface="游ゴシック" panose="020B0400000000000000" pitchFamily="50" charset="-128"/>
                <a:ea typeface="游ゴシック" panose="020B0400000000000000" pitchFamily="50" charset="-128"/>
                <a:cs typeface="Yu Gothic"/>
              </a:rPr>
              <a:t>＆</a:t>
            </a:r>
            <a:r>
              <a:rPr lang="en-US" altLang="ja-JP" sz="1300" b="1" dirty="0">
                <a:latin typeface="游ゴシック" panose="020B0400000000000000" pitchFamily="50" charset="-128"/>
                <a:ea typeface="游ゴシック" panose="020B0400000000000000" pitchFamily="50" charset="-128"/>
                <a:cs typeface="Yu Gothic"/>
              </a:rPr>
              <a:t>A</a:t>
            </a:r>
            <a:r>
              <a:rPr lang="ja-JP" altLang="en-US" sz="1300" b="1" dirty="0">
                <a:latin typeface="游ゴシック" panose="020B0400000000000000" pitchFamily="50" charset="-128"/>
                <a:ea typeface="游ゴシック" panose="020B0400000000000000" pitchFamily="50" charset="-128"/>
                <a:cs typeface="Yu Gothic"/>
              </a:rPr>
              <a:t>は企業課題を解決す</a:t>
            </a:r>
            <a:r>
              <a:rPr lang="ja-JP" altLang="en-US" sz="1300" b="1" spc="-14" dirty="0">
                <a:latin typeface="游ゴシック" panose="020B0400000000000000" pitchFamily="50" charset="-128"/>
                <a:ea typeface="游ゴシック" panose="020B0400000000000000" pitchFamily="50" charset="-128"/>
                <a:cs typeface="Yu Gothic"/>
              </a:rPr>
              <a:t>る</a:t>
            </a:r>
            <a:endParaRPr lang="en-US" altLang="ja-JP" sz="1300" b="1" spc="-14" dirty="0">
              <a:latin typeface="游ゴシック" panose="020B0400000000000000" pitchFamily="50" charset="-128"/>
              <a:ea typeface="游ゴシック" panose="020B0400000000000000" pitchFamily="50" charset="-128"/>
              <a:cs typeface="Yu Gothic"/>
            </a:endParaRPr>
          </a:p>
          <a:p>
            <a:pPr marL="26963">
              <a:spcBef>
                <a:spcPts val="332"/>
              </a:spcBef>
            </a:pPr>
            <a:r>
              <a:rPr lang="ja-JP" altLang="en-US" sz="1300" b="1" spc="-14" dirty="0">
                <a:latin typeface="游ゴシック" panose="020B0400000000000000" pitchFamily="50" charset="-128"/>
                <a:ea typeface="游ゴシック" panose="020B0400000000000000" pitchFamily="50" charset="-128"/>
                <a:cs typeface="Yu Gothic"/>
              </a:rPr>
              <a:t>　</a:t>
            </a:r>
            <a:r>
              <a:rPr lang="ja-JP" altLang="en-US" sz="1300" b="1" dirty="0">
                <a:latin typeface="游ゴシック" panose="020B0400000000000000" pitchFamily="50" charset="-128"/>
                <a:ea typeface="游ゴシック" panose="020B0400000000000000" pitchFamily="50" charset="-128"/>
                <a:cs typeface="Yu Gothic"/>
              </a:rPr>
              <a:t>チャ</a:t>
            </a:r>
            <a:r>
              <a:rPr lang="ja-JP" altLang="en-US" sz="1300" b="1" spc="-14" dirty="0">
                <a:latin typeface="游ゴシック" panose="020B0400000000000000" pitchFamily="50" charset="-128"/>
                <a:ea typeface="游ゴシック" panose="020B0400000000000000" pitchFamily="50" charset="-128"/>
                <a:cs typeface="Yu Gothic"/>
              </a:rPr>
              <a:t>ン</a:t>
            </a:r>
            <a:r>
              <a:rPr lang="ja-JP" altLang="en-US" sz="1300" b="1" dirty="0">
                <a:latin typeface="游ゴシック" panose="020B0400000000000000" pitchFamily="50" charset="-128"/>
                <a:ea typeface="游ゴシック" panose="020B0400000000000000" pitchFamily="50" charset="-128"/>
                <a:cs typeface="Yu Gothic"/>
              </a:rPr>
              <a:t>ス</a:t>
            </a:r>
            <a:endParaRPr lang="en-US" altLang="ja-JP" sz="1300" b="1" dirty="0">
              <a:latin typeface="游ゴシック" panose="020B0400000000000000" pitchFamily="50" charset="-128"/>
              <a:ea typeface="游ゴシック" panose="020B0400000000000000" pitchFamily="50" charset="-128"/>
              <a:cs typeface="Yu Gothic"/>
            </a:endParaRPr>
          </a:p>
          <a:p>
            <a:pPr marL="26963">
              <a:spcBef>
                <a:spcPts val="332"/>
              </a:spcBef>
            </a:pPr>
            <a:endParaRPr lang="en-US" altLang="ja-JP" sz="1300" b="1" dirty="0">
              <a:latin typeface="游ゴシック" panose="020B0400000000000000" pitchFamily="50" charset="-128"/>
              <a:ea typeface="游ゴシック" panose="020B0400000000000000" pitchFamily="50" charset="-128"/>
              <a:cs typeface="Yu Gothic"/>
            </a:endParaRPr>
          </a:p>
          <a:p>
            <a:pPr marL="11723">
              <a:spcBef>
                <a:spcPts val="245"/>
              </a:spcBef>
            </a:pPr>
            <a:r>
              <a:rPr lang="ja-JP" altLang="en-US" sz="1300" b="1" dirty="0">
                <a:latin typeface="游ゴシック" panose="020B0400000000000000" pitchFamily="50" charset="-128"/>
                <a:ea typeface="游ゴシック" panose="020B0400000000000000" pitchFamily="50" charset="-128"/>
                <a:cs typeface="Yu Gothic"/>
              </a:rPr>
              <a:t>・弱点の補強し、</a:t>
            </a:r>
            <a:endParaRPr lang="en-US" altLang="ja-JP" sz="1300" b="1" dirty="0">
              <a:latin typeface="游ゴシック" panose="020B0400000000000000" pitchFamily="50" charset="-128"/>
              <a:ea typeface="游ゴシック" panose="020B0400000000000000" pitchFamily="50" charset="-128"/>
              <a:cs typeface="Yu Gothic"/>
            </a:endParaRPr>
          </a:p>
          <a:p>
            <a:pPr marL="11723">
              <a:spcBef>
                <a:spcPts val="245"/>
              </a:spcBef>
            </a:pPr>
            <a:r>
              <a:rPr lang="ja-JP" altLang="en-US" sz="1300" b="1" dirty="0">
                <a:latin typeface="游ゴシック" panose="020B0400000000000000" pitchFamily="50" charset="-128"/>
                <a:ea typeface="游ゴシック" panose="020B0400000000000000" pitchFamily="50" charset="-128"/>
                <a:cs typeface="Yu Gothic"/>
              </a:rPr>
              <a:t>　安定し</a:t>
            </a:r>
            <a:r>
              <a:rPr lang="ja-JP" altLang="en-US" sz="1300" b="1" spc="-14" dirty="0">
                <a:latin typeface="游ゴシック" panose="020B0400000000000000" pitchFamily="50" charset="-128"/>
                <a:ea typeface="游ゴシック" panose="020B0400000000000000" pitchFamily="50" charset="-128"/>
                <a:cs typeface="Yu Gothic"/>
              </a:rPr>
              <a:t>て</a:t>
            </a:r>
            <a:r>
              <a:rPr lang="ja-JP" altLang="en-US" sz="1300" b="1" dirty="0">
                <a:latin typeface="游ゴシック" panose="020B0400000000000000" pitchFamily="50" charset="-128"/>
                <a:ea typeface="游ゴシック" panose="020B0400000000000000" pitchFamily="50" charset="-128"/>
                <a:cs typeface="Yu Gothic"/>
              </a:rPr>
              <a:t>発展</a:t>
            </a:r>
            <a:r>
              <a:rPr lang="ja-JP" altLang="en-US" sz="1300" b="1" spc="-14" dirty="0">
                <a:latin typeface="游ゴシック" panose="020B0400000000000000" pitchFamily="50" charset="-128"/>
                <a:ea typeface="游ゴシック" panose="020B0400000000000000" pitchFamily="50" charset="-128"/>
                <a:cs typeface="Yu Gothic"/>
              </a:rPr>
              <a:t>で</a:t>
            </a:r>
            <a:r>
              <a:rPr lang="ja-JP" altLang="en-US" sz="1300" b="1" dirty="0">
                <a:latin typeface="游ゴシック" panose="020B0400000000000000" pitchFamily="50" charset="-128"/>
                <a:ea typeface="游ゴシック" panose="020B0400000000000000" pitchFamily="50" charset="-128"/>
                <a:cs typeface="Yu Gothic"/>
              </a:rPr>
              <a:t>きる</a:t>
            </a:r>
            <a:r>
              <a:rPr lang="ja-JP" altLang="en-US" sz="1300" b="1" spc="-14" dirty="0">
                <a:latin typeface="游ゴシック" panose="020B0400000000000000" pitchFamily="50" charset="-128"/>
                <a:ea typeface="游ゴシック" panose="020B0400000000000000" pitchFamily="50" charset="-128"/>
                <a:cs typeface="Yu Gothic"/>
              </a:rPr>
              <a:t>企</a:t>
            </a:r>
            <a:r>
              <a:rPr lang="ja-JP" altLang="en-US" sz="1300" b="1" dirty="0">
                <a:latin typeface="游ゴシック" panose="020B0400000000000000" pitchFamily="50" charset="-128"/>
                <a:ea typeface="游ゴシック" panose="020B0400000000000000" pitchFamily="50" charset="-128"/>
                <a:cs typeface="Yu Gothic"/>
              </a:rPr>
              <a:t>業に</a:t>
            </a:r>
            <a:r>
              <a:rPr lang="ja-JP" altLang="en-US" sz="1300" b="1" spc="-14" dirty="0">
                <a:latin typeface="游ゴシック" panose="020B0400000000000000" pitchFamily="50" charset="-128"/>
                <a:ea typeface="游ゴシック" panose="020B0400000000000000" pitchFamily="50" charset="-128"/>
                <a:cs typeface="Yu Gothic"/>
              </a:rPr>
              <a:t>な</a:t>
            </a:r>
            <a:r>
              <a:rPr lang="ja-JP" altLang="en-US" sz="1300" b="1" dirty="0">
                <a:latin typeface="游ゴシック" panose="020B0400000000000000" pitchFamily="50" charset="-128"/>
                <a:ea typeface="游ゴシック" panose="020B0400000000000000" pitchFamily="50" charset="-128"/>
                <a:cs typeface="Yu Gothic"/>
              </a:rPr>
              <a:t>る</a:t>
            </a:r>
            <a:endParaRPr lang="en-US" altLang="ja-JP" sz="1300" b="1" dirty="0">
              <a:latin typeface="游ゴシック" panose="020B0400000000000000" pitchFamily="50" charset="-128"/>
              <a:ea typeface="游ゴシック" panose="020B0400000000000000" pitchFamily="50" charset="-128"/>
              <a:cs typeface="Yu Gothic"/>
            </a:endParaRPr>
          </a:p>
          <a:p>
            <a:pPr marL="11723">
              <a:spcBef>
                <a:spcPts val="245"/>
              </a:spcBef>
            </a:pPr>
            <a:endParaRPr lang="en-US" altLang="ja-JP" sz="1300" b="1" dirty="0">
              <a:latin typeface="游ゴシック" panose="020B0400000000000000" pitchFamily="50" charset="-128"/>
              <a:ea typeface="游ゴシック" panose="020B0400000000000000" pitchFamily="50" charset="-128"/>
              <a:cs typeface="Yu Gothic"/>
            </a:endParaRPr>
          </a:p>
          <a:p>
            <a:pPr marL="11723"/>
            <a:r>
              <a:rPr lang="ja-JP" altLang="en-US" sz="1300" b="1" dirty="0">
                <a:latin typeface="游ゴシック" panose="020B0400000000000000" pitchFamily="50" charset="-128"/>
                <a:ea typeface="游ゴシック" panose="020B0400000000000000" pitchFamily="50" charset="-128"/>
                <a:cs typeface="Yu Gothic"/>
              </a:rPr>
              <a:t>・従業員が安心して働け</a:t>
            </a:r>
            <a:r>
              <a:rPr lang="ja-JP" altLang="en-US" sz="1300" b="1" spc="-14" dirty="0">
                <a:latin typeface="游ゴシック" panose="020B0400000000000000" pitchFamily="50" charset="-128"/>
                <a:ea typeface="游ゴシック" panose="020B0400000000000000" pitchFamily="50" charset="-128"/>
                <a:cs typeface="Yu Gothic"/>
              </a:rPr>
              <a:t>る</a:t>
            </a:r>
            <a:r>
              <a:rPr lang="ja-JP" altLang="en-US" sz="1300" b="1" dirty="0">
                <a:latin typeface="游ゴシック" panose="020B0400000000000000" pitchFamily="50" charset="-128"/>
                <a:ea typeface="游ゴシック" panose="020B0400000000000000" pitchFamily="50" charset="-128"/>
                <a:cs typeface="Yu Gothic"/>
              </a:rPr>
              <a:t>企業</a:t>
            </a:r>
            <a:r>
              <a:rPr lang="ja-JP" altLang="en-US" sz="1300" b="1" spc="-14" dirty="0">
                <a:latin typeface="游ゴシック" panose="020B0400000000000000" pitchFamily="50" charset="-128"/>
                <a:ea typeface="游ゴシック" panose="020B0400000000000000" pitchFamily="50" charset="-128"/>
                <a:cs typeface="Yu Gothic"/>
              </a:rPr>
              <a:t>を</a:t>
            </a:r>
            <a:r>
              <a:rPr lang="ja-JP" altLang="en-US" sz="1300" b="1" dirty="0">
                <a:latin typeface="游ゴシック" panose="020B0400000000000000" pitchFamily="50" charset="-128"/>
                <a:ea typeface="游ゴシック" panose="020B0400000000000000" pitchFamily="50" charset="-128"/>
                <a:cs typeface="Yu Gothic"/>
              </a:rPr>
              <a:t>創る</a:t>
            </a:r>
            <a:endParaRPr lang="ja-JP" altLang="en-US" sz="1300" dirty="0">
              <a:latin typeface="游ゴシック" panose="020B0400000000000000" pitchFamily="50" charset="-128"/>
              <a:ea typeface="游ゴシック" panose="020B0400000000000000" pitchFamily="50" charset="-128"/>
              <a:cs typeface="Yu Gothic"/>
            </a:endParaRPr>
          </a:p>
        </p:txBody>
      </p:sp>
      <p:sp>
        <p:nvSpPr>
          <p:cNvPr id="47" name="object 19">
            <a:extLst>
              <a:ext uri="{FF2B5EF4-FFF2-40B4-BE49-F238E27FC236}">
                <a16:creationId xmlns:a16="http://schemas.microsoft.com/office/drawing/2014/main" id="{C366B778-14DC-46D4-95D0-BD692F3660DA}"/>
              </a:ext>
            </a:extLst>
          </p:cNvPr>
          <p:cNvSpPr txBox="1"/>
          <p:nvPr/>
        </p:nvSpPr>
        <p:spPr>
          <a:xfrm>
            <a:off x="6915988" y="2500693"/>
            <a:ext cx="2594405" cy="1657259"/>
          </a:xfrm>
          <a:prstGeom prst="rect">
            <a:avLst/>
          </a:prstGeom>
        </p:spPr>
        <p:txBody>
          <a:bodyPr vert="horz" wrap="square" lIns="0" tIns="147711" rIns="0" bIns="0" rtlCol="0">
            <a:spAutoFit/>
          </a:bodyPr>
          <a:lstStyle/>
          <a:p>
            <a:pPr marL="11723">
              <a:spcBef>
                <a:spcPts val="1163"/>
              </a:spcBef>
            </a:pPr>
            <a:r>
              <a:rPr lang="ja-JP" altLang="en-US" sz="1300" b="1" dirty="0">
                <a:latin typeface="游ゴシック" panose="020B0400000000000000" pitchFamily="50" charset="-128"/>
                <a:ea typeface="游ゴシック" panose="020B0400000000000000" pitchFamily="50" charset="-128"/>
                <a:cs typeface="Yu Gothic"/>
              </a:rPr>
              <a:t>・株主や社長が亡く</a:t>
            </a:r>
            <a:r>
              <a:rPr lang="ja-JP" altLang="en-US" sz="1300" b="1" spc="-14" dirty="0">
                <a:latin typeface="游ゴシック" panose="020B0400000000000000" pitchFamily="50" charset="-128"/>
                <a:ea typeface="游ゴシック" panose="020B0400000000000000" pitchFamily="50" charset="-128"/>
                <a:cs typeface="Yu Gothic"/>
              </a:rPr>
              <a:t>な</a:t>
            </a:r>
            <a:r>
              <a:rPr lang="ja-JP" altLang="en-US" sz="1300" b="1" dirty="0">
                <a:latin typeface="游ゴシック" panose="020B0400000000000000" pitchFamily="50" charset="-128"/>
                <a:ea typeface="游ゴシック" panose="020B0400000000000000" pitchFamily="50" charset="-128"/>
                <a:cs typeface="Yu Gothic"/>
              </a:rPr>
              <a:t>って</a:t>
            </a:r>
            <a:r>
              <a:rPr lang="ja-JP" altLang="en-US" sz="1300" b="1" spc="-14" dirty="0">
                <a:latin typeface="游ゴシック" panose="020B0400000000000000" pitchFamily="50" charset="-128"/>
                <a:ea typeface="游ゴシック" panose="020B0400000000000000" pitchFamily="50" charset="-128"/>
                <a:cs typeface="Yu Gothic"/>
              </a:rPr>
              <a:t>か</a:t>
            </a:r>
            <a:r>
              <a:rPr lang="ja-JP" altLang="en-US" sz="1300" b="1" dirty="0">
                <a:latin typeface="游ゴシック" panose="020B0400000000000000" pitchFamily="50" charset="-128"/>
                <a:ea typeface="游ゴシック" panose="020B0400000000000000" pitchFamily="50" charset="-128"/>
                <a:cs typeface="Yu Gothic"/>
              </a:rPr>
              <a:t>ら</a:t>
            </a:r>
            <a:br>
              <a:rPr lang="en-US" altLang="ja-JP" sz="1300" b="1" dirty="0">
                <a:latin typeface="游ゴシック" panose="020B0400000000000000" pitchFamily="50" charset="-128"/>
                <a:ea typeface="游ゴシック" panose="020B0400000000000000" pitchFamily="50" charset="-128"/>
                <a:cs typeface="Yu Gothic"/>
              </a:rPr>
            </a:br>
            <a:r>
              <a:rPr lang="ja-JP" altLang="en-US" sz="1300" b="1" dirty="0">
                <a:latin typeface="游ゴシック" panose="020B0400000000000000" pitchFamily="50" charset="-128"/>
                <a:ea typeface="游ゴシック" panose="020B0400000000000000" pitchFamily="50" charset="-128"/>
                <a:cs typeface="Yu Gothic"/>
              </a:rPr>
              <a:t>　考</a:t>
            </a:r>
            <a:r>
              <a:rPr lang="ja-JP" altLang="en-US" sz="1300" b="1" spc="-14" dirty="0">
                <a:latin typeface="游ゴシック" panose="020B0400000000000000" pitchFamily="50" charset="-128"/>
                <a:ea typeface="游ゴシック" panose="020B0400000000000000" pitchFamily="50" charset="-128"/>
                <a:cs typeface="Yu Gothic"/>
              </a:rPr>
              <a:t>え</a:t>
            </a:r>
            <a:r>
              <a:rPr lang="ja-JP" altLang="en-US" sz="1300" b="1" dirty="0">
                <a:latin typeface="游ゴシック" panose="020B0400000000000000" pitchFamily="50" charset="-128"/>
                <a:ea typeface="游ゴシック" panose="020B0400000000000000" pitchFamily="50" charset="-128"/>
                <a:cs typeface="Yu Gothic"/>
              </a:rPr>
              <a:t>るの</a:t>
            </a:r>
            <a:r>
              <a:rPr lang="ja-JP" altLang="en-US" sz="1300" b="1" spc="-14" dirty="0">
                <a:latin typeface="游ゴシック" panose="020B0400000000000000" pitchFamily="50" charset="-128"/>
                <a:ea typeface="游ゴシック" panose="020B0400000000000000" pitchFamily="50" charset="-128"/>
                <a:cs typeface="Yu Gothic"/>
              </a:rPr>
              <a:t>で</a:t>
            </a:r>
            <a:r>
              <a:rPr lang="ja-JP" altLang="en-US" sz="1300" b="1" dirty="0">
                <a:latin typeface="游ゴシック" panose="020B0400000000000000" pitchFamily="50" charset="-128"/>
                <a:ea typeface="游ゴシック" panose="020B0400000000000000" pitchFamily="50" charset="-128"/>
                <a:cs typeface="Yu Gothic"/>
              </a:rPr>
              <a:t>はな</a:t>
            </a:r>
            <a:r>
              <a:rPr lang="ja-JP" altLang="en-US" sz="1300" b="1" spc="-14" dirty="0">
                <a:latin typeface="游ゴシック" panose="020B0400000000000000" pitchFamily="50" charset="-128"/>
                <a:ea typeface="游ゴシック" panose="020B0400000000000000" pitchFamily="50" charset="-128"/>
                <a:cs typeface="Yu Gothic"/>
              </a:rPr>
              <a:t>く</a:t>
            </a:r>
            <a:r>
              <a:rPr lang="ja-JP" altLang="en-US" sz="1300" b="1" dirty="0">
                <a:latin typeface="游ゴシック" panose="020B0400000000000000" pitchFamily="50" charset="-128"/>
                <a:ea typeface="游ゴシック" panose="020B0400000000000000" pitchFamily="50" charset="-128"/>
                <a:cs typeface="Yu Gothic"/>
              </a:rPr>
              <a:t>事前</a:t>
            </a:r>
            <a:r>
              <a:rPr lang="ja-JP" altLang="en-US" sz="1300" b="1" spc="-14" dirty="0">
                <a:latin typeface="游ゴシック" panose="020B0400000000000000" pitchFamily="50" charset="-128"/>
                <a:ea typeface="游ゴシック" panose="020B0400000000000000" pitchFamily="50" charset="-128"/>
                <a:cs typeface="Yu Gothic"/>
              </a:rPr>
              <a:t>の</a:t>
            </a:r>
            <a:r>
              <a:rPr lang="ja-JP" altLang="en-US" sz="1300" b="1" dirty="0">
                <a:latin typeface="游ゴシック" panose="020B0400000000000000" pitchFamily="50" charset="-128"/>
                <a:ea typeface="游ゴシック" panose="020B0400000000000000" pitchFamily="50" charset="-128"/>
                <a:cs typeface="Yu Gothic"/>
              </a:rPr>
              <a:t>計画</a:t>
            </a:r>
            <a:endParaRPr lang="en-US" altLang="ja-JP" sz="1300" b="1" dirty="0">
              <a:latin typeface="游ゴシック" panose="020B0400000000000000" pitchFamily="50" charset="-128"/>
              <a:ea typeface="游ゴシック" panose="020B0400000000000000" pitchFamily="50" charset="-128"/>
              <a:cs typeface="Yu Gothic"/>
            </a:endParaRPr>
          </a:p>
          <a:p>
            <a:pPr marL="11723">
              <a:spcBef>
                <a:spcPts val="1163"/>
              </a:spcBef>
            </a:pPr>
            <a:r>
              <a:rPr lang="ja-JP" altLang="en-US" sz="1300" b="1" dirty="0">
                <a:latin typeface="游ゴシック" panose="020B0400000000000000" pitchFamily="50" charset="-128"/>
                <a:ea typeface="游ゴシック" panose="020B0400000000000000" pitchFamily="50" charset="-128"/>
                <a:cs typeface="Yu Gothic"/>
              </a:rPr>
              <a:t>・自分たちに合った候補</a:t>
            </a:r>
            <a:r>
              <a:rPr lang="ja-JP" altLang="en-US" sz="1300" b="1" spc="-14" dirty="0">
                <a:latin typeface="游ゴシック" panose="020B0400000000000000" pitchFamily="50" charset="-128"/>
                <a:ea typeface="游ゴシック" panose="020B0400000000000000" pitchFamily="50" charset="-128"/>
                <a:cs typeface="Yu Gothic"/>
              </a:rPr>
              <a:t>先</a:t>
            </a:r>
            <a:r>
              <a:rPr lang="ja-JP" altLang="en-US" sz="1300" b="1" dirty="0">
                <a:latin typeface="游ゴシック" panose="020B0400000000000000" pitchFamily="50" charset="-128"/>
                <a:ea typeface="游ゴシック" panose="020B0400000000000000" pitchFamily="50" charset="-128"/>
                <a:cs typeface="Yu Gothic"/>
              </a:rPr>
              <a:t>を</a:t>
            </a:r>
            <a:br>
              <a:rPr lang="en-US" altLang="ja-JP" sz="1300" b="1" dirty="0">
                <a:latin typeface="游ゴシック" panose="020B0400000000000000" pitchFamily="50" charset="-128"/>
                <a:ea typeface="游ゴシック" panose="020B0400000000000000" pitchFamily="50" charset="-128"/>
                <a:cs typeface="Yu Gothic"/>
              </a:rPr>
            </a:br>
            <a:r>
              <a:rPr lang="ja-JP" altLang="en-US" sz="1300" b="1" dirty="0">
                <a:latin typeface="游ゴシック" panose="020B0400000000000000" pitchFamily="50" charset="-128"/>
                <a:ea typeface="游ゴシック" panose="020B0400000000000000" pitchFamily="50" charset="-128"/>
                <a:cs typeface="Yu Gothic"/>
              </a:rPr>
              <a:t>　幅</a:t>
            </a:r>
            <a:r>
              <a:rPr lang="ja-JP" altLang="en-US" sz="1300" b="1" spc="-14" dirty="0">
                <a:latin typeface="游ゴシック" panose="020B0400000000000000" pitchFamily="50" charset="-128"/>
                <a:ea typeface="游ゴシック" panose="020B0400000000000000" pitchFamily="50" charset="-128"/>
                <a:cs typeface="Yu Gothic"/>
              </a:rPr>
              <a:t>広</a:t>
            </a:r>
            <a:r>
              <a:rPr lang="ja-JP" altLang="en-US" sz="1300" b="1" dirty="0">
                <a:latin typeface="游ゴシック" panose="020B0400000000000000" pitchFamily="50" charset="-128"/>
                <a:ea typeface="游ゴシック" panose="020B0400000000000000" pitchFamily="50" charset="-128"/>
                <a:cs typeface="Yu Gothic"/>
              </a:rPr>
              <a:t>く探す</a:t>
            </a:r>
            <a:endParaRPr lang="en-US" altLang="ja-JP" sz="1300" b="1" dirty="0">
              <a:latin typeface="游ゴシック" panose="020B0400000000000000" pitchFamily="50" charset="-128"/>
              <a:ea typeface="游ゴシック" panose="020B0400000000000000" pitchFamily="50" charset="-128"/>
              <a:cs typeface="Yu Gothic"/>
            </a:endParaRPr>
          </a:p>
          <a:p>
            <a:pPr marL="11723">
              <a:spcBef>
                <a:spcPts val="1163"/>
              </a:spcBef>
            </a:pPr>
            <a:r>
              <a:rPr lang="ja-JP" altLang="en-US" sz="1300" b="1" dirty="0">
                <a:latin typeface="游ゴシック" panose="020B0400000000000000" pitchFamily="50" charset="-128"/>
                <a:ea typeface="游ゴシック" panose="020B0400000000000000" pitchFamily="50" charset="-128"/>
                <a:cs typeface="Yu Gothic"/>
              </a:rPr>
              <a:t>・安定した企業になるた</a:t>
            </a:r>
            <a:r>
              <a:rPr lang="ja-JP" altLang="en-US" sz="1300" b="1" spc="-14" dirty="0">
                <a:latin typeface="游ゴシック" panose="020B0400000000000000" pitchFamily="50" charset="-128"/>
                <a:ea typeface="游ゴシック" panose="020B0400000000000000" pitchFamily="50" charset="-128"/>
                <a:cs typeface="Yu Gothic"/>
              </a:rPr>
              <a:t>め</a:t>
            </a:r>
            <a:r>
              <a:rPr lang="ja-JP" altLang="en-US" sz="1300" b="1" dirty="0">
                <a:latin typeface="游ゴシック" panose="020B0400000000000000" pitchFamily="50" charset="-128"/>
                <a:ea typeface="游ゴシック" panose="020B0400000000000000" pitchFamily="50" charset="-128"/>
                <a:cs typeface="Yu Gothic"/>
              </a:rPr>
              <a:t>に、</a:t>
            </a:r>
            <a:br>
              <a:rPr lang="en-US" altLang="ja-JP" sz="1300" b="1" dirty="0">
                <a:latin typeface="游ゴシック" panose="020B0400000000000000" pitchFamily="50" charset="-128"/>
                <a:ea typeface="游ゴシック" panose="020B0400000000000000" pitchFamily="50" charset="-128"/>
                <a:cs typeface="Yu Gothic"/>
              </a:rPr>
            </a:br>
            <a:r>
              <a:rPr lang="ja-JP" altLang="en-US" sz="1300" b="1" dirty="0">
                <a:latin typeface="游ゴシック" panose="020B0400000000000000" pitchFamily="50" charset="-128"/>
                <a:ea typeface="游ゴシック" panose="020B0400000000000000" pitchFamily="50" charset="-128"/>
                <a:cs typeface="Yu Gothic"/>
              </a:rPr>
              <a:t>　</a:t>
            </a:r>
            <a:r>
              <a:rPr lang="ja-JP" altLang="en-US" sz="1300" b="1" spc="-14" dirty="0">
                <a:latin typeface="游ゴシック" panose="020B0400000000000000" pitchFamily="50" charset="-128"/>
                <a:ea typeface="游ゴシック" panose="020B0400000000000000" pitchFamily="50" charset="-128"/>
                <a:cs typeface="Yu Gothic"/>
              </a:rPr>
              <a:t>計</a:t>
            </a:r>
            <a:r>
              <a:rPr lang="ja-JP" altLang="en-US" sz="1300" b="1" dirty="0">
                <a:latin typeface="游ゴシック" panose="020B0400000000000000" pitchFamily="50" charset="-128"/>
                <a:ea typeface="游ゴシック" panose="020B0400000000000000" pitchFamily="50" charset="-128"/>
                <a:cs typeface="Yu Gothic"/>
              </a:rPr>
              <a:t>画を</a:t>
            </a:r>
            <a:r>
              <a:rPr lang="ja-JP" altLang="en-US" sz="1300" b="1" spc="-14" dirty="0">
                <a:latin typeface="游ゴシック" panose="020B0400000000000000" pitchFamily="50" charset="-128"/>
                <a:ea typeface="游ゴシック" panose="020B0400000000000000" pitchFamily="50" charset="-128"/>
                <a:cs typeface="Yu Gothic"/>
              </a:rPr>
              <a:t>立</a:t>
            </a:r>
            <a:r>
              <a:rPr lang="ja-JP" altLang="en-US" sz="1300" b="1" dirty="0">
                <a:latin typeface="游ゴシック" panose="020B0400000000000000" pitchFamily="50" charset="-128"/>
                <a:ea typeface="游ゴシック" panose="020B0400000000000000" pitchFamily="50" charset="-128"/>
                <a:cs typeface="Yu Gothic"/>
              </a:rPr>
              <a:t>てる</a:t>
            </a:r>
          </a:p>
        </p:txBody>
      </p:sp>
      <p:sp>
        <p:nvSpPr>
          <p:cNvPr id="6" name="矢印: 右 5">
            <a:extLst>
              <a:ext uri="{FF2B5EF4-FFF2-40B4-BE49-F238E27FC236}">
                <a16:creationId xmlns:a16="http://schemas.microsoft.com/office/drawing/2014/main" id="{C347AEA6-2A73-4585-82C8-7413BCE9EADB}"/>
              </a:ext>
            </a:extLst>
          </p:cNvPr>
          <p:cNvSpPr/>
          <p:nvPr/>
        </p:nvSpPr>
        <p:spPr>
          <a:xfrm>
            <a:off x="3218593" y="2601726"/>
            <a:ext cx="329573" cy="1396512"/>
          </a:xfrm>
          <a:prstGeom prst="rightArrow">
            <a:avLst>
              <a:gd name="adj1" fmla="val 50000"/>
              <a:gd name="adj2" fmla="val 9908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右 53">
            <a:extLst>
              <a:ext uri="{FF2B5EF4-FFF2-40B4-BE49-F238E27FC236}">
                <a16:creationId xmlns:a16="http://schemas.microsoft.com/office/drawing/2014/main" id="{D177F987-73BF-48D5-88E2-848E2080F808}"/>
              </a:ext>
            </a:extLst>
          </p:cNvPr>
          <p:cNvSpPr/>
          <p:nvPr/>
        </p:nvSpPr>
        <p:spPr>
          <a:xfrm>
            <a:off x="6457842" y="2601726"/>
            <a:ext cx="329573" cy="1396512"/>
          </a:xfrm>
          <a:prstGeom prst="rightArrow">
            <a:avLst>
              <a:gd name="adj1" fmla="val 50000"/>
              <a:gd name="adj2" fmla="val 9908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五方向 10">
            <a:extLst>
              <a:ext uri="{FF2B5EF4-FFF2-40B4-BE49-F238E27FC236}">
                <a16:creationId xmlns:a16="http://schemas.microsoft.com/office/drawing/2014/main" id="{9B6FEAA3-9F90-4CB0-9E21-F3F86155C5FF}"/>
              </a:ext>
            </a:extLst>
          </p:cNvPr>
          <p:cNvSpPr/>
          <p:nvPr/>
        </p:nvSpPr>
        <p:spPr>
          <a:xfrm>
            <a:off x="369904" y="1871210"/>
            <a:ext cx="2704309" cy="466781"/>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0A8DBC1-F9C0-43AD-9975-9489B1ABE1D1}"/>
              </a:ext>
            </a:extLst>
          </p:cNvPr>
          <p:cNvSpPr txBox="1"/>
          <p:nvPr/>
        </p:nvSpPr>
        <p:spPr>
          <a:xfrm>
            <a:off x="-135252" y="1970371"/>
            <a:ext cx="3627791" cy="307777"/>
          </a:xfrm>
          <a:prstGeom prst="rect">
            <a:avLst/>
          </a:prstGeom>
          <a:noFill/>
        </p:spPr>
        <p:txBody>
          <a:bodyPr wrap="square" rtlCol="0">
            <a:spAutoFit/>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rPr>
              <a:t>①自社に合ったＭ＆Ａを考える</a:t>
            </a:r>
          </a:p>
        </p:txBody>
      </p:sp>
      <p:sp>
        <p:nvSpPr>
          <p:cNvPr id="57" name="矢印: 五方向 56">
            <a:extLst>
              <a:ext uri="{FF2B5EF4-FFF2-40B4-BE49-F238E27FC236}">
                <a16:creationId xmlns:a16="http://schemas.microsoft.com/office/drawing/2014/main" id="{D287BAEE-D31F-4875-8699-42B39867C731}"/>
              </a:ext>
            </a:extLst>
          </p:cNvPr>
          <p:cNvSpPr/>
          <p:nvPr/>
        </p:nvSpPr>
        <p:spPr>
          <a:xfrm>
            <a:off x="3595940" y="1802211"/>
            <a:ext cx="2704309" cy="581164"/>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E0BB5265-276C-4602-B5BC-2E87E5C56E36}"/>
              </a:ext>
            </a:extLst>
          </p:cNvPr>
          <p:cNvSpPr txBox="1"/>
          <p:nvPr/>
        </p:nvSpPr>
        <p:spPr>
          <a:xfrm>
            <a:off x="3120106" y="1847573"/>
            <a:ext cx="3627791" cy="523220"/>
          </a:xfrm>
          <a:prstGeom prst="rect">
            <a:avLst/>
          </a:prstGeom>
          <a:noFill/>
        </p:spPr>
        <p:txBody>
          <a:bodyPr wrap="square" rtlCol="0">
            <a:spAutoFit/>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rPr>
              <a:t>②自社の経営課題を把握し、</a:t>
            </a:r>
          </a:p>
          <a:p>
            <a:pPr algn="ctr"/>
            <a:r>
              <a:rPr lang="ja-JP" altLang="en-US" sz="1400" b="1" dirty="0">
                <a:solidFill>
                  <a:schemeClr val="bg1"/>
                </a:solidFill>
                <a:latin typeface="游ゴシック" panose="020B0400000000000000" pitchFamily="50" charset="-128"/>
                <a:ea typeface="游ゴシック" panose="020B0400000000000000" pitchFamily="50" charset="-128"/>
              </a:rPr>
              <a:t>Ｍ＆Ａ</a:t>
            </a:r>
            <a:r>
              <a:rPr kumimoji="1" lang="ja-JP" altLang="en-US" sz="1400" b="1" dirty="0">
                <a:solidFill>
                  <a:schemeClr val="bg1"/>
                </a:solidFill>
                <a:latin typeface="游ゴシック" panose="020B0400000000000000" pitchFamily="50" charset="-128"/>
                <a:ea typeface="游ゴシック" panose="020B0400000000000000" pitchFamily="50" charset="-128"/>
              </a:rPr>
              <a:t>を通して解決する</a:t>
            </a:r>
          </a:p>
        </p:txBody>
      </p:sp>
      <p:sp>
        <p:nvSpPr>
          <p:cNvPr id="58" name="矢印: 五方向 57">
            <a:extLst>
              <a:ext uri="{FF2B5EF4-FFF2-40B4-BE49-F238E27FC236}">
                <a16:creationId xmlns:a16="http://schemas.microsoft.com/office/drawing/2014/main" id="{F33661F6-5310-4927-91D9-6CB6E70594AB}"/>
              </a:ext>
            </a:extLst>
          </p:cNvPr>
          <p:cNvSpPr/>
          <p:nvPr/>
        </p:nvSpPr>
        <p:spPr>
          <a:xfrm>
            <a:off x="7149737" y="1870775"/>
            <a:ext cx="2160273" cy="466781"/>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EF64D771-8055-465A-9AA1-27091ED261CE}"/>
              </a:ext>
            </a:extLst>
          </p:cNvPr>
          <p:cNvSpPr txBox="1"/>
          <p:nvPr/>
        </p:nvSpPr>
        <p:spPr>
          <a:xfrm>
            <a:off x="6353404" y="1961357"/>
            <a:ext cx="3627791" cy="307777"/>
          </a:xfrm>
          <a:prstGeom prst="rect">
            <a:avLst/>
          </a:prstGeom>
          <a:noFill/>
        </p:spPr>
        <p:txBody>
          <a:bodyPr wrap="square" rtlCol="0" anchor="ctr">
            <a:spAutoFit/>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rPr>
              <a:t>③計画的に進める</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9284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BC7FCEE-79E8-4259-8C2D-978FCCE3F08D}"/>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454A37E5-3F06-4CAE-82C0-A712CBB15237}"/>
              </a:ext>
            </a:extLst>
          </p:cNvPr>
          <p:cNvSpPr>
            <a:spLocks noGrp="1"/>
          </p:cNvSpPr>
          <p:nvPr>
            <p:ph type="sldNum" sz="quarter" idx="12"/>
          </p:nvPr>
        </p:nvSpPr>
        <p:spPr/>
        <p:txBody>
          <a:bodyPr/>
          <a:lstStyle/>
          <a:p>
            <a:fld id="{7A7CC359-C221-4191-8B2A-4C3FB14C6D20}" type="slidenum">
              <a:rPr kumimoji="1" lang="ja-JP" altLang="en-US" smtClean="0"/>
              <a:t>13</a:t>
            </a:fld>
            <a:endParaRPr kumimoji="1" lang="ja-JP" altLang="en-US"/>
          </a:p>
        </p:txBody>
      </p:sp>
      <p:sp>
        <p:nvSpPr>
          <p:cNvPr id="4" name="タイトル 12">
            <a:extLst>
              <a:ext uri="{FF2B5EF4-FFF2-40B4-BE49-F238E27FC236}">
                <a16:creationId xmlns:a16="http://schemas.microsoft.com/office/drawing/2014/main" id="{5E58D525-68DD-4792-B693-C4CDC0A4A13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事業承継の相談事例</a:t>
            </a:r>
          </a:p>
        </p:txBody>
      </p:sp>
      <p:graphicFrame>
        <p:nvGraphicFramePr>
          <p:cNvPr id="23" name="図表 22">
            <a:extLst>
              <a:ext uri="{FF2B5EF4-FFF2-40B4-BE49-F238E27FC236}">
                <a16:creationId xmlns:a16="http://schemas.microsoft.com/office/drawing/2014/main" id="{38721ED5-526F-CA5B-5406-0622811EC7B6}"/>
              </a:ext>
            </a:extLst>
          </p:cNvPr>
          <p:cNvGraphicFramePr/>
          <p:nvPr>
            <p:extLst>
              <p:ext uri="{D42A27DB-BD31-4B8C-83A1-F6EECF244321}">
                <p14:modId xmlns:p14="http://schemas.microsoft.com/office/powerpoint/2010/main" val="4209308038"/>
              </p:ext>
            </p:extLst>
          </p:nvPr>
        </p:nvGraphicFramePr>
        <p:xfrm>
          <a:off x="481022" y="1396739"/>
          <a:ext cx="8675787" cy="48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14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BC7FCEE-79E8-4259-8C2D-978FCCE3F08D}"/>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454A37E5-3F06-4CAE-82C0-A712CBB15237}"/>
              </a:ext>
            </a:extLst>
          </p:cNvPr>
          <p:cNvSpPr>
            <a:spLocks noGrp="1"/>
          </p:cNvSpPr>
          <p:nvPr>
            <p:ph type="sldNum" sz="quarter" idx="12"/>
          </p:nvPr>
        </p:nvSpPr>
        <p:spPr/>
        <p:txBody>
          <a:bodyPr/>
          <a:lstStyle/>
          <a:p>
            <a:fld id="{7A7CC359-C221-4191-8B2A-4C3FB14C6D20}" type="slidenum">
              <a:rPr kumimoji="1" lang="ja-JP" altLang="en-US" smtClean="0"/>
              <a:t>14</a:t>
            </a:fld>
            <a:endParaRPr kumimoji="1" lang="ja-JP" altLang="en-US"/>
          </a:p>
        </p:txBody>
      </p:sp>
      <p:sp>
        <p:nvSpPr>
          <p:cNvPr id="4" name="タイトル 12">
            <a:extLst>
              <a:ext uri="{FF2B5EF4-FFF2-40B4-BE49-F238E27FC236}">
                <a16:creationId xmlns:a16="http://schemas.microsoft.com/office/drawing/2014/main" id="{5E58D525-68DD-4792-B693-C4CDC0A4A13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廃業しないことによるメリット</a:t>
            </a:r>
          </a:p>
        </p:txBody>
      </p:sp>
      <p:sp>
        <p:nvSpPr>
          <p:cNvPr id="6" name="テキスト ボックス 5">
            <a:extLst>
              <a:ext uri="{FF2B5EF4-FFF2-40B4-BE49-F238E27FC236}">
                <a16:creationId xmlns:a16="http://schemas.microsoft.com/office/drawing/2014/main" id="{B9C873FF-7B46-4637-AC93-17CAAF610644}"/>
              </a:ext>
            </a:extLst>
          </p:cNvPr>
          <p:cNvSpPr txBox="1"/>
          <p:nvPr/>
        </p:nvSpPr>
        <p:spPr>
          <a:xfrm>
            <a:off x="401739" y="1421027"/>
            <a:ext cx="9112964" cy="1754326"/>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「体が動かなくなったら廃業すればよい」とおっしゃっている経営者の方も多い。</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ただ、廃業は大変だということに気づいていない方も多い。</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従業員を解雇しなければならない、借入を返済しなければならない、リース契約や賃貸借契約など契約を解除しなければならない。</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特に従業員を解雇できず、その手前でＭ＆Ａを急いで進めてくれという経営者も多く</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います。</a:t>
            </a:r>
          </a:p>
        </p:txBody>
      </p:sp>
      <p:sp>
        <p:nvSpPr>
          <p:cNvPr id="7" name="テキスト ボックス 6">
            <a:extLst>
              <a:ext uri="{FF2B5EF4-FFF2-40B4-BE49-F238E27FC236}">
                <a16:creationId xmlns:a16="http://schemas.microsoft.com/office/drawing/2014/main" id="{C8D0ED6F-7600-4BAD-B970-5EE3BF749EE5}"/>
              </a:ext>
            </a:extLst>
          </p:cNvPr>
          <p:cNvSpPr txBox="1"/>
          <p:nvPr/>
        </p:nvSpPr>
        <p:spPr>
          <a:xfrm>
            <a:off x="2324172" y="3221436"/>
            <a:ext cx="5257656" cy="369332"/>
          </a:xfrm>
          <a:prstGeom prst="rect">
            <a:avLst/>
          </a:prstGeom>
          <a:noFill/>
        </p:spPr>
        <p:txBody>
          <a:bodyPr wrap="square" rtlCol="0">
            <a:spAutoFit/>
          </a:bodyPr>
          <a:lstStyle/>
          <a:p>
            <a:r>
              <a:rPr kumimoji="1" lang="ja-JP" altLang="en-US" b="1" dirty="0">
                <a:latin typeface="游ゴシック" panose="020B0400000000000000" pitchFamily="50" charset="-128"/>
                <a:ea typeface="游ゴシック" panose="020B0400000000000000" pitchFamily="50" charset="-128"/>
              </a:rPr>
              <a:t>～事業承継をすることによって出来ること～</a:t>
            </a:r>
          </a:p>
        </p:txBody>
      </p:sp>
      <p:sp>
        <p:nvSpPr>
          <p:cNvPr id="8" name="四角形: 角を丸くする 7">
            <a:extLst>
              <a:ext uri="{FF2B5EF4-FFF2-40B4-BE49-F238E27FC236}">
                <a16:creationId xmlns:a16="http://schemas.microsoft.com/office/drawing/2014/main" id="{BF9247BB-76CF-40E5-8E3B-0ABF5BE99B75}"/>
              </a:ext>
            </a:extLst>
          </p:cNvPr>
          <p:cNvSpPr/>
          <p:nvPr/>
        </p:nvSpPr>
        <p:spPr>
          <a:xfrm>
            <a:off x="5010996" y="3804791"/>
            <a:ext cx="1572523" cy="1920736"/>
          </a:xfrm>
          <a:prstGeom prst="round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9" name="四角形: 角を丸くする 8">
            <a:extLst>
              <a:ext uri="{FF2B5EF4-FFF2-40B4-BE49-F238E27FC236}">
                <a16:creationId xmlns:a16="http://schemas.microsoft.com/office/drawing/2014/main" id="{137D84A4-A41D-4A89-9977-B55CCBC08B5D}"/>
              </a:ext>
            </a:extLst>
          </p:cNvPr>
          <p:cNvSpPr/>
          <p:nvPr/>
        </p:nvSpPr>
        <p:spPr>
          <a:xfrm>
            <a:off x="3147088" y="3822071"/>
            <a:ext cx="1572523" cy="192073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0" name="四角形: 角を丸くする 9">
            <a:extLst>
              <a:ext uri="{FF2B5EF4-FFF2-40B4-BE49-F238E27FC236}">
                <a16:creationId xmlns:a16="http://schemas.microsoft.com/office/drawing/2014/main" id="{C7DE7F2C-A42E-40C8-8D58-BEEECB06BDA5}"/>
              </a:ext>
            </a:extLst>
          </p:cNvPr>
          <p:cNvSpPr/>
          <p:nvPr/>
        </p:nvSpPr>
        <p:spPr>
          <a:xfrm>
            <a:off x="6893014" y="3791589"/>
            <a:ext cx="1572523" cy="192073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BF113F3D-9678-424E-882D-C4BE0DDA5A92}"/>
              </a:ext>
            </a:extLst>
          </p:cNvPr>
          <p:cNvSpPr/>
          <p:nvPr/>
        </p:nvSpPr>
        <p:spPr>
          <a:xfrm>
            <a:off x="1282947" y="3791589"/>
            <a:ext cx="1572523" cy="1920736"/>
          </a:xfrm>
          <a:prstGeom prst="round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2" name="object 4">
            <a:extLst>
              <a:ext uri="{FF2B5EF4-FFF2-40B4-BE49-F238E27FC236}">
                <a16:creationId xmlns:a16="http://schemas.microsoft.com/office/drawing/2014/main" id="{22178F31-95D8-4A68-A1C5-5D5BF5AF063C}"/>
              </a:ext>
            </a:extLst>
          </p:cNvPr>
          <p:cNvSpPr txBox="1"/>
          <p:nvPr/>
        </p:nvSpPr>
        <p:spPr>
          <a:xfrm>
            <a:off x="1008747" y="5131972"/>
            <a:ext cx="2130019" cy="239937"/>
          </a:xfrm>
          <a:prstGeom prst="rect">
            <a:avLst/>
          </a:prstGeom>
        </p:spPr>
        <p:txBody>
          <a:bodyPr vert="horz" wrap="square" lIns="0" tIns="12065" rIns="0" bIns="0" rtlCol="0">
            <a:spAutoFit/>
          </a:bodyPr>
          <a:lstStyle/>
          <a:p>
            <a:pPr marL="12700" marR="5080" algn="ctr">
              <a:lnSpc>
                <a:spcPct val="109700"/>
              </a:lnSpc>
              <a:spcBef>
                <a:spcPts val="95"/>
              </a:spcBef>
            </a:pPr>
            <a:r>
              <a:rPr lang="ja-JP" altLang="en-US" sz="1400" b="1" spc="15" dirty="0">
                <a:solidFill>
                  <a:srgbClr val="0061AF"/>
                </a:solidFill>
                <a:latin typeface="游ゴシック" panose="020B0400000000000000" pitchFamily="50" charset="-128"/>
                <a:ea typeface="游ゴシック" panose="020B0400000000000000" pitchFamily="50" charset="-128"/>
                <a:cs typeface="UD デジタル 教科書体 NP-R"/>
              </a:rPr>
              <a:t>後継者への引継ぎ</a:t>
            </a:r>
            <a:endParaRPr sz="1400" b="1" dirty="0">
              <a:solidFill>
                <a:prstClr val="black"/>
              </a:solidFill>
              <a:latin typeface="游ゴシック" panose="020B0400000000000000" pitchFamily="50" charset="-128"/>
              <a:ea typeface="游ゴシック" panose="020B0400000000000000" pitchFamily="50" charset="-128"/>
              <a:cs typeface="UD デジタル 教科書体 NP-R"/>
            </a:endParaRPr>
          </a:p>
        </p:txBody>
      </p:sp>
      <p:sp>
        <p:nvSpPr>
          <p:cNvPr id="13" name="object 5">
            <a:extLst>
              <a:ext uri="{FF2B5EF4-FFF2-40B4-BE49-F238E27FC236}">
                <a16:creationId xmlns:a16="http://schemas.microsoft.com/office/drawing/2014/main" id="{64D199BA-01E2-4FD6-A25F-99393C4B2D5D}"/>
              </a:ext>
            </a:extLst>
          </p:cNvPr>
          <p:cNvSpPr txBox="1"/>
          <p:nvPr/>
        </p:nvSpPr>
        <p:spPr>
          <a:xfrm>
            <a:off x="3060704" y="5120439"/>
            <a:ext cx="1783784" cy="239937"/>
          </a:xfrm>
          <a:prstGeom prst="rect">
            <a:avLst/>
          </a:prstGeom>
        </p:spPr>
        <p:txBody>
          <a:bodyPr vert="horz" wrap="square" lIns="0" tIns="12065" rIns="0" bIns="0" rtlCol="0">
            <a:spAutoFit/>
          </a:bodyPr>
          <a:lstStyle/>
          <a:p>
            <a:pPr marL="102235" marR="5080" indent="-90170" algn="ctr">
              <a:lnSpc>
                <a:spcPct val="109700"/>
              </a:lnSpc>
              <a:spcBef>
                <a:spcPts val="95"/>
              </a:spcBef>
            </a:pPr>
            <a:r>
              <a:rPr sz="1400" b="1" spc="15" dirty="0" err="1">
                <a:solidFill>
                  <a:srgbClr val="0061AF"/>
                </a:solidFill>
                <a:latin typeface="游ゴシック" panose="020B0400000000000000" pitchFamily="50" charset="-128"/>
                <a:ea typeface="游ゴシック" panose="020B0400000000000000" pitchFamily="50" charset="-128"/>
                <a:cs typeface="UD デジタル 教科書体 NP-R"/>
              </a:rPr>
              <a:t>従業員の</a:t>
            </a:r>
            <a:r>
              <a:rPr lang="ja-JP" altLang="en-US" sz="1400" b="1" spc="15" dirty="0">
                <a:solidFill>
                  <a:srgbClr val="0061AF"/>
                </a:solidFill>
                <a:latin typeface="游ゴシック" panose="020B0400000000000000" pitchFamily="50" charset="-128"/>
                <a:ea typeface="游ゴシック" panose="020B0400000000000000" pitchFamily="50" charset="-128"/>
                <a:cs typeface="UD デジタル 教科書体 NP-R"/>
              </a:rPr>
              <a:t>雇用継続</a:t>
            </a:r>
            <a:endParaRPr sz="1400" b="1" dirty="0">
              <a:solidFill>
                <a:prstClr val="black"/>
              </a:solidFill>
              <a:latin typeface="游ゴシック" panose="020B0400000000000000" pitchFamily="50" charset="-128"/>
              <a:ea typeface="游ゴシック" panose="020B0400000000000000" pitchFamily="50" charset="-128"/>
              <a:cs typeface="UD デジタル 教科書体 NP-R"/>
            </a:endParaRPr>
          </a:p>
        </p:txBody>
      </p:sp>
      <p:sp>
        <p:nvSpPr>
          <p:cNvPr id="14" name="object 6">
            <a:extLst>
              <a:ext uri="{FF2B5EF4-FFF2-40B4-BE49-F238E27FC236}">
                <a16:creationId xmlns:a16="http://schemas.microsoft.com/office/drawing/2014/main" id="{809F66A1-7599-4866-9334-3E8B97463516}"/>
              </a:ext>
            </a:extLst>
          </p:cNvPr>
          <p:cNvSpPr txBox="1"/>
          <p:nvPr/>
        </p:nvSpPr>
        <p:spPr>
          <a:xfrm>
            <a:off x="4904745" y="5050463"/>
            <a:ext cx="1759489" cy="440955"/>
          </a:xfrm>
          <a:prstGeom prst="rect">
            <a:avLst/>
          </a:prstGeom>
        </p:spPr>
        <p:txBody>
          <a:bodyPr vert="horz" wrap="square" lIns="0" tIns="12065" rIns="0" bIns="0" rtlCol="0">
            <a:spAutoFit/>
          </a:bodyPr>
          <a:lstStyle/>
          <a:p>
            <a:pPr marL="192405" marR="5080" indent="-180340" algn="ctr">
              <a:lnSpc>
                <a:spcPct val="109700"/>
              </a:lnSpc>
              <a:spcBef>
                <a:spcPts val="95"/>
              </a:spcBef>
            </a:pPr>
            <a:r>
              <a:rPr sz="1400" b="1" spc="15" dirty="0" err="1">
                <a:solidFill>
                  <a:srgbClr val="0061AF"/>
                </a:solidFill>
                <a:latin typeface="游ゴシック" panose="020B0400000000000000" pitchFamily="50" charset="-128"/>
                <a:ea typeface="游ゴシック" panose="020B0400000000000000" pitchFamily="50" charset="-128"/>
                <a:cs typeface="UD デジタル 教科書体 NP-R"/>
              </a:rPr>
              <a:t>事業</a:t>
            </a:r>
            <a:r>
              <a:rPr lang="ja-JP" altLang="en-US" sz="1400" b="1" spc="15" dirty="0">
                <a:solidFill>
                  <a:srgbClr val="0061AF"/>
                </a:solidFill>
                <a:latin typeface="游ゴシック" panose="020B0400000000000000" pitchFamily="50" charset="-128"/>
                <a:ea typeface="游ゴシック" panose="020B0400000000000000" pitchFamily="50" charset="-128"/>
                <a:cs typeface="UD デジタル 教科書体 NP-R"/>
              </a:rPr>
              <a:t>の</a:t>
            </a:r>
            <a:r>
              <a:rPr sz="1400" b="1" spc="15" dirty="0" err="1">
                <a:solidFill>
                  <a:srgbClr val="0061AF"/>
                </a:solidFill>
                <a:latin typeface="游ゴシック" panose="020B0400000000000000" pitchFamily="50" charset="-128"/>
                <a:ea typeface="游ゴシック" panose="020B0400000000000000" pitchFamily="50" charset="-128"/>
                <a:cs typeface="UD デジタル 教科書体 NP-R"/>
              </a:rPr>
              <a:t>継続</a:t>
            </a:r>
            <a:endParaRPr lang="en-US" altLang="ja-JP" sz="1400" b="1" spc="15" dirty="0">
              <a:solidFill>
                <a:srgbClr val="0061AF"/>
              </a:solidFill>
              <a:latin typeface="游ゴシック" panose="020B0400000000000000" pitchFamily="50" charset="-128"/>
              <a:ea typeface="游ゴシック" panose="020B0400000000000000" pitchFamily="50" charset="-128"/>
              <a:cs typeface="UD デジタル 教科書体 NP-R"/>
            </a:endParaRPr>
          </a:p>
          <a:p>
            <a:pPr marL="192405" marR="5080" indent="-180340">
              <a:lnSpc>
                <a:spcPct val="109700"/>
              </a:lnSpc>
              <a:spcBef>
                <a:spcPts val="95"/>
              </a:spcBef>
            </a:pPr>
            <a:r>
              <a:rPr lang="ja-JP" altLang="en-US" sz="1000" b="1" spc="15" dirty="0">
                <a:solidFill>
                  <a:srgbClr val="0061AF"/>
                </a:solidFill>
                <a:latin typeface="游ゴシック" panose="020B0400000000000000" pitchFamily="50" charset="-128"/>
                <a:ea typeface="游ゴシック" panose="020B0400000000000000" pitchFamily="50" charset="-128"/>
                <a:cs typeface="UD デジタル 教科書体 NP-R"/>
              </a:rPr>
              <a:t>　</a:t>
            </a:r>
            <a:r>
              <a:rPr lang="en-US" altLang="ja-JP" sz="1000" b="1" spc="15" dirty="0">
                <a:solidFill>
                  <a:srgbClr val="0061AF"/>
                </a:solidFill>
                <a:latin typeface="游ゴシック" panose="020B0400000000000000" pitchFamily="50" charset="-128"/>
                <a:ea typeface="游ゴシック" panose="020B0400000000000000" pitchFamily="50" charset="-128"/>
                <a:cs typeface="UD デジタル 教科書体 NP-R"/>
              </a:rPr>
              <a:t>(</a:t>
            </a:r>
            <a:r>
              <a:rPr lang="ja-JP" altLang="en-US" sz="1000" b="1" spc="15" dirty="0">
                <a:solidFill>
                  <a:srgbClr val="0061AF"/>
                </a:solidFill>
                <a:latin typeface="游ゴシック" panose="020B0400000000000000" pitchFamily="50" charset="-128"/>
                <a:ea typeface="游ゴシック" panose="020B0400000000000000" pitchFamily="50" charset="-128"/>
                <a:cs typeface="UD デジタル 教科書体 NP-R"/>
              </a:rPr>
              <a:t>取引先・顧客取引の継続</a:t>
            </a:r>
            <a:r>
              <a:rPr lang="en-US" altLang="ja-JP" sz="1000" b="1" spc="15" dirty="0">
                <a:solidFill>
                  <a:srgbClr val="0061AF"/>
                </a:solidFill>
                <a:latin typeface="游ゴシック" panose="020B0400000000000000" pitchFamily="50" charset="-128"/>
                <a:ea typeface="游ゴシック" panose="020B0400000000000000" pitchFamily="50" charset="-128"/>
                <a:cs typeface="UD デジタル 教科書体 NP-R"/>
              </a:rPr>
              <a:t>)</a:t>
            </a:r>
            <a:endParaRPr sz="1000" b="1" dirty="0">
              <a:solidFill>
                <a:prstClr val="black"/>
              </a:solidFill>
              <a:latin typeface="游ゴシック" panose="020B0400000000000000" pitchFamily="50" charset="-128"/>
              <a:ea typeface="游ゴシック" panose="020B0400000000000000" pitchFamily="50" charset="-128"/>
              <a:cs typeface="UD デジタル 教科書体 NP-R"/>
            </a:endParaRPr>
          </a:p>
        </p:txBody>
      </p:sp>
      <p:sp>
        <p:nvSpPr>
          <p:cNvPr id="15" name="object 8">
            <a:extLst>
              <a:ext uri="{FF2B5EF4-FFF2-40B4-BE49-F238E27FC236}">
                <a16:creationId xmlns:a16="http://schemas.microsoft.com/office/drawing/2014/main" id="{F3EEF4C1-1296-4903-A624-41EC0A05B0B3}"/>
              </a:ext>
            </a:extLst>
          </p:cNvPr>
          <p:cNvSpPr txBox="1"/>
          <p:nvPr/>
        </p:nvSpPr>
        <p:spPr>
          <a:xfrm>
            <a:off x="6973037" y="5126047"/>
            <a:ext cx="2130019" cy="239937"/>
          </a:xfrm>
          <a:prstGeom prst="rect">
            <a:avLst/>
          </a:prstGeom>
        </p:spPr>
        <p:txBody>
          <a:bodyPr vert="horz" wrap="square" lIns="0" tIns="12065" rIns="0" bIns="0" rtlCol="0">
            <a:spAutoFit/>
          </a:bodyPr>
          <a:lstStyle/>
          <a:p>
            <a:pPr marL="282575" marR="5080" indent="-270510">
              <a:lnSpc>
                <a:spcPct val="109700"/>
              </a:lnSpc>
              <a:spcBef>
                <a:spcPts val="95"/>
              </a:spcBef>
            </a:pPr>
            <a:r>
              <a:rPr sz="1400" b="1" spc="15" dirty="0" err="1">
                <a:solidFill>
                  <a:srgbClr val="0061AF"/>
                </a:solidFill>
                <a:latin typeface="游ゴシック" panose="020B0400000000000000" pitchFamily="50" charset="-128"/>
                <a:ea typeface="游ゴシック" panose="020B0400000000000000" pitchFamily="50" charset="-128"/>
                <a:cs typeface="UD デジタル 教科書体 NP-R"/>
              </a:rPr>
              <a:t>創業者利益</a:t>
            </a:r>
            <a:r>
              <a:rPr lang="ja-JP" altLang="en-US" sz="1400" b="1" spc="15" dirty="0">
                <a:solidFill>
                  <a:srgbClr val="0061AF"/>
                </a:solidFill>
                <a:latin typeface="游ゴシック" panose="020B0400000000000000" pitchFamily="50" charset="-128"/>
                <a:ea typeface="游ゴシック" panose="020B0400000000000000" pitchFamily="50" charset="-128"/>
                <a:cs typeface="UD デジタル 教科書体 NP-R"/>
              </a:rPr>
              <a:t>の確保</a:t>
            </a:r>
            <a:endParaRPr sz="1400" b="1" dirty="0">
              <a:solidFill>
                <a:prstClr val="black"/>
              </a:solidFill>
              <a:latin typeface="游ゴシック" panose="020B0400000000000000" pitchFamily="50" charset="-128"/>
              <a:ea typeface="游ゴシック" panose="020B0400000000000000" pitchFamily="50" charset="-128"/>
              <a:cs typeface="UD デジタル 教科書体 NP-R"/>
            </a:endParaRPr>
          </a:p>
        </p:txBody>
      </p:sp>
      <p:grpSp>
        <p:nvGrpSpPr>
          <p:cNvPr id="16" name="object 26">
            <a:extLst>
              <a:ext uri="{FF2B5EF4-FFF2-40B4-BE49-F238E27FC236}">
                <a16:creationId xmlns:a16="http://schemas.microsoft.com/office/drawing/2014/main" id="{86FD945A-49B0-4BAE-A30D-9BA67B4B4E9B}"/>
              </a:ext>
            </a:extLst>
          </p:cNvPr>
          <p:cNvGrpSpPr/>
          <p:nvPr/>
        </p:nvGrpSpPr>
        <p:grpSpPr>
          <a:xfrm>
            <a:off x="7161584" y="4107398"/>
            <a:ext cx="967980" cy="798926"/>
            <a:chOff x="6151553" y="2562171"/>
            <a:chExt cx="638175" cy="511175"/>
          </a:xfrm>
        </p:grpSpPr>
        <p:pic>
          <p:nvPicPr>
            <p:cNvPr id="17" name="object 27">
              <a:extLst>
                <a:ext uri="{FF2B5EF4-FFF2-40B4-BE49-F238E27FC236}">
                  <a16:creationId xmlns:a16="http://schemas.microsoft.com/office/drawing/2014/main" id="{5D264547-8D91-4695-9897-DFDF7910D872}"/>
                </a:ext>
              </a:extLst>
            </p:cNvPr>
            <p:cNvPicPr/>
            <p:nvPr/>
          </p:nvPicPr>
          <p:blipFill>
            <a:blip r:embed="rId2" cstate="print"/>
            <a:stretch>
              <a:fillRect/>
            </a:stretch>
          </p:blipFill>
          <p:spPr>
            <a:xfrm>
              <a:off x="6151553" y="2609144"/>
              <a:ext cx="205435" cy="205435"/>
            </a:xfrm>
            <a:prstGeom prst="rect">
              <a:avLst/>
            </a:prstGeom>
          </p:spPr>
        </p:pic>
        <p:sp>
          <p:nvSpPr>
            <p:cNvPr id="18" name="object 28">
              <a:extLst>
                <a:ext uri="{FF2B5EF4-FFF2-40B4-BE49-F238E27FC236}">
                  <a16:creationId xmlns:a16="http://schemas.microsoft.com/office/drawing/2014/main" id="{47CB13C1-1493-4878-B2A1-A21A65087588}"/>
                </a:ext>
              </a:extLst>
            </p:cNvPr>
            <p:cNvSpPr/>
            <p:nvPr/>
          </p:nvSpPr>
          <p:spPr>
            <a:xfrm>
              <a:off x="6189291" y="2562171"/>
              <a:ext cx="600710" cy="511175"/>
            </a:xfrm>
            <a:custGeom>
              <a:avLst/>
              <a:gdLst/>
              <a:ahLst/>
              <a:cxnLst/>
              <a:rect l="l" t="t" r="r" b="b"/>
              <a:pathLst>
                <a:path w="600709" h="511175">
                  <a:moveTo>
                    <a:pt x="7480" y="287820"/>
                  </a:moveTo>
                  <a:lnTo>
                    <a:pt x="3683" y="289293"/>
                  </a:lnTo>
                  <a:lnTo>
                    <a:pt x="0" y="295630"/>
                  </a:lnTo>
                  <a:lnTo>
                    <a:pt x="584" y="299669"/>
                  </a:lnTo>
                  <a:lnTo>
                    <a:pt x="18973" y="316890"/>
                  </a:lnTo>
                  <a:lnTo>
                    <a:pt x="20078" y="317766"/>
                  </a:lnTo>
                  <a:lnTo>
                    <a:pt x="65239" y="346925"/>
                  </a:lnTo>
                  <a:lnTo>
                    <a:pt x="69684" y="357314"/>
                  </a:lnTo>
                  <a:lnTo>
                    <a:pt x="54813" y="357670"/>
                  </a:lnTo>
                  <a:lnTo>
                    <a:pt x="115735" y="510971"/>
                  </a:lnTo>
                  <a:lnTo>
                    <a:pt x="596582" y="510971"/>
                  </a:lnTo>
                  <a:lnTo>
                    <a:pt x="599351" y="443928"/>
                  </a:lnTo>
                  <a:lnTo>
                    <a:pt x="347967" y="443928"/>
                  </a:lnTo>
                  <a:lnTo>
                    <a:pt x="340296" y="394754"/>
                  </a:lnTo>
                  <a:lnTo>
                    <a:pt x="163118" y="394754"/>
                  </a:lnTo>
                  <a:lnTo>
                    <a:pt x="137467" y="355879"/>
                  </a:lnTo>
                  <a:lnTo>
                    <a:pt x="129984" y="355879"/>
                  </a:lnTo>
                  <a:lnTo>
                    <a:pt x="113233" y="317398"/>
                  </a:lnTo>
                  <a:lnTo>
                    <a:pt x="111975" y="315391"/>
                  </a:lnTo>
                  <a:lnTo>
                    <a:pt x="106025" y="308508"/>
                  </a:lnTo>
                  <a:lnTo>
                    <a:pt x="73672" y="308508"/>
                  </a:lnTo>
                  <a:lnTo>
                    <a:pt x="7480" y="287820"/>
                  </a:lnTo>
                  <a:close/>
                </a:path>
                <a:path w="600709" h="511175">
                  <a:moveTo>
                    <a:pt x="404964" y="237235"/>
                  </a:moveTo>
                  <a:lnTo>
                    <a:pt x="352488" y="237235"/>
                  </a:lnTo>
                  <a:lnTo>
                    <a:pt x="370738" y="273735"/>
                  </a:lnTo>
                  <a:lnTo>
                    <a:pt x="347967" y="443928"/>
                  </a:lnTo>
                  <a:lnTo>
                    <a:pt x="409473" y="443928"/>
                  </a:lnTo>
                  <a:lnTo>
                    <a:pt x="386702" y="273735"/>
                  </a:lnTo>
                  <a:lnTo>
                    <a:pt x="404964" y="237235"/>
                  </a:lnTo>
                  <a:close/>
                </a:path>
                <a:path w="600709" h="511175">
                  <a:moveTo>
                    <a:pt x="439470" y="248234"/>
                  </a:moveTo>
                  <a:lnTo>
                    <a:pt x="409473" y="443928"/>
                  </a:lnTo>
                  <a:lnTo>
                    <a:pt x="599351" y="443928"/>
                  </a:lnTo>
                  <a:lnTo>
                    <a:pt x="600140" y="424831"/>
                  </a:lnTo>
                  <a:lnTo>
                    <a:pt x="599425" y="377821"/>
                  </a:lnTo>
                  <a:lnTo>
                    <a:pt x="578332" y="335330"/>
                  </a:lnTo>
                  <a:lnTo>
                    <a:pt x="546048" y="310170"/>
                  </a:lnTo>
                  <a:lnTo>
                    <a:pt x="499491" y="281514"/>
                  </a:lnTo>
                  <a:lnTo>
                    <a:pt x="457638" y="257992"/>
                  </a:lnTo>
                  <a:lnTo>
                    <a:pt x="439470" y="248234"/>
                  </a:lnTo>
                  <a:close/>
                </a:path>
                <a:path w="600709" h="511175">
                  <a:moveTo>
                    <a:pt x="317652" y="249580"/>
                  </a:moveTo>
                  <a:lnTo>
                    <a:pt x="251693" y="283752"/>
                  </a:lnTo>
                  <a:lnTo>
                    <a:pt x="215276" y="304076"/>
                  </a:lnTo>
                  <a:lnTo>
                    <a:pt x="179108" y="335330"/>
                  </a:lnTo>
                  <a:lnTo>
                    <a:pt x="165549" y="375507"/>
                  </a:lnTo>
                  <a:lnTo>
                    <a:pt x="163118" y="394754"/>
                  </a:lnTo>
                  <a:lnTo>
                    <a:pt x="340296" y="394754"/>
                  </a:lnTo>
                  <a:lnTo>
                    <a:pt x="317652" y="249580"/>
                  </a:lnTo>
                  <a:close/>
                </a:path>
                <a:path w="600709" h="511175">
                  <a:moveTo>
                    <a:pt x="137350" y="355701"/>
                  </a:moveTo>
                  <a:lnTo>
                    <a:pt x="129984" y="355879"/>
                  </a:lnTo>
                  <a:lnTo>
                    <a:pt x="137467" y="355879"/>
                  </a:lnTo>
                  <a:lnTo>
                    <a:pt x="137350" y="355701"/>
                  </a:lnTo>
                  <a:close/>
                </a:path>
                <a:path w="600709" h="511175">
                  <a:moveTo>
                    <a:pt x="76796" y="280581"/>
                  </a:moveTo>
                  <a:lnTo>
                    <a:pt x="74701" y="281317"/>
                  </a:lnTo>
                  <a:lnTo>
                    <a:pt x="67472" y="287820"/>
                  </a:lnTo>
                  <a:lnTo>
                    <a:pt x="66662" y="291325"/>
                  </a:lnTo>
                  <a:lnTo>
                    <a:pt x="67932" y="294398"/>
                  </a:lnTo>
                  <a:lnTo>
                    <a:pt x="73672" y="308508"/>
                  </a:lnTo>
                  <a:lnTo>
                    <a:pt x="106025" y="308508"/>
                  </a:lnTo>
                  <a:lnTo>
                    <a:pt x="82969" y="281838"/>
                  </a:lnTo>
                  <a:lnTo>
                    <a:pt x="80987" y="280847"/>
                  </a:lnTo>
                  <a:lnTo>
                    <a:pt x="76796" y="280581"/>
                  </a:lnTo>
                  <a:close/>
                </a:path>
                <a:path w="600709" h="511175">
                  <a:moveTo>
                    <a:pt x="459041" y="141579"/>
                  </a:moveTo>
                  <a:lnTo>
                    <a:pt x="298437" y="141579"/>
                  </a:lnTo>
                  <a:lnTo>
                    <a:pt x="312016" y="171512"/>
                  </a:lnTo>
                  <a:lnTo>
                    <a:pt x="330633" y="196143"/>
                  </a:lnTo>
                  <a:lnTo>
                    <a:pt x="353224" y="212847"/>
                  </a:lnTo>
                  <a:lnTo>
                    <a:pt x="378726" y="218998"/>
                  </a:lnTo>
                  <a:lnTo>
                    <a:pt x="404247" y="212847"/>
                  </a:lnTo>
                  <a:lnTo>
                    <a:pt x="426842" y="196143"/>
                  </a:lnTo>
                  <a:lnTo>
                    <a:pt x="445458" y="171512"/>
                  </a:lnTo>
                  <a:lnTo>
                    <a:pt x="459041" y="141579"/>
                  </a:lnTo>
                  <a:close/>
                </a:path>
                <a:path w="600709" h="511175">
                  <a:moveTo>
                    <a:pt x="283908" y="97802"/>
                  </a:moveTo>
                  <a:lnTo>
                    <a:pt x="280860" y="98742"/>
                  </a:lnTo>
                  <a:lnTo>
                    <a:pt x="274928" y="102536"/>
                  </a:lnTo>
                  <a:lnTo>
                    <a:pt x="271133" y="109018"/>
                  </a:lnTo>
                  <a:lnTo>
                    <a:pt x="269789" y="117293"/>
                  </a:lnTo>
                  <a:lnTo>
                    <a:pt x="271208" y="126466"/>
                  </a:lnTo>
                  <a:lnTo>
                    <a:pt x="275252" y="134836"/>
                  </a:lnTo>
                  <a:lnTo>
                    <a:pt x="281062" y="140889"/>
                  </a:lnTo>
                  <a:lnTo>
                    <a:pt x="287869" y="144067"/>
                  </a:lnTo>
                  <a:lnTo>
                    <a:pt x="294906" y="143814"/>
                  </a:lnTo>
                  <a:lnTo>
                    <a:pt x="296291" y="143395"/>
                  </a:lnTo>
                  <a:lnTo>
                    <a:pt x="297281" y="142392"/>
                  </a:lnTo>
                  <a:lnTo>
                    <a:pt x="298437" y="141579"/>
                  </a:lnTo>
                  <a:lnTo>
                    <a:pt x="474890" y="141579"/>
                  </a:lnTo>
                  <a:lnTo>
                    <a:pt x="476367" y="140889"/>
                  </a:lnTo>
                  <a:lnTo>
                    <a:pt x="482167" y="134836"/>
                  </a:lnTo>
                  <a:lnTo>
                    <a:pt x="486206" y="126466"/>
                  </a:lnTo>
                  <a:lnTo>
                    <a:pt x="487637" y="117293"/>
                  </a:lnTo>
                  <a:lnTo>
                    <a:pt x="486305" y="109018"/>
                  </a:lnTo>
                  <a:lnTo>
                    <a:pt x="482520" y="102536"/>
                  </a:lnTo>
                  <a:lnTo>
                    <a:pt x="477386" y="99250"/>
                  </a:lnTo>
                  <a:lnTo>
                    <a:pt x="290106" y="99250"/>
                  </a:lnTo>
                  <a:lnTo>
                    <a:pt x="287058" y="98094"/>
                  </a:lnTo>
                  <a:lnTo>
                    <a:pt x="283908" y="97802"/>
                  </a:lnTo>
                  <a:close/>
                </a:path>
                <a:path w="600709" h="511175">
                  <a:moveTo>
                    <a:pt x="474890" y="141579"/>
                  </a:moveTo>
                  <a:lnTo>
                    <a:pt x="459041" y="141579"/>
                  </a:lnTo>
                  <a:lnTo>
                    <a:pt x="460159" y="142405"/>
                  </a:lnTo>
                  <a:lnTo>
                    <a:pt x="461187" y="143395"/>
                  </a:lnTo>
                  <a:lnTo>
                    <a:pt x="462546" y="143814"/>
                  </a:lnTo>
                  <a:lnTo>
                    <a:pt x="469572" y="144067"/>
                  </a:lnTo>
                  <a:lnTo>
                    <a:pt x="474890" y="141579"/>
                  </a:lnTo>
                  <a:close/>
                </a:path>
                <a:path w="600709" h="511175">
                  <a:moveTo>
                    <a:pt x="378726" y="0"/>
                  </a:moveTo>
                  <a:lnTo>
                    <a:pt x="344098" y="5754"/>
                  </a:lnTo>
                  <a:lnTo>
                    <a:pt x="315825" y="22950"/>
                  </a:lnTo>
                  <a:lnTo>
                    <a:pt x="296764" y="51483"/>
                  </a:lnTo>
                  <a:lnTo>
                    <a:pt x="289775" y="91249"/>
                  </a:lnTo>
                  <a:lnTo>
                    <a:pt x="289775" y="93891"/>
                  </a:lnTo>
                  <a:lnTo>
                    <a:pt x="290106" y="99250"/>
                  </a:lnTo>
                  <a:lnTo>
                    <a:pt x="467385" y="99250"/>
                  </a:lnTo>
                  <a:lnTo>
                    <a:pt x="467499" y="96558"/>
                  </a:lnTo>
                  <a:lnTo>
                    <a:pt x="467702" y="93891"/>
                  </a:lnTo>
                  <a:lnTo>
                    <a:pt x="467702" y="91249"/>
                  </a:lnTo>
                  <a:lnTo>
                    <a:pt x="460708" y="51483"/>
                  </a:lnTo>
                  <a:lnTo>
                    <a:pt x="441636" y="22950"/>
                  </a:lnTo>
                  <a:lnTo>
                    <a:pt x="413353" y="5754"/>
                  </a:lnTo>
                  <a:lnTo>
                    <a:pt x="378726" y="0"/>
                  </a:lnTo>
                  <a:close/>
                </a:path>
                <a:path w="600709" h="511175">
                  <a:moveTo>
                    <a:pt x="473570" y="97802"/>
                  </a:moveTo>
                  <a:lnTo>
                    <a:pt x="470382" y="98094"/>
                  </a:lnTo>
                  <a:lnTo>
                    <a:pt x="467385" y="99250"/>
                  </a:lnTo>
                  <a:lnTo>
                    <a:pt x="477386" y="99250"/>
                  </a:lnTo>
                  <a:lnTo>
                    <a:pt x="476592" y="98742"/>
                  </a:lnTo>
                  <a:lnTo>
                    <a:pt x="473570" y="97802"/>
                  </a:lnTo>
                  <a:close/>
                </a:path>
              </a:pathLst>
            </a:custGeom>
            <a:solidFill>
              <a:srgbClr val="2DA2DC"/>
            </a:solidFill>
          </p:spPr>
          <p:txBody>
            <a:bodyPr wrap="square" lIns="0" tIns="0" rIns="0" bIns="0" rtlCol="0"/>
            <a:lstStyle/>
            <a:p>
              <a:endParaRPr dirty="0">
                <a:solidFill>
                  <a:prstClr val="black"/>
                </a:solidFill>
                <a:latin typeface="ＭＳ Ｐ明朝" panose="02020600040205080304" pitchFamily="18" charset="-128"/>
                <a:ea typeface="ＭＳ Ｐ明朝" panose="02020600040205080304" pitchFamily="18" charset="-128"/>
              </a:endParaRPr>
            </a:p>
          </p:txBody>
        </p:sp>
      </p:grpSp>
      <p:sp>
        <p:nvSpPr>
          <p:cNvPr id="19" name="object 29">
            <a:extLst>
              <a:ext uri="{FF2B5EF4-FFF2-40B4-BE49-F238E27FC236}">
                <a16:creationId xmlns:a16="http://schemas.microsoft.com/office/drawing/2014/main" id="{1DAB2187-22B1-46E6-BE6B-55C9CBB701BE}"/>
              </a:ext>
            </a:extLst>
          </p:cNvPr>
          <p:cNvSpPr/>
          <p:nvPr/>
        </p:nvSpPr>
        <p:spPr>
          <a:xfrm>
            <a:off x="5320491" y="4021999"/>
            <a:ext cx="953532" cy="818775"/>
          </a:xfrm>
          <a:custGeom>
            <a:avLst/>
            <a:gdLst/>
            <a:ahLst/>
            <a:cxnLst/>
            <a:rect l="l" t="t" r="r" b="b"/>
            <a:pathLst>
              <a:path w="628650" h="523875">
                <a:moveTo>
                  <a:pt x="158203" y="383921"/>
                </a:moveTo>
                <a:lnTo>
                  <a:pt x="124498" y="383921"/>
                </a:lnTo>
                <a:lnTo>
                  <a:pt x="124498" y="422871"/>
                </a:lnTo>
                <a:lnTo>
                  <a:pt x="158203" y="422871"/>
                </a:lnTo>
                <a:lnTo>
                  <a:pt x="158203" y="383921"/>
                </a:lnTo>
                <a:close/>
              </a:path>
              <a:path w="628650" h="523875">
                <a:moveTo>
                  <a:pt x="158203" y="302628"/>
                </a:moveTo>
                <a:lnTo>
                  <a:pt x="124498" y="302628"/>
                </a:lnTo>
                <a:lnTo>
                  <a:pt x="124498" y="341566"/>
                </a:lnTo>
                <a:lnTo>
                  <a:pt x="158203" y="341566"/>
                </a:lnTo>
                <a:lnTo>
                  <a:pt x="158203" y="302628"/>
                </a:lnTo>
                <a:close/>
              </a:path>
              <a:path w="628650" h="523875">
                <a:moveTo>
                  <a:pt x="158203" y="221322"/>
                </a:moveTo>
                <a:lnTo>
                  <a:pt x="124498" y="221322"/>
                </a:lnTo>
                <a:lnTo>
                  <a:pt x="124498" y="260286"/>
                </a:lnTo>
                <a:lnTo>
                  <a:pt x="158203" y="260286"/>
                </a:lnTo>
                <a:lnTo>
                  <a:pt x="158203" y="221322"/>
                </a:lnTo>
                <a:close/>
              </a:path>
              <a:path w="628650" h="523875">
                <a:moveTo>
                  <a:pt x="282003" y="383921"/>
                </a:moveTo>
                <a:lnTo>
                  <a:pt x="243801" y="383921"/>
                </a:lnTo>
                <a:lnTo>
                  <a:pt x="243801" y="428066"/>
                </a:lnTo>
                <a:lnTo>
                  <a:pt x="282003" y="428066"/>
                </a:lnTo>
                <a:lnTo>
                  <a:pt x="282003" y="383921"/>
                </a:lnTo>
                <a:close/>
              </a:path>
              <a:path w="628650" h="523875">
                <a:moveTo>
                  <a:pt x="282003" y="302628"/>
                </a:moveTo>
                <a:lnTo>
                  <a:pt x="243801" y="302628"/>
                </a:lnTo>
                <a:lnTo>
                  <a:pt x="243801" y="346748"/>
                </a:lnTo>
                <a:lnTo>
                  <a:pt x="282003" y="346748"/>
                </a:lnTo>
                <a:lnTo>
                  <a:pt x="282003" y="302628"/>
                </a:lnTo>
                <a:close/>
              </a:path>
              <a:path w="628650" h="523875">
                <a:moveTo>
                  <a:pt x="282003" y="221322"/>
                </a:moveTo>
                <a:lnTo>
                  <a:pt x="243801" y="221322"/>
                </a:lnTo>
                <a:lnTo>
                  <a:pt x="243801" y="265455"/>
                </a:lnTo>
                <a:lnTo>
                  <a:pt x="282003" y="265455"/>
                </a:lnTo>
                <a:lnTo>
                  <a:pt x="282003" y="221322"/>
                </a:lnTo>
                <a:close/>
              </a:path>
              <a:path w="628650" h="523875">
                <a:moveTo>
                  <a:pt x="282003" y="140017"/>
                </a:moveTo>
                <a:lnTo>
                  <a:pt x="243801" y="140017"/>
                </a:lnTo>
                <a:lnTo>
                  <a:pt x="243801" y="184150"/>
                </a:lnTo>
                <a:lnTo>
                  <a:pt x="282003" y="184150"/>
                </a:lnTo>
                <a:lnTo>
                  <a:pt x="282003" y="140017"/>
                </a:lnTo>
                <a:close/>
              </a:path>
              <a:path w="628650" h="523875">
                <a:moveTo>
                  <a:pt x="282003" y="60375"/>
                </a:moveTo>
                <a:lnTo>
                  <a:pt x="243801" y="60375"/>
                </a:lnTo>
                <a:lnTo>
                  <a:pt x="243801" y="104521"/>
                </a:lnTo>
                <a:lnTo>
                  <a:pt x="282003" y="104521"/>
                </a:lnTo>
                <a:lnTo>
                  <a:pt x="282003" y="60375"/>
                </a:lnTo>
                <a:close/>
              </a:path>
              <a:path w="628650" h="523875">
                <a:moveTo>
                  <a:pt x="333324" y="383921"/>
                </a:moveTo>
                <a:lnTo>
                  <a:pt x="295122" y="383921"/>
                </a:lnTo>
                <a:lnTo>
                  <a:pt x="295122" y="428066"/>
                </a:lnTo>
                <a:lnTo>
                  <a:pt x="333324" y="428066"/>
                </a:lnTo>
                <a:lnTo>
                  <a:pt x="333324" y="383921"/>
                </a:lnTo>
                <a:close/>
              </a:path>
              <a:path w="628650" h="523875">
                <a:moveTo>
                  <a:pt x="333324" y="302628"/>
                </a:moveTo>
                <a:lnTo>
                  <a:pt x="295122" y="302628"/>
                </a:lnTo>
                <a:lnTo>
                  <a:pt x="295122" y="346748"/>
                </a:lnTo>
                <a:lnTo>
                  <a:pt x="333324" y="346748"/>
                </a:lnTo>
                <a:lnTo>
                  <a:pt x="333324" y="302628"/>
                </a:lnTo>
                <a:close/>
              </a:path>
              <a:path w="628650" h="523875">
                <a:moveTo>
                  <a:pt x="333324" y="221322"/>
                </a:moveTo>
                <a:lnTo>
                  <a:pt x="295122" y="221322"/>
                </a:lnTo>
                <a:lnTo>
                  <a:pt x="295122" y="265455"/>
                </a:lnTo>
                <a:lnTo>
                  <a:pt x="333324" y="265455"/>
                </a:lnTo>
                <a:lnTo>
                  <a:pt x="333324" y="221322"/>
                </a:lnTo>
                <a:close/>
              </a:path>
              <a:path w="628650" h="523875">
                <a:moveTo>
                  <a:pt x="333324" y="140017"/>
                </a:moveTo>
                <a:lnTo>
                  <a:pt x="295122" y="140017"/>
                </a:lnTo>
                <a:lnTo>
                  <a:pt x="295122" y="184150"/>
                </a:lnTo>
                <a:lnTo>
                  <a:pt x="333324" y="184150"/>
                </a:lnTo>
                <a:lnTo>
                  <a:pt x="333324" y="140017"/>
                </a:lnTo>
                <a:close/>
              </a:path>
              <a:path w="628650" h="523875">
                <a:moveTo>
                  <a:pt x="333324" y="60375"/>
                </a:moveTo>
                <a:lnTo>
                  <a:pt x="295122" y="60375"/>
                </a:lnTo>
                <a:lnTo>
                  <a:pt x="295122" y="104521"/>
                </a:lnTo>
                <a:lnTo>
                  <a:pt x="333324" y="104521"/>
                </a:lnTo>
                <a:lnTo>
                  <a:pt x="333324" y="60375"/>
                </a:lnTo>
                <a:close/>
              </a:path>
              <a:path w="628650" h="523875">
                <a:moveTo>
                  <a:pt x="384657" y="383921"/>
                </a:moveTo>
                <a:lnTo>
                  <a:pt x="346468" y="383921"/>
                </a:lnTo>
                <a:lnTo>
                  <a:pt x="346468" y="428066"/>
                </a:lnTo>
                <a:lnTo>
                  <a:pt x="384657" y="428066"/>
                </a:lnTo>
                <a:lnTo>
                  <a:pt x="384657" y="383921"/>
                </a:lnTo>
                <a:close/>
              </a:path>
              <a:path w="628650" h="523875">
                <a:moveTo>
                  <a:pt x="384657" y="302628"/>
                </a:moveTo>
                <a:lnTo>
                  <a:pt x="346468" y="302628"/>
                </a:lnTo>
                <a:lnTo>
                  <a:pt x="346468" y="346748"/>
                </a:lnTo>
                <a:lnTo>
                  <a:pt x="384657" y="346748"/>
                </a:lnTo>
                <a:lnTo>
                  <a:pt x="384657" y="302628"/>
                </a:lnTo>
                <a:close/>
              </a:path>
              <a:path w="628650" h="523875">
                <a:moveTo>
                  <a:pt x="384657" y="221322"/>
                </a:moveTo>
                <a:lnTo>
                  <a:pt x="346468" y="221322"/>
                </a:lnTo>
                <a:lnTo>
                  <a:pt x="346468" y="265455"/>
                </a:lnTo>
                <a:lnTo>
                  <a:pt x="384657" y="265455"/>
                </a:lnTo>
                <a:lnTo>
                  <a:pt x="384657" y="221322"/>
                </a:lnTo>
                <a:close/>
              </a:path>
              <a:path w="628650" h="523875">
                <a:moveTo>
                  <a:pt x="384657" y="140017"/>
                </a:moveTo>
                <a:lnTo>
                  <a:pt x="346468" y="140017"/>
                </a:lnTo>
                <a:lnTo>
                  <a:pt x="346468" y="184150"/>
                </a:lnTo>
                <a:lnTo>
                  <a:pt x="384657" y="184150"/>
                </a:lnTo>
                <a:lnTo>
                  <a:pt x="384657" y="140017"/>
                </a:lnTo>
                <a:close/>
              </a:path>
              <a:path w="628650" h="523875">
                <a:moveTo>
                  <a:pt x="384657" y="60375"/>
                </a:moveTo>
                <a:lnTo>
                  <a:pt x="346468" y="60375"/>
                </a:lnTo>
                <a:lnTo>
                  <a:pt x="346468" y="104521"/>
                </a:lnTo>
                <a:lnTo>
                  <a:pt x="384657" y="104521"/>
                </a:lnTo>
                <a:lnTo>
                  <a:pt x="384657" y="60375"/>
                </a:lnTo>
                <a:close/>
              </a:path>
              <a:path w="628650" h="523875">
                <a:moveTo>
                  <a:pt x="505358" y="383921"/>
                </a:moveTo>
                <a:lnTo>
                  <a:pt x="471614" y="383921"/>
                </a:lnTo>
                <a:lnTo>
                  <a:pt x="471614" y="422871"/>
                </a:lnTo>
                <a:lnTo>
                  <a:pt x="505358" y="422871"/>
                </a:lnTo>
                <a:lnTo>
                  <a:pt x="505358" y="383921"/>
                </a:lnTo>
                <a:close/>
              </a:path>
              <a:path w="628650" h="523875">
                <a:moveTo>
                  <a:pt x="505358" y="302628"/>
                </a:moveTo>
                <a:lnTo>
                  <a:pt x="471614" y="302628"/>
                </a:lnTo>
                <a:lnTo>
                  <a:pt x="471614" y="341566"/>
                </a:lnTo>
                <a:lnTo>
                  <a:pt x="505358" y="341566"/>
                </a:lnTo>
                <a:lnTo>
                  <a:pt x="505358" y="302628"/>
                </a:lnTo>
                <a:close/>
              </a:path>
              <a:path w="628650" h="523875">
                <a:moveTo>
                  <a:pt x="505358" y="221322"/>
                </a:moveTo>
                <a:lnTo>
                  <a:pt x="471614" y="221322"/>
                </a:lnTo>
                <a:lnTo>
                  <a:pt x="471614" y="260286"/>
                </a:lnTo>
                <a:lnTo>
                  <a:pt x="505358" y="260286"/>
                </a:lnTo>
                <a:lnTo>
                  <a:pt x="505358" y="221322"/>
                </a:lnTo>
                <a:close/>
              </a:path>
              <a:path w="628650" h="523875">
                <a:moveTo>
                  <a:pt x="628446" y="492074"/>
                </a:moveTo>
                <a:lnTo>
                  <a:pt x="576173" y="492074"/>
                </a:lnTo>
                <a:lnTo>
                  <a:pt x="576173" y="490143"/>
                </a:lnTo>
                <a:lnTo>
                  <a:pt x="576173" y="196938"/>
                </a:lnTo>
                <a:lnTo>
                  <a:pt x="576173" y="171500"/>
                </a:lnTo>
                <a:lnTo>
                  <a:pt x="568833" y="164172"/>
                </a:lnTo>
                <a:lnTo>
                  <a:pt x="543394" y="164172"/>
                </a:lnTo>
                <a:lnTo>
                  <a:pt x="543394" y="196938"/>
                </a:lnTo>
                <a:lnTo>
                  <a:pt x="543394" y="490143"/>
                </a:lnTo>
                <a:lnTo>
                  <a:pt x="505320" y="490143"/>
                </a:lnTo>
                <a:lnTo>
                  <a:pt x="505320" y="454850"/>
                </a:lnTo>
                <a:lnTo>
                  <a:pt x="497789" y="447065"/>
                </a:lnTo>
                <a:lnTo>
                  <a:pt x="479171" y="447065"/>
                </a:lnTo>
                <a:lnTo>
                  <a:pt x="471652" y="454850"/>
                </a:lnTo>
                <a:lnTo>
                  <a:pt x="471652" y="490143"/>
                </a:lnTo>
                <a:lnTo>
                  <a:pt x="436841" y="490143"/>
                </a:lnTo>
                <a:lnTo>
                  <a:pt x="436841" y="196938"/>
                </a:lnTo>
                <a:lnTo>
                  <a:pt x="543394" y="196938"/>
                </a:lnTo>
                <a:lnTo>
                  <a:pt x="543394" y="164172"/>
                </a:lnTo>
                <a:lnTo>
                  <a:pt x="436841" y="164172"/>
                </a:lnTo>
                <a:lnTo>
                  <a:pt x="436841" y="32766"/>
                </a:lnTo>
                <a:lnTo>
                  <a:pt x="436841" y="7327"/>
                </a:lnTo>
                <a:lnTo>
                  <a:pt x="429501" y="0"/>
                </a:lnTo>
                <a:lnTo>
                  <a:pt x="404063" y="0"/>
                </a:lnTo>
                <a:lnTo>
                  <a:pt x="404063" y="32766"/>
                </a:lnTo>
                <a:lnTo>
                  <a:pt x="404063" y="490143"/>
                </a:lnTo>
                <a:lnTo>
                  <a:pt x="365582" y="490143"/>
                </a:lnTo>
                <a:lnTo>
                  <a:pt x="365582" y="454304"/>
                </a:lnTo>
                <a:lnTo>
                  <a:pt x="262890" y="454304"/>
                </a:lnTo>
                <a:lnTo>
                  <a:pt x="262890" y="490143"/>
                </a:lnTo>
                <a:lnTo>
                  <a:pt x="224409" y="490143"/>
                </a:lnTo>
                <a:lnTo>
                  <a:pt x="224409" y="196938"/>
                </a:lnTo>
                <a:lnTo>
                  <a:pt x="224409" y="32766"/>
                </a:lnTo>
                <a:lnTo>
                  <a:pt x="404063" y="32766"/>
                </a:lnTo>
                <a:lnTo>
                  <a:pt x="404063" y="0"/>
                </a:lnTo>
                <a:lnTo>
                  <a:pt x="198970" y="0"/>
                </a:lnTo>
                <a:lnTo>
                  <a:pt x="191643" y="7327"/>
                </a:lnTo>
                <a:lnTo>
                  <a:pt x="191643" y="164172"/>
                </a:lnTo>
                <a:lnTo>
                  <a:pt x="191643" y="196938"/>
                </a:lnTo>
                <a:lnTo>
                  <a:pt x="191643" y="490143"/>
                </a:lnTo>
                <a:lnTo>
                  <a:pt x="156819" y="490143"/>
                </a:lnTo>
                <a:lnTo>
                  <a:pt x="156819" y="454850"/>
                </a:lnTo>
                <a:lnTo>
                  <a:pt x="149301" y="447065"/>
                </a:lnTo>
                <a:lnTo>
                  <a:pt x="130657" y="447065"/>
                </a:lnTo>
                <a:lnTo>
                  <a:pt x="123139" y="454850"/>
                </a:lnTo>
                <a:lnTo>
                  <a:pt x="123139" y="490143"/>
                </a:lnTo>
                <a:lnTo>
                  <a:pt x="85039" y="490143"/>
                </a:lnTo>
                <a:lnTo>
                  <a:pt x="85039" y="196938"/>
                </a:lnTo>
                <a:lnTo>
                  <a:pt x="191643" y="196938"/>
                </a:lnTo>
                <a:lnTo>
                  <a:pt x="191643" y="164172"/>
                </a:lnTo>
                <a:lnTo>
                  <a:pt x="59613" y="164172"/>
                </a:lnTo>
                <a:lnTo>
                  <a:pt x="52260" y="171500"/>
                </a:lnTo>
                <a:lnTo>
                  <a:pt x="52260" y="492074"/>
                </a:lnTo>
                <a:lnTo>
                  <a:pt x="0" y="492074"/>
                </a:lnTo>
                <a:lnTo>
                  <a:pt x="0" y="523595"/>
                </a:lnTo>
                <a:lnTo>
                  <a:pt x="628446" y="523595"/>
                </a:lnTo>
                <a:lnTo>
                  <a:pt x="628446" y="492074"/>
                </a:lnTo>
                <a:close/>
              </a:path>
            </a:pathLst>
          </a:custGeom>
          <a:solidFill>
            <a:schemeClr val="accent5">
              <a:lumMod val="75000"/>
            </a:schemeClr>
          </a:solidFill>
        </p:spPr>
        <p:txBody>
          <a:bodyPr wrap="square" lIns="0" tIns="0" rIns="0" bIns="0" rtlCol="0"/>
          <a:lstStyle/>
          <a:p>
            <a:endParaRPr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a:extLst>
              <a:ext uri="{FF2B5EF4-FFF2-40B4-BE49-F238E27FC236}">
                <a16:creationId xmlns:a16="http://schemas.microsoft.com/office/drawing/2014/main" id="{B27E9496-7771-42EA-B04B-4542A6E8CA76}"/>
              </a:ext>
            </a:extLst>
          </p:cNvPr>
          <p:cNvSpPr txBox="1"/>
          <p:nvPr/>
        </p:nvSpPr>
        <p:spPr>
          <a:xfrm>
            <a:off x="1396117" y="5875227"/>
            <a:ext cx="7113765" cy="369332"/>
          </a:xfrm>
          <a:prstGeom prst="rect">
            <a:avLst/>
          </a:prstGeom>
          <a:noFill/>
        </p:spPr>
        <p:txBody>
          <a:bodyPr wrap="square" rtlCol="0">
            <a:spAutoFit/>
          </a:bodyPr>
          <a:lstStyle/>
          <a:p>
            <a:r>
              <a:rPr lang="ja-JP" altLang="en-US" b="1" dirty="0">
                <a:solidFill>
                  <a:prstClr val="black"/>
                </a:solidFill>
                <a:latin typeface="Calibri" panose="020F0502020204030204"/>
                <a:ea typeface="游ゴシック" panose="020B0400000000000000" pitchFamily="50" charset="-128"/>
              </a:rPr>
              <a:t>⇒様々なお悩みの解決方法として事業承継のＭ＆Ａが活用できる</a:t>
            </a:r>
          </a:p>
        </p:txBody>
      </p:sp>
      <p:sp>
        <p:nvSpPr>
          <p:cNvPr id="21" name="Freeform 2421">
            <a:extLst>
              <a:ext uri="{FF2B5EF4-FFF2-40B4-BE49-F238E27FC236}">
                <a16:creationId xmlns:a16="http://schemas.microsoft.com/office/drawing/2014/main" id="{389E8D11-B1B5-4328-8DBF-DD92EA493DE9}"/>
              </a:ext>
            </a:extLst>
          </p:cNvPr>
          <p:cNvSpPr>
            <a:spLocks noChangeAspect="1" noEditPoints="1"/>
          </p:cNvSpPr>
          <p:nvPr/>
        </p:nvSpPr>
        <p:spPr bwMode="gray">
          <a:xfrm>
            <a:off x="1570262" y="4130419"/>
            <a:ext cx="1006162" cy="710355"/>
          </a:xfrm>
          <a:custGeom>
            <a:avLst/>
            <a:gdLst>
              <a:gd name="T0" fmla="*/ 116 w 160"/>
              <a:gd name="T1" fmla="*/ 56 h 112"/>
              <a:gd name="T2" fmla="*/ 136 w 160"/>
              <a:gd name="T3" fmla="*/ 36 h 112"/>
              <a:gd name="T4" fmla="*/ 116 w 160"/>
              <a:gd name="T5" fmla="*/ 16 h 112"/>
              <a:gd name="T6" fmla="*/ 96 w 160"/>
              <a:gd name="T7" fmla="*/ 36 h 112"/>
              <a:gd name="T8" fmla="*/ 116 w 160"/>
              <a:gd name="T9" fmla="*/ 56 h 112"/>
              <a:gd name="T10" fmla="*/ 56 w 160"/>
              <a:gd name="T11" fmla="*/ 48 h 112"/>
              <a:gd name="T12" fmla="*/ 80 w 160"/>
              <a:gd name="T13" fmla="*/ 24 h 112"/>
              <a:gd name="T14" fmla="*/ 56 w 160"/>
              <a:gd name="T15" fmla="*/ 0 h 112"/>
              <a:gd name="T16" fmla="*/ 32 w 160"/>
              <a:gd name="T17" fmla="*/ 24 h 112"/>
              <a:gd name="T18" fmla="*/ 56 w 160"/>
              <a:gd name="T19" fmla="*/ 48 h 112"/>
              <a:gd name="T20" fmla="*/ 116 w 160"/>
              <a:gd name="T21" fmla="*/ 72 h 112"/>
              <a:gd name="T22" fmla="*/ 72 w 160"/>
              <a:gd name="T23" fmla="*/ 94 h 112"/>
              <a:gd name="T24" fmla="*/ 72 w 160"/>
              <a:gd name="T25" fmla="*/ 112 h 112"/>
              <a:gd name="T26" fmla="*/ 160 w 160"/>
              <a:gd name="T27" fmla="*/ 112 h 112"/>
              <a:gd name="T28" fmla="*/ 160 w 160"/>
              <a:gd name="T29" fmla="*/ 94 h 112"/>
              <a:gd name="T30" fmla="*/ 116 w 160"/>
              <a:gd name="T31" fmla="*/ 72 h 112"/>
              <a:gd name="T32" fmla="*/ 56 w 160"/>
              <a:gd name="T33" fmla="*/ 64 h 112"/>
              <a:gd name="T34" fmla="*/ 0 w 160"/>
              <a:gd name="T35" fmla="*/ 92 h 112"/>
              <a:gd name="T36" fmla="*/ 0 w 160"/>
              <a:gd name="T37" fmla="*/ 112 h 112"/>
              <a:gd name="T38" fmla="*/ 56 w 160"/>
              <a:gd name="T39" fmla="*/ 112 h 112"/>
              <a:gd name="T40" fmla="*/ 56 w 160"/>
              <a:gd name="T41" fmla="*/ 94 h 112"/>
              <a:gd name="T42" fmla="*/ 75 w 160"/>
              <a:gd name="T43" fmla="*/ 66 h 112"/>
              <a:gd name="T44" fmla="*/ 56 w 160"/>
              <a:gd name="T45"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12">
                <a:moveTo>
                  <a:pt x="116" y="56"/>
                </a:moveTo>
                <a:cubicBezTo>
                  <a:pt x="127" y="56"/>
                  <a:pt x="136" y="47"/>
                  <a:pt x="136" y="36"/>
                </a:cubicBezTo>
                <a:cubicBezTo>
                  <a:pt x="136" y="25"/>
                  <a:pt x="127" y="16"/>
                  <a:pt x="116" y="16"/>
                </a:cubicBezTo>
                <a:cubicBezTo>
                  <a:pt x="105" y="16"/>
                  <a:pt x="96" y="25"/>
                  <a:pt x="96" y="36"/>
                </a:cubicBezTo>
                <a:cubicBezTo>
                  <a:pt x="96" y="47"/>
                  <a:pt x="105" y="56"/>
                  <a:pt x="116" y="56"/>
                </a:cubicBezTo>
                <a:close/>
                <a:moveTo>
                  <a:pt x="56" y="48"/>
                </a:moveTo>
                <a:cubicBezTo>
                  <a:pt x="69" y="48"/>
                  <a:pt x="80" y="37"/>
                  <a:pt x="80" y="24"/>
                </a:cubicBezTo>
                <a:cubicBezTo>
                  <a:pt x="80" y="11"/>
                  <a:pt x="69" y="0"/>
                  <a:pt x="56" y="0"/>
                </a:cubicBezTo>
                <a:cubicBezTo>
                  <a:pt x="43" y="0"/>
                  <a:pt x="32" y="11"/>
                  <a:pt x="32" y="24"/>
                </a:cubicBezTo>
                <a:cubicBezTo>
                  <a:pt x="32" y="37"/>
                  <a:pt x="43" y="48"/>
                  <a:pt x="56" y="48"/>
                </a:cubicBezTo>
                <a:close/>
                <a:moveTo>
                  <a:pt x="116" y="72"/>
                </a:moveTo>
                <a:cubicBezTo>
                  <a:pt x="101" y="72"/>
                  <a:pt x="72" y="79"/>
                  <a:pt x="72" y="94"/>
                </a:cubicBezTo>
                <a:cubicBezTo>
                  <a:pt x="72" y="112"/>
                  <a:pt x="72" y="112"/>
                  <a:pt x="72" y="112"/>
                </a:cubicBezTo>
                <a:cubicBezTo>
                  <a:pt x="160" y="112"/>
                  <a:pt x="160" y="112"/>
                  <a:pt x="160" y="112"/>
                </a:cubicBezTo>
                <a:cubicBezTo>
                  <a:pt x="160" y="94"/>
                  <a:pt x="160" y="94"/>
                  <a:pt x="160" y="94"/>
                </a:cubicBezTo>
                <a:cubicBezTo>
                  <a:pt x="160" y="79"/>
                  <a:pt x="131" y="72"/>
                  <a:pt x="116" y="72"/>
                </a:cubicBezTo>
                <a:close/>
                <a:moveTo>
                  <a:pt x="56" y="64"/>
                </a:moveTo>
                <a:cubicBezTo>
                  <a:pt x="37" y="64"/>
                  <a:pt x="0" y="73"/>
                  <a:pt x="0" y="92"/>
                </a:cubicBezTo>
                <a:cubicBezTo>
                  <a:pt x="0" y="112"/>
                  <a:pt x="0" y="112"/>
                  <a:pt x="0" y="112"/>
                </a:cubicBezTo>
                <a:cubicBezTo>
                  <a:pt x="56" y="112"/>
                  <a:pt x="56" y="112"/>
                  <a:pt x="56" y="112"/>
                </a:cubicBezTo>
                <a:cubicBezTo>
                  <a:pt x="56" y="94"/>
                  <a:pt x="56" y="94"/>
                  <a:pt x="56" y="94"/>
                </a:cubicBezTo>
                <a:cubicBezTo>
                  <a:pt x="56" y="87"/>
                  <a:pt x="59" y="75"/>
                  <a:pt x="75" y="66"/>
                </a:cubicBezTo>
                <a:cubicBezTo>
                  <a:pt x="68" y="65"/>
                  <a:pt x="61" y="64"/>
                  <a:pt x="56" y="64"/>
                </a:cubicBezTo>
                <a:close/>
              </a:path>
            </a:pathLst>
          </a:custGeom>
          <a:solidFill>
            <a:schemeClr val="accent5">
              <a:lumMod val="75000"/>
            </a:schemeClr>
          </a:solidFill>
          <a:ln>
            <a:noFill/>
          </a:ln>
        </p:spPr>
        <p:txBody>
          <a:bodyPr vert="horz" wrap="square" lIns="53448" tIns="26724" rIns="53448" bIns="26724" numCol="1" anchor="t" anchorCtr="0" compatLnSpc="1">
            <a:prstTxWarp prst="textNoShape">
              <a:avLst/>
            </a:prstTxWarp>
          </a:bodyPr>
          <a:lstStyle/>
          <a:p>
            <a:endParaRPr lang="ja-JP" altLang="en-US" sz="1344">
              <a:solidFill>
                <a:prstClr val="white">
                  <a:lumMod val="50000"/>
                </a:prstClr>
              </a:solidFill>
              <a:latin typeface="Calibri" panose="020F0502020204030204"/>
              <a:ea typeface="游ゴシック" panose="020B0400000000000000" pitchFamily="50" charset="-128"/>
            </a:endParaRPr>
          </a:p>
        </p:txBody>
      </p:sp>
      <p:sp>
        <p:nvSpPr>
          <p:cNvPr id="22" name="グラフィックス 7">
            <a:extLst>
              <a:ext uri="{FF2B5EF4-FFF2-40B4-BE49-F238E27FC236}">
                <a16:creationId xmlns:a16="http://schemas.microsoft.com/office/drawing/2014/main" id="{E79D7773-7663-4C73-A0A8-D41E92F481BF}"/>
              </a:ext>
            </a:extLst>
          </p:cNvPr>
          <p:cNvSpPr>
            <a:spLocks noChangeAspect="1"/>
          </p:cNvSpPr>
          <p:nvPr/>
        </p:nvSpPr>
        <p:spPr bwMode="gray">
          <a:xfrm>
            <a:off x="3448195" y="4046507"/>
            <a:ext cx="906010" cy="836316"/>
          </a:xfrm>
          <a:custGeom>
            <a:avLst/>
            <a:gdLst>
              <a:gd name="connsiteX0" fmla="*/ 412800 w 780000"/>
              <a:gd name="connsiteY0" fmla="*/ 45000 h 720000"/>
              <a:gd name="connsiteX1" fmla="*/ 581400 w 780000"/>
              <a:gd name="connsiteY1" fmla="*/ 217200 h 720000"/>
              <a:gd name="connsiteX2" fmla="*/ 412800 w 780000"/>
              <a:gd name="connsiteY2" fmla="*/ 388800 h 720000"/>
              <a:gd name="connsiteX3" fmla="*/ 244200 w 780000"/>
              <a:gd name="connsiteY3" fmla="*/ 216600 h 720000"/>
              <a:gd name="connsiteX4" fmla="*/ 412800 w 780000"/>
              <a:gd name="connsiteY4" fmla="*/ 45000 h 720000"/>
              <a:gd name="connsiteX5" fmla="*/ 412800 w 780000"/>
              <a:gd name="connsiteY5" fmla="*/ 45000 h 720000"/>
              <a:gd name="connsiteX6" fmla="*/ 780600 w 780000"/>
              <a:gd name="connsiteY6" fmla="*/ 717000 h 720000"/>
              <a:gd name="connsiteX7" fmla="*/ 45000 w 780000"/>
              <a:gd name="connsiteY7" fmla="*/ 717000 h 720000"/>
              <a:gd name="connsiteX8" fmla="*/ 45000 w 780000"/>
              <a:gd name="connsiteY8" fmla="*/ 662400 h 720000"/>
              <a:gd name="connsiteX9" fmla="*/ 412800 w 780000"/>
              <a:gd name="connsiteY9" fmla="*/ 466800 h 720000"/>
              <a:gd name="connsiteX10" fmla="*/ 780600 w 780000"/>
              <a:gd name="connsiteY10" fmla="*/ 662400 h 720000"/>
              <a:gd name="connsiteX11" fmla="*/ 780600 w 780000"/>
              <a:gd name="connsiteY11" fmla="*/ 717000 h 720000"/>
              <a:gd name="connsiteX12" fmla="*/ 780600 w 780000"/>
              <a:gd name="connsiteY12" fmla="*/ 717000 h 720000"/>
              <a:gd name="connsiteX13" fmla="*/ 780600 w 780000"/>
              <a:gd name="connsiteY13" fmla="*/ 717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000" h="720000">
                <a:moveTo>
                  <a:pt x="412800" y="45000"/>
                </a:moveTo>
                <a:cubicBezTo>
                  <a:pt x="504600" y="45000"/>
                  <a:pt x="581400" y="123000"/>
                  <a:pt x="581400" y="217200"/>
                </a:cubicBezTo>
                <a:cubicBezTo>
                  <a:pt x="581400" y="311400"/>
                  <a:pt x="504600" y="388800"/>
                  <a:pt x="412800" y="388800"/>
                </a:cubicBezTo>
                <a:cubicBezTo>
                  <a:pt x="321000" y="388800"/>
                  <a:pt x="244200" y="310800"/>
                  <a:pt x="244200" y="216600"/>
                </a:cubicBezTo>
                <a:cubicBezTo>
                  <a:pt x="244200" y="122400"/>
                  <a:pt x="321000" y="45000"/>
                  <a:pt x="412800" y="45000"/>
                </a:cubicBezTo>
                <a:lnTo>
                  <a:pt x="412800" y="45000"/>
                </a:lnTo>
                <a:close/>
                <a:moveTo>
                  <a:pt x="780600" y="717000"/>
                </a:moveTo>
                <a:cubicBezTo>
                  <a:pt x="45000" y="717000"/>
                  <a:pt x="45000" y="717000"/>
                  <a:pt x="45000" y="717000"/>
                </a:cubicBezTo>
                <a:cubicBezTo>
                  <a:pt x="45000" y="662400"/>
                  <a:pt x="45000" y="662400"/>
                  <a:pt x="45000" y="662400"/>
                </a:cubicBezTo>
                <a:cubicBezTo>
                  <a:pt x="45000" y="537000"/>
                  <a:pt x="290400" y="466800"/>
                  <a:pt x="412800" y="466800"/>
                </a:cubicBezTo>
                <a:cubicBezTo>
                  <a:pt x="535200" y="466800"/>
                  <a:pt x="780600" y="537000"/>
                  <a:pt x="780600" y="662400"/>
                </a:cubicBezTo>
                <a:lnTo>
                  <a:pt x="780600" y="717000"/>
                </a:lnTo>
                <a:lnTo>
                  <a:pt x="780600" y="717000"/>
                </a:lnTo>
                <a:lnTo>
                  <a:pt x="780600" y="717000"/>
                </a:lnTo>
                <a:close/>
              </a:path>
            </a:pathLst>
          </a:custGeom>
          <a:solidFill>
            <a:schemeClr val="accent1">
              <a:lumMod val="60000"/>
              <a:lumOff val="40000"/>
            </a:schemeClr>
          </a:solidFill>
          <a:ln w="9525" cap="flat">
            <a:noFill/>
            <a:prstDash val="solid"/>
            <a:miter/>
          </a:ln>
        </p:spPr>
        <p:txBody>
          <a:bodyPr rtlCol="0" anchor="ctr"/>
          <a:lstStyle/>
          <a:p>
            <a:endParaRPr lang="ja-JP" altLang="en-US">
              <a:solidFill>
                <a:prstClr val="white">
                  <a:lumMod val="50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1397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15</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673A83B9-9235-4428-A7EB-C89807FFF765}"/>
              </a:ext>
            </a:extLst>
          </p:cNvPr>
          <p:cNvPicPr>
            <a:picLocks noChangeAspect="1"/>
          </p:cNvPicPr>
          <p:nvPr/>
        </p:nvPicPr>
        <p:blipFill>
          <a:blip r:embed="rId2"/>
          <a:stretch>
            <a:fillRect/>
          </a:stretch>
        </p:blipFill>
        <p:spPr>
          <a:xfrm>
            <a:off x="1836930" y="3302526"/>
            <a:ext cx="7272288" cy="342069"/>
          </a:xfrm>
          <a:prstGeom prst="rect">
            <a:avLst/>
          </a:prstGeom>
        </p:spPr>
      </p:pic>
      <p:sp>
        <p:nvSpPr>
          <p:cNvPr id="7" name="テキスト ボックス 6">
            <a:extLst>
              <a:ext uri="{FF2B5EF4-FFF2-40B4-BE49-F238E27FC236}">
                <a16:creationId xmlns:a16="http://schemas.microsoft.com/office/drawing/2014/main" id="{8A55B4D8-7C0E-4D94-BED8-C0D21D3C7953}"/>
              </a:ext>
            </a:extLst>
          </p:cNvPr>
          <p:cNvSpPr txBox="1"/>
          <p:nvPr/>
        </p:nvSpPr>
        <p:spPr>
          <a:xfrm>
            <a:off x="1836931" y="2845612"/>
            <a:ext cx="1851789" cy="592470"/>
          </a:xfrm>
          <a:prstGeom prst="rect">
            <a:avLst/>
          </a:prstGeom>
          <a:noFill/>
        </p:spPr>
        <p:txBody>
          <a:bodyPr wrap="none" rtlCol="0">
            <a:spAutoFit/>
          </a:bodyPr>
          <a:lstStyle/>
          <a:p>
            <a:r>
              <a:rPr lang="ja-JP" altLang="en-US" sz="3250" b="1" dirty="0">
                <a:latin typeface="游ゴシック" panose="020B0400000000000000" pitchFamily="50" charset="-128"/>
                <a:ea typeface="游ゴシック" panose="020B0400000000000000" pitchFamily="50" charset="-128"/>
              </a:rPr>
              <a:t>事例紹介</a:t>
            </a:r>
          </a:p>
        </p:txBody>
      </p:sp>
    </p:spTree>
    <p:extLst>
      <p:ext uri="{BB962C8B-B14F-4D97-AF65-F5344CB8AC3E}">
        <p14:creationId xmlns:p14="http://schemas.microsoft.com/office/powerpoint/2010/main" val="91779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206604F-4DC1-438C-851A-9D665A9B5506}"/>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DE4FD224-2536-4CE8-A326-0D8BF20DB472}"/>
              </a:ext>
            </a:extLst>
          </p:cNvPr>
          <p:cNvSpPr>
            <a:spLocks noGrp="1"/>
          </p:cNvSpPr>
          <p:nvPr>
            <p:ph type="sldNum" sz="quarter" idx="12"/>
          </p:nvPr>
        </p:nvSpPr>
        <p:spPr/>
        <p:txBody>
          <a:bodyPr/>
          <a:lstStyle/>
          <a:p>
            <a:fld id="{7A7CC359-C221-4191-8B2A-4C3FB14C6D20}" type="slidenum">
              <a:rPr kumimoji="1" lang="ja-JP" altLang="en-US" smtClean="0"/>
              <a:t>16</a:t>
            </a:fld>
            <a:endParaRPr kumimoji="1" lang="ja-JP" altLang="en-US"/>
          </a:p>
        </p:txBody>
      </p:sp>
      <p:sp>
        <p:nvSpPr>
          <p:cNvPr id="4" name="タイトル 12">
            <a:extLst>
              <a:ext uri="{FF2B5EF4-FFF2-40B4-BE49-F238E27FC236}">
                <a16:creationId xmlns:a16="http://schemas.microsoft.com/office/drawing/2014/main" id="{7EBB1E34-E82A-418A-BC22-7D69F51B38C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事例①　八百屋瑞花</a:t>
            </a:r>
          </a:p>
        </p:txBody>
      </p:sp>
      <p:pic>
        <p:nvPicPr>
          <p:cNvPr id="10" name="図 9" descr="カレンダー&#10;&#10;自動的に生成された説明">
            <a:extLst>
              <a:ext uri="{FF2B5EF4-FFF2-40B4-BE49-F238E27FC236}">
                <a16:creationId xmlns:a16="http://schemas.microsoft.com/office/drawing/2014/main" id="{96824080-B479-421C-9438-67D26A5D35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162" y="1306285"/>
            <a:ext cx="3390219" cy="4924697"/>
          </a:xfrm>
          <a:prstGeom prst="rect">
            <a:avLst/>
          </a:prstGeom>
        </p:spPr>
      </p:pic>
      <p:sp>
        <p:nvSpPr>
          <p:cNvPr id="11" name="正方形/長方形 10">
            <a:extLst>
              <a:ext uri="{FF2B5EF4-FFF2-40B4-BE49-F238E27FC236}">
                <a16:creationId xmlns:a16="http://schemas.microsoft.com/office/drawing/2014/main" id="{D60357E7-D6CF-4897-A897-721D2A782E7E}"/>
              </a:ext>
            </a:extLst>
          </p:cNvPr>
          <p:cNvSpPr/>
          <p:nvPr/>
        </p:nvSpPr>
        <p:spPr>
          <a:xfrm>
            <a:off x="7445828" y="3021873"/>
            <a:ext cx="1088571" cy="1262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953D7D08-8CDA-41FC-B806-3E429EE535CA}"/>
              </a:ext>
            </a:extLst>
          </p:cNvPr>
          <p:cNvCxnSpPr>
            <a:cxnSpLocks/>
          </p:cNvCxnSpPr>
          <p:nvPr/>
        </p:nvCxnSpPr>
        <p:spPr>
          <a:xfrm>
            <a:off x="7254240" y="1314994"/>
            <a:ext cx="2412141" cy="0"/>
          </a:xfrm>
          <a:prstGeom prst="line">
            <a:avLst/>
          </a:prstGeom>
          <a:ln w="19050">
            <a:solidFill>
              <a:schemeClr val="accent4">
                <a:lumMod val="40000"/>
                <a:lumOff val="60000"/>
              </a:schemeClr>
            </a:solidFill>
          </a:ln>
        </p:spPr>
        <p:style>
          <a:lnRef idx="1">
            <a:schemeClr val="accent4"/>
          </a:lnRef>
          <a:fillRef idx="0">
            <a:schemeClr val="accent4"/>
          </a:fillRef>
          <a:effectRef idx="0">
            <a:schemeClr val="accent4"/>
          </a:effectRef>
          <a:fontRef idx="minor">
            <a:schemeClr val="tx1"/>
          </a:fontRef>
        </p:style>
      </p:cxnSp>
      <p:sp>
        <p:nvSpPr>
          <p:cNvPr id="18" name="正方形/長方形 17">
            <a:extLst>
              <a:ext uri="{FF2B5EF4-FFF2-40B4-BE49-F238E27FC236}">
                <a16:creationId xmlns:a16="http://schemas.microsoft.com/office/drawing/2014/main" id="{B5788BE6-9B94-4227-8B2D-BF82A92BC070}"/>
              </a:ext>
            </a:extLst>
          </p:cNvPr>
          <p:cNvSpPr/>
          <p:nvPr/>
        </p:nvSpPr>
        <p:spPr>
          <a:xfrm>
            <a:off x="401738" y="1314994"/>
            <a:ext cx="5668135" cy="4841966"/>
          </a:xfrm>
          <a:prstGeom prst="rect">
            <a:avLst/>
          </a:prstGeom>
          <a:noFill/>
          <a:ln w="28575">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65259F-2003-4264-BDA5-0A586E7108DA}"/>
              </a:ext>
            </a:extLst>
          </p:cNvPr>
          <p:cNvSpPr txBox="1"/>
          <p:nvPr/>
        </p:nvSpPr>
        <p:spPr>
          <a:xfrm>
            <a:off x="508754" y="1451749"/>
            <a:ext cx="1287532"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案件種類</a:t>
            </a: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6B33BCF-37A2-48C4-88F4-D669E5D14A62}"/>
              </a:ext>
            </a:extLst>
          </p:cNvPr>
          <p:cNvSpPr txBox="1"/>
          <p:nvPr/>
        </p:nvSpPr>
        <p:spPr>
          <a:xfrm>
            <a:off x="706905" y="1819951"/>
            <a:ext cx="5030839" cy="307777"/>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事業承継・事業再生（税理士からの紹介）</a:t>
            </a:r>
          </a:p>
        </p:txBody>
      </p:sp>
      <p:sp>
        <p:nvSpPr>
          <p:cNvPr id="22" name="テキスト ボックス 21">
            <a:extLst>
              <a:ext uri="{FF2B5EF4-FFF2-40B4-BE49-F238E27FC236}">
                <a16:creationId xmlns:a16="http://schemas.microsoft.com/office/drawing/2014/main" id="{D8FA864C-5089-4E3B-A618-6E4058E1BB19}"/>
              </a:ext>
            </a:extLst>
          </p:cNvPr>
          <p:cNvSpPr txBox="1"/>
          <p:nvPr/>
        </p:nvSpPr>
        <p:spPr>
          <a:xfrm>
            <a:off x="508754" y="2155920"/>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案件内容</a:t>
            </a: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90EC223-CBF9-4440-A5BA-1CA5123530A7}"/>
              </a:ext>
            </a:extLst>
          </p:cNvPr>
          <p:cNvSpPr txBox="1"/>
          <p:nvPr/>
        </p:nvSpPr>
        <p:spPr>
          <a:xfrm>
            <a:off x="706905" y="2501474"/>
            <a:ext cx="5337785" cy="1600438"/>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・横浜駅の地下にある八百屋店舗のＭ＆Ａ案件。</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・食品コンサル会社が八百屋店舗をオープンしたが、オーナーが病気のため準備がきちんとできず経営難に陥る。</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・熊本で農業を営んでいる投資家</a:t>
            </a:r>
            <a:r>
              <a:rPr lang="ja-JP" altLang="en-US" sz="1400" dirty="0">
                <a:latin typeface="游ゴシック" panose="020B0400000000000000" pitchFamily="50" charset="-128"/>
                <a:ea typeface="游ゴシック" panose="020B0400000000000000" pitchFamily="50" charset="-128"/>
              </a:rPr>
              <a:t>が買い手となった</a:t>
            </a:r>
            <a:r>
              <a:rPr kumimoji="1" lang="ja-JP" altLang="en-US" sz="1400" dirty="0">
                <a:latin typeface="游ゴシック" panose="020B0400000000000000" pitchFamily="50" charset="-128"/>
                <a:ea typeface="游ゴシック" panose="020B0400000000000000" pitchFamily="50" charset="-128"/>
              </a:rPr>
              <a:t>。</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・従業員の雇用継続、冷蔵庫等の設備備品を引継ぎして使用。</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・新たな収入源として、調理場を活かしサラダ・惣菜販売を開始。</a:t>
            </a:r>
          </a:p>
        </p:txBody>
      </p:sp>
      <p:sp>
        <p:nvSpPr>
          <p:cNvPr id="24" name="テキスト ボックス 23">
            <a:extLst>
              <a:ext uri="{FF2B5EF4-FFF2-40B4-BE49-F238E27FC236}">
                <a16:creationId xmlns:a16="http://schemas.microsoft.com/office/drawing/2014/main" id="{A3078922-E8B6-48CF-8415-BBAC4B846839}"/>
              </a:ext>
            </a:extLst>
          </p:cNvPr>
          <p:cNvSpPr txBox="1"/>
          <p:nvPr/>
        </p:nvSpPr>
        <p:spPr>
          <a:xfrm>
            <a:off x="500616" y="4040382"/>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ポイント</a:t>
            </a:r>
            <a:endParaRPr lang="en-US"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06EE1A0-C858-4393-8CC6-E5DB0ED3A622}"/>
              </a:ext>
            </a:extLst>
          </p:cNvPr>
          <p:cNvSpPr txBox="1"/>
          <p:nvPr/>
        </p:nvSpPr>
        <p:spPr>
          <a:xfrm>
            <a:off x="706905" y="4284009"/>
            <a:ext cx="5337786" cy="1815882"/>
          </a:xfrm>
          <a:prstGeom prst="rect">
            <a:avLst/>
          </a:prstGeom>
          <a:noFill/>
        </p:spPr>
        <p:txBody>
          <a:bodyPr wrap="square" rtlCol="0">
            <a:spAutoFit/>
          </a:bodyPr>
          <a:lstStyle/>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八百屋でも</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Ｍ＆Ａ</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はできる。</a:t>
            </a: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廃業した場合には</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原状回復費用で１千万円以上かかる所、売り手は負担なく、買い手は設備投資が不要で引き継ぐことができた。</a:t>
            </a:r>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３．買い手が営んでいる熊本の農業を活かし</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熊本野菜展など</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のイベントを実施し集客につなげた</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４．生産者が直接的に消費者に販売ができる</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D2C</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が実現した。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52565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206604F-4DC1-438C-851A-9D665A9B5506}"/>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DE4FD224-2536-4CE8-A326-0D8BF20DB472}"/>
              </a:ext>
            </a:extLst>
          </p:cNvPr>
          <p:cNvSpPr>
            <a:spLocks noGrp="1"/>
          </p:cNvSpPr>
          <p:nvPr>
            <p:ph type="sldNum" sz="quarter" idx="12"/>
          </p:nvPr>
        </p:nvSpPr>
        <p:spPr/>
        <p:txBody>
          <a:bodyPr/>
          <a:lstStyle/>
          <a:p>
            <a:fld id="{7A7CC359-C221-4191-8B2A-4C3FB14C6D20}" type="slidenum">
              <a:rPr kumimoji="1" lang="ja-JP" altLang="en-US" smtClean="0"/>
              <a:t>17</a:t>
            </a:fld>
            <a:endParaRPr kumimoji="1" lang="ja-JP" altLang="en-US"/>
          </a:p>
        </p:txBody>
      </p:sp>
      <p:sp>
        <p:nvSpPr>
          <p:cNvPr id="4" name="タイトル 12">
            <a:extLst>
              <a:ext uri="{FF2B5EF4-FFF2-40B4-BE49-F238E27FC236}">
                <a16:creationId xmlns:a16="http://schemas.microsoft.com/office/drawing/2014/main" id="{7EBB1E34-E82A-418A-BC22-7D69F51B38C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事例②　コッペん道土（コッペンドット）</a:t>
            </a:r>
          </a:p>
        </p:txBody>
      </p:sp>
      <p:sp>
        <p:nvSpPr>
          <p:cNvPr id="18" name="正方形/長方形 17">
            <a:extLst>
              <a:ext uri="{FF2B5EF4-FFF2-40B4-BE49-F238E27FC236}">
                <a16:creationId xmlns:a16="http://schemas.microsoft.com/office/drawing/2014/main" id="{B5788BE6-9B94-4227-8B2D-BF82A92BC070}"/>
              </a:ext>
            </a:extLst>
          </p:cNvPr>
          <p:cNvSpPr/>
          <p:nvPr/>
        </p:nvSpPr>
        <p:spPr>
          <a:xfrm>
            <a:off x="401738" y="1314994"/>
            <a:ext cx="5668135" cy="4841966"/>
          </a:xfrm>
          <a:prstGeom prst="rect">
            <a:avLst/>
          </a:prstGeom>
          <a:noFill/>
          <a:ln w="28575">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65259F-2003-4264-BDA5-0A586E7108DA}"/>
              </a:ext>
            </a:extLst>
          </p:cNvPr>
          <p:cNvSpPr txBox="1"/>
          <p:nvPr/>
        </p:nvSpPr>
        <p:spPr>
          <a:xfrm>
            <a:off x="508754" y="1473055"/>
            <a:ext cx="1287532"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案件種類</a:t>
            </a: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6B33BCF-37A2-48C4-88F4-D669E5D14A62}"/>
              </a:ext>
            </a:extLst>
          </p:cNvPr>
          <p:cNvSpPr txBox="1"/>
          <p:nvPr/>
        </p:nvSpPr>
        <p:spPr>
          <a:xfrm>
            <a:off x="706905" y="1841257"/>
            <a:ext cx="5030839" cy="307777"/>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事業承継・事業再生（税理士からの紹介）</a:t>
            </a:r>
          </a:p>
        </p:txBody>
      </p:sp>
      <p:sp>
        <p:nvSpPr>
          <p:cNvPr id="22" name="テキスト ボックス 21">
            <a:extLst>
              <a:ext uri="{FF2B5EF4-FFF2-40B4-BE49-F238E27FC236}">
                <a16:creationId xmlns:a16="http://schemas.microsoft.com/office/drawing/2014/main" id="{D8FA864C-5089-4E3B-A618-6E4058E1BB19}"/>
              </a:ext>
            </a:extLst>
          </p:cNvPr>
          <p:cNvSpPr txBox="1"/>
          <p:nvPr/>
        </p:nvSpPr>
        <p:spPr>
          <a:xfrm>
            <a:off x="508754" y="2328026"/>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案件内容</a:t>
            </a: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90EC223-CBF9-4440-A5BA-1CA5123530A7}"/>
              </a:ext>
            </a:extLst>
          </p:cNvPr>
          <p:cNvSpPr txBox="1"/>
          <p:nvPr/>
        </p:nvSpPr>
        <p:spPr>
          <a:xfrm>
            <a:off x="689533" y="2688462"/>
            <a:ext cx="5337786" cy="1384995"/>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・過疎で有名な北海道木古内。</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・過疎の街の中で唯一行列ができるパン屋。</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・神奈川県にも</a:t>
            </a:r>
            <a:r>
              <a:rPr kumimoji="1" lang="en-US" altLang="ja-JP" sz="1400" dirty="0">
                <a:latin typeface="游ゴシック" panose="020B0400000000000000" pitchFamily="50" charset="-128"/>
                <a:ea typeface="游ゴシック" panose="020B0400000000000000" pitchFamily="50" charset="-128"/>
              </a:rPr>
              <a:t>2</a:t>
            </a:r>
            <a:r>
              <a:rPr kumimoji="1" lang="ja-JP" altLang="en-US" sz="1400" dirty="0">
                <a:latin typeface="游ゴシック" panose="020B0400000000000000" pitchFamily="50" charset="-128"/>
                <a:ea typeface="游ゴシック" panose="020B0400000000000000" pitchFamily="50" charset="-128"/>
              </a:rPr>
              <a:t>店舗（綱島と市ヶ尾）出店したが不採算のため、会社ごと譲渡しようとしていた。</a:t>
            </a:r>
            <a:endParaRPr kumimoji="1"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・当社</a:t>
            </a:r>
            <a:r>
              <a:rPr kumimoji="1" lang="ja-JP" altLang="en-US" sz="1400" dirty="0">
                <a:latin typeface="游ゴシック" panose="020B0400000000000000" pitchFamily="50" charset="-128"/>
                <a:ea typeface="游ゴシック" panose="020B0400000000000000" pitchFamily="50" charset="-128"/>
              </a:rPr>
              <a:t>が不採算店舗だけを切り離す事業譲渡を提案し実行した案件。</a:t>
            </a:r>
          </a:p>
        </p:txBody>
      </p:sp>
      <p:sp>
        <p:nvSpPr>
          <p:cNvPr id="24" name="テキスト ボックス 23">
            <a:extLst>
              <a:ext uri="{FF2B5EF4-FFF2-40B4-BE49-F238E27FC236}">
                <a16:creationId xmlns:a16="http://schemas.microsoft.com/office/drawing/2014/main" id="{A3078922-E8B6-48CF-8415-BBAC4B846839}"/>
              </a:ext>
            </a:extLst>
          </p:cNvPr>
          <p:cNvSpPr txBox="1"/>
          <p:nvPr/>
        </p:nvSpPr>
        <p:spPr>
          <a:xfrm>
            <a:off x="500616" y="4227150"/>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ポイント</a:t>
            </a:r>
            <a:endParaRPr lang="en-US"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06EE1A0-C858-4393-8CC6-E5DB0ED3A622}"/>
              </a:ext>
            </a:extLst>
          </p:cNvPr>
          <p:cNvSpPr txBox="1"/>
          <p:nvPr/>
        </p:nvSpPr>
        <p:spPr>
          <a:xfrm>
            <a:off x="706905" y="4533797"/>
            <a:ext cx="5544074" cy="738664"/>
          </a:xfrm>
          <a:prstGeom prst="rect">
            <a:avLst/>
          </a:prstGeom>
          <a:noFill/>
        </p:spPr>
        <p:txBody>
          <a:bodyPr wrap="square" rtlCol="0">
            <a:spAutoFit/>
          </a:bodyPr>
          <a:lstStyle/>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パン屋の店舗の事業譲渡はできる。</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赤字店舗でも売却ができ、その売却代金で本店を建て直した。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３．不採算店舗の従業員は雇用が継続された。</a:t>
            </a:r>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カレンダー&#10;&#10;自動的に生成された説明">
            <a:extLst>
              <a:ext uri="{FF2B5EF4-FFF2-40B4-BE49-F238E27FC236}">
                <a16:creationId xmlns:a16="http://schemas.microsoft.com/office/drawing/2014/main" id="{59EBB4C8-4A3B-430B-8348-309D96E1A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841" y="1314994"/>
            <a:ext cx="3449799" cy="4856505"/>
          </a:xfrm>
          <a:prstGeom prst="rect">
            <a:avLst/>
          </a:prstGeom>
        </p:spPr>
      </p:pic>
      <p:cxnSp>
        <p:nvCxnSpPr>
          <p:cNvPr id="19" name="直線コネクタ 18">
            <a:extLst>
              <a:ext uri="{FF2B5EF4-FFF2-40B4-BE49-F238E27FC236}">
                <a16:creationId xmlns:a16="http://schemas.microsoft.com/office/drawing/2014/main" id="{C7AD38D7-3C68-43F8-BA21-5792F701763D}"/>
              </a:ext>
            </a:extLst>
          </p:cNvPr>
          <p:cNvCxnSpPr>
            <a:cxnSpLocks/>
          </p:cNvCxnSpPr>
          <p:nvPr/>
        </p:nvCxnSpPr>
        <p:spPr>
          <a:xfrm flipV="1">
            <a:off x="7201986" y="1323703"/>
            <a:ext cx="2490654" cy="1"/>
          </a:xfrm>
          <a:prstGeom prst="line">
            <a:avLst/>
          </a:prstGeom>
          <a:ln w="19050">
            <a:solidFill>
              <a:schemeClr val="accent4">
                <a:lumMod val="40000"/>
                <a:lumOff val="60000"/>
              </a:schemeClr>
            </a:solidFill>
          </a:ln>
        </p:spPr>
        <p:style>
          <a:lnRef idx="1">
            <a:schemeClr val="accent4"/>
          </a:lnRef>
          <a:fillRef idx="0">
            <a:schemeClr val="accent4"/>
          </a:fillRef>
          <a:effectRef idx="0">
            <a:schemeClr val="accent4"/>
          </a:effectRef>
          <a:fontRef idx="minor">
            <a:schemeClr val="tx1"/>
          </a:fontRef>
        </p:style>
      </p:cxnSp>
      <p:sp>
        <p:nvSpPr>
          <p:cNvPr id="29" name="正方形/長方形 28">
            <a:extLst>
              <a:ext uri="{FF2B5EF4-FFF2-40B4-BE49-F238E27FC236}">
                <a16:creationId xmlns:a16="http://schemas.microsoft.com/office/drawing/2014/main" id="{BD43DDAD-537C-4FA2-A3B7-C211073CDBEA}"/>
              </a:ext>
            </a:extLst>
          </p:cNvPr>
          <p:cNvSpPr/>
          <p:nvPr/>
        </p:nvSpPr>
        <p:spPr>
          <a:xfrm>
            <a:off x="7201986" y="2995750"/>
            <a:ext cx="1584963" cy="143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139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206604F-4DC1-438C-851A-9D665A9B5506}"/>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DE4FD224-2536-4CE8-A326-0D8BF20DB472}"/>
              </a:ext>
            </a:extLst>
          </p:cNvPr>
          <p:cNvSpPr>
            <a:spLocks noGrp="1"/>
          </p:cNvSpPr>
          <p:nvPr>
            <p:ph type="sldNum" sz="quarter" idx="12"/>
          </p:nvPr>
        </p:nvSpPr>
        <p:spPr/>
        <p:txBody>
          <a:bodyPr/>
          <a:lstStyle/>
          <a:p>
            <a:fld id="{7A7CC359-C221-4191-8B2A-4C3FB14C6D20}" type="slidenum">
              <a:rPr kumimoji="1" lang="ja-JP" altLang="en-US" smtClean="0"/>
              <a:t>18</a:t>
            </a:fld>
            <a:endParaRPr kumimoji="1" lang="ja-JP" altLang="en-US"/>
          </a:p>
        </p:txBody>
      </p:sp>
      <p:sp>
        <p:nvSpPr>
          <p:cNvPr id="4" name="タイトル 12">
            <a:extLst>
              <a:ext uri="{FF2B5EF4-FFF2-40B4-BE49-F238E27FC236}">
                <a16:creationId xmlns:a16="http://schemas.microsoft.com/office/drawing/2014/main" id="{7EBB1E34-E82A-418A-BC22-7D69F51B38C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事例③　有限会社ステップコーポレーション</a:t>
            </a:r>
          </a:p>
        </p:txBody>
      </p:sp>
      <p:sp>
        <p:nvSpPr>
          <p:cNvPr id="18" name="正方形/長方形 17">
            <a:extLst>
              <a:ext uri="{FF2B5EF4-FFF2-40B4-BE49-F238E27FC236}">
                <a16:creationId xmlns:a16="http://schemas.microsoft.com/office/drawing/2014/main" id="{B5788BE6-9B94-4227-8B2D-BF82A92BC070}"/>
              </a:ext>
            </a:extLst>
          </p:cNvPr>
          <p:cNvSpPr/>
          <p:nvPr/>
        </p:nvSpPr>
        <p:spPr>
          <a:xfrm>
            <a:off x="401738" y="1314994"/>
            <a:ext cx="5668135" cy="4841966"/>
          </a:xfrm>
          <a:prstGeom prst="rect">
            <a:avLst/>
          </a:prstGeom>
          <a:noFill/>
          <a:ln w="28575">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65259F-2003-4264-BDA5-0A586E7108DA}"/>
              </a:ext>
            </a:extLst>
          </p:cNvPr>
          <p:cNvSpPr txBox="1"/>
          <p:nvPr/>
        </p:nvSpPr>
        <p:spPr>
          <a:xfrm>
            <a:off x="508754" y="1499077"/>
            <a:ext cx="1287532"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案件種類</a:t>
            </a: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6B33BCF-37A2-48C4-88F4-D669E5D14A62}"/>
              </a:ext>
            </a:extLst>
          </p:cNvPr>
          <p:cNvSpPr txBox="1"/>
          <p:nvPr/>
        </p:nvSpPr>
        <p:spPr>
          <a:xfrm>
            <a:off x="706905" y="1867279"/>
            <a:ext cx="5030839" cy="307777"/>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事業承継　～　早期での事業承継（税理士からの紹介）</a:t>
            </a:r>
          </a:p>
        </p:txBody>
      </p:sp>
      <p:sp>
        <p:nvSpPr>
          <p:cNvPr id="22" name="テキスト ボックス 21">
            <a:extLst>
              <a:ext uri="{FF2B5EF4-FFF2-40B4-BE49-F238E27FC236}">
                <a16:creationId xmlns:a16="http://schemas.microsoft.com/office/drawing/2014/main" id="{D8FA864C-5089-4E3B-A618-6E4058E1BB19}"/>
              </a:ext>
            </a:extLst>
          </p:cNvPr>
          <p:cNvSpPr txBox="1"/>
          <p:nvPr/>
        </p:nvSpPr>
        <p:spPr>
          <a:xfrm>
            <a:off x="508754" y="2202915"/>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案件内容</a:t>
            </a: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90EC223-CBF9-4440-A5BA-1CA5123530A7}"/>
              </a:ext>
            </a:extLst>
          </p:cNvPr>
          <p:cNvSpPr txBox="1"/>
          <p:nvPr/>
        </p:nvSpPr>
        <p:spPr>
          <a:xfrm>
            <a:off x="706905" y="2548469"/>
            <a:ext cx="5337786" cy="1815882"/>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・介護事業の事業承継案件。</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・社長は</a:t>
            </a:r>
            <a:r>
              <a:rPr kumimoji="1" lang="en-US" altLang="ja-JP" sz="1400" dirty="0">
                <a:latin typeface="游ゴシック" panose="020B0400000000000000" pitchFamily="50" charset="-128"/>
                <a:ea typeface="游ゴシック" panose="020B0400000000000000" pitchFamily="50" charset="-128"/>
              </a:rPr>
              <a:t>60</a:t>
            </a:r>
            <a:r>
              <a:rPr kumimoji="1" lang="ja-JP" altLang="en-US" sz="1400" dirty="0">
                <a:latin typeface="游ゴシック" panose="020B0400000000000000" pitchFamily="50" charset="-128"/>
                <a:ea typeface="游ゴシック" panose="020B0400000000000000" pitchFamily="50" charset="-128"/>
              </a:rPr>
              <a:t>歳を過ぎたところではあったが、良い引き継ぎ手をみつけるためには早めに事業承継を行っていきたいと決断。</a:t>
            </a:r>
            <a:endParaRPr kumimoji="1"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・事業承継後は引継ぎも含め</a:t>
            </a:r>
            <a:r>
              <a:rPr kumimoji="1" lang="ja-JP" altLang="en-US" sz="1400" dirty="0">
                <a:latin typeface="游ゴシック" panose="020B0400000000000000" pitchFamily="50" charset="-128"/>
                <a:ea typeface="游ゴシック" panose="020B0400000000000000" pitchFamily="50" charset="-128"/>
              </a:rPr>
              <a:t>介護のプレーヤー（ケアマネージャー）として残りたい。</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・従業員も社長が残ることで安心して事業承継に協力。</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・事業承継後はケアマネージャーとしてやりがいを持って働いている。</a:t>
            </a:r>
          </a:p>
        </p:txBody>
      </p:sp>
      <p:sp>
        <p:nvSpPr>
          <p:cNvPr id="24" name="テキスト ボックス 23">
            <a:extLst>
              <a:ext uri="{FF2B5EF4-FFF2-40B4-BE49-F238E27FC236}">
                <a16:creationId xmlns:a16="http://schemas.microsoft.com/office/drawing/2014/main" id="{A3078922-E8B6-48CF-8415-BBAC4B846839}"/>
              </a:ext>
            </a:extLst>
          </p:cNvPr>
          <p:cNvSpPr txBox="1"/>
          <p:nvPr/>
        </p:nvSpPr>
        <p:spPr>
          <a:xfrm>
            <a:off x="500616" y="4321917"/>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ポイント</a:t>
            </a:r>
            <a:endParaRPr lang="en-US"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06EE1A0-C858-4393-8CC6-E5DB0ED3A622}"/>
              </a:ext>
            </a:extLst>
          </p:cNvPr>
          <p:cNvSpPr txBox="1"/>
          <p:nvPr/>
        </p:nvSpPr>
        <p:spPr>
          <a:xfrm>
            <a:off x="706903" y="4619860"/>
            <a:ext cx="5337787" cy="1384995"/>
          </a:xfrm>
          <a:prstGeom prst="rect">
            <a:avLst/>
          </a:prstGeom>
          <a:noFill/>
        </p:spPr>
        <p:txBody>
          <a:bodyPr wrap="square" rtlCol="0">
            <a:spAutoFit/>
          </a:bodyPr>
          <a:lstStyle/>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早期での引継（</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Ｍ＆Ａ</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）を選択する経営者も増えている。</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２．早期に検討したことで、買い手候補者をしっかり検討することができた。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良い同業と組みことで、企業を拡大することができた。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４．社長がプレーヤーとして残ることで従業員がＭ＆Ａ前後も安心して働くことができた。</a:t>
            </a:r>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7" name="図 6" descr="カレンダー&#10;&#10;自動的に生成された説明">
            <a:extLst>
              <a:ext uri="{FF2B5EF4-FFF2-40B4-BE49-F238E27FC236}">
                <a16:creationId xmlns:a16="http://schemas.microsoft.com/office/drawing/2014/main" id="{0499D755-33EF-415B-951D-E7C02236C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959" y="1323703"/>
            <a:ext cx="3343275" cy="4864100"/>
          </a:xfrm>
          <a:prstGeom prst="rect">
            <a:avLst/>
          </a:prstGeom>
        </p:spPr>
      </p:pic>
      <p:sp>
        <p:nvSpPr>
          <p:cNvPr id="25" name="正方形/長方形 24">
            <a:extLst>
              <a:ext uri="{FF2B5EF4-FFF2-40B4-BE49-F238E27FC236}">
                <a16:creationId xmlns:a16="http://schemas.microsoft.com/office/drawing/2014/main" id="{3ECD65BE-AE0A-47EC-84CD-BE01144B3E6B}"/>
              </a:ext>
            </a:extLst>
          </p:cNvPr>
          <p:cNvSpPr/>
          <p:nvPr/>
        </p:nvSpPr>
        <p:spPr>
          <a:xfrm>
            <a:off x="7178242" y="3204756"/>
            <a:ext cx="1547748" cy="1079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0976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206604F-4DC1-438C-851A-9D665A9B5506}"/>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DE4FD224-2536-4CE8-A326-0D8BF20DB472}"/>
              </a:ext>
            </a:extLst>
          </p:cNvPr>
          <p:cNvSpPr>
            <a:spLocks noGrp="1"/>
          </p:cNvSpPr>
          <p:nvPr>
            <p:ph type="sldNum" sz="quarter" idx="12"/>
          </p:nvPr>
        </p:nvSpPr>
        <p:spPr/>
        <p:txBody>
          <a:bodyPr/>
          <a:lstStyle/>
          <a:p>
            <a:fld id="{7A7CC359-C221-4191-8B2A-4C3FB14C6D20}" type="slidenum">
              <a:rPr kumimoji="1" lang="ja-JP" altLang="en-US" smtClean="0"/>
              <a:t>19</a:t>
            </a:fld>
            <a:endParaRPr kumimoji="1" lang="ja-JP" altLang="en-US"/>
          </a:p>
        </p:txBody>
      </p:sp>
      <p:sp>
        <p:nvSpPr>
          <p:cNvPr id="4" name="タイトル 12">
            <a:extLst>
              <a:ext uri="{FF2B5EF4-FFF2-40B4-BE49-F238E27FC236}">
                <a16:creationId xmlns:a16="http://schemas.microsoft.com/office/drawing/2014/main" id="{7EBB1E34-E82A-418A-BC22-7D69F51B38C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事例④　岡山建設株式会社</a:t>
            </a:r>
          </a:p>
        </p:txBody>
      </p:sp>
      <p:sp>
        <p:nvSpPr>
          <p:cNvPr id="18" name="正方形/長方形 17">
            <a:extLst>
              <a:ext uri="{FF2B5EF4-FFF2-40B4-BE49-F238E27FC236}">
                <a16:creationId xmlns:a16="http://schemas.microsoft.com/office/drawing/2014/main" id="{B5788BE6-9B94-4227-8B2D-BF82A92BC070}"/>
              </a:ext>
            </a:extLst>
          </p:cNvPr>
          <p:cNvSpPr/>
          <p:nvPr/>
        </p:nvSpPr>
        <p:spPr>
          <a:xfrm>
            <a:off x="401738" y="1314994"/>
            <a:ext cx="5668135" cy="4841966"/>
          </a:xfrm>
          <a:prstGeom prst="rect">
            <a:avLst/>
          </a:prstGeom>
          <a:noFill/>
          <a:ln w="28575">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65259F-2003-4264-BDA5-0A586E7108DA}"/>
              </a:ext>
            </a:extLst>
          </p:cNvPr>
          <p:cNvSpPr txBox="1"/>
          <p:nvPr/>
        </p:nvSpPr>
        <p:spPr>
          <a:xfrm>
            <a:off x="508754" y="1499077"/>
            <a:ext cx="1287532"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案件種類</a:t>
            </a: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6B33BCF-37A2-48C4-88F4-D669E5D14A62}"/>
              </a:ext>
            </a:extLst>
          </p:cNvPr>
          <p:cNvSpPr txBox="1"/>
          <p:nvPr/>
        </p:nvSpPr>
        <p:spPr>
          <a:xfrm>
            <a:off x="706905" y="1832443"/>
            <a:ext cx="5030839" cy="307777"/>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MBO</a:t>
            </a:r>
            <a:r>
              <a:rPr kumimoji="1" lang="ja-JP" altLang="en-US" sz="1400" dirty="0">
                <a:latin typeface="游ゴシック" panose="020B0400000000000000" pitchFamily="50" charset="-128"/>
                <a:ea typeface="游ゴシック" panose="020B0400000000000000" pitchFamily="50" charset="-128"/>
              </a:rPr>
              <a:t>　～　一旦</a:t>
            </a:r>
            <a:r>
              <a:rPr kumimoji="1" lang="en-US" altLang="ja-JP" sz="1400" dirty="0">
                <a:latin typeface="游ゴシック" panose="020B0400000000000000" pitchFamily="50" charset="-128"/>
                <a:ea typeface="游ゴシック" panose="020B0400000000000000" pitchFamily="50" charset="-128"/>
              </a:rPr>
              <a:t>M&amp;A</a:t>
            </a:r>
            <a:r>
              <a:rPr kumimoji="1" lang="ja-JP" altLang="en-US" sz="1400" dirty="0">
                <a:latin typeface="游ゴシック" panose="020B0400000000000000" pitchFamily="50" charset="-128"/>
                <a:ea typeface="游ゴシック" panose="020B0400000000000000" pitchFamily="50" charset="-128"/>
              </a:rPr>
              <a:t>をしてから</a:t>
            </a:r>
            <a:r>
              <a:rPr kumimoji="1" lang="en-US" altLang="ja-JP" sz="1400" dirty="0">
                <a:latin typeface="游ゴシック" panose="020B0400000000000000" pitchFamily="50" charset="-128"/>
                <a:ea typeface="游ゴシック" panose="020B0400000000000000" pitchFamily="50" charset="-128"/>
              </a:rPr>
              <a:t>MBO</a:t>
            </a:r>
            <a:r>
              <a:rPr kumimoji="1" lang="ja-JP" altLang="en-US" sz="1400" dirty="0">
                <a:latin typeface="游ゴシック" panose="020B0400000000000000" pitchFamily="50" charset="-128"/>
                <a:ea typeface="游ゴシック" panose="020B0400000000000000" pitchFamily="50" charset="-128"/>
              </a:rPr>
              <a:t>に</a:t>
            </a:r>
          </a:p>
        </p:txBody>
      </p:sp>
      <p:sp>
        <p:nvSpPr>
          <p:cNvPr id="22" name="テキスト ボックス 21">
            <a:extLst>
              <a:ext uri="{FF2B5EF4-FFF2-40B4-BE49-F238E27FC236}">
                <a16:creationId xmlns:a16="http://schemas.microsoft.com/office/drawing/2014/main" id="{D8FA864C-5089-4E3B-A618-6E4058E1BB19}"/>
              </a:ext>
            </a:extLst>
          </p:cNvPr>
          <p:cNvSpPr txBox="1"/>
          <p:nvPr/>
        </p:nvSpPr>
        <p:spPr>
          <a:xfrm>
            <a:off x="508754" y="2232484"/>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案件内容</a:t>
            </a: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90EC223-CBF9-4440-A5BA-1CA5123530A7}"/>
              </a:ext>
            </a:extLst>
          </p:cNvPr>
          <p:cNvSpPr txBox="1"/>
          <p:nvPr/>
        </p:nvSpPr>
        <p:spPr>
          <a:xfrm>
            <a:off x="706905" y="2578038"/>
            <a:ext cx="5337786" cy="1600438"/>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・建設会社の株式譲渡案件。</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・横浜に本社を持つ岡山建設は</a:t>
            </a:r>
            <a:r>
              <a:rPr kumimoji="1" lang="en-US" altLang="ja-JP" sz="1400" dirty="0">
                <a:latin typeface="游ゴシック" panose="020B0400000000000000" pitchFamily="50" charset="-128"/>
                <a:ea typeface="游ゴシック" panose="020B0400000000000000" pitchFamily="50" charset="-128"/>
              </a:rPr>
              <a:t>2</a:t>
            </a:r>
            <a:r>
              <a:rPr kumimoji="1" lang="ja-JP" altLang="en-US" sz="1400" dirty="0">
                <a:latin typeface="游ゴシック" panose="020B0400000000000000" pitchFamily="50" charset="-128"/>
                <a:ea typeface="游ゴシック" panose="020B0400000000000000" pitchFamily="50" charset="-128"/>
              </a:rPr>
              <a:t>代目の岡山社長が株主兼社長であった。</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・病気を患い会社に毎日来ることができなくなった。</a:t>
            </a:r>
            <a:endParaRPr kumimoji="1"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・Ｍ＆Ａ</a:t>
            </a:r>
            <a:r>
              <a:rPr kumimoji="1" lang="ja-JP" altLang="en-US" sz="1400" dirty="0">
                <a:latin typeface="游ゴシック" panose="020B0400000000000000" pitchFamily="50" charset="-128"/>
                <a:ea typeface="游ゴシック" panose="020B0400000000000000" pitchFamily="50" charset="-128"/>
              </a:rPr>
              <a:t>を行い経営基盤等を強化した後に</a:t>
            </a:r>
            <a:r>
              <a:rPr kumimoji="1" lang="en-US" altLang="ja-JP" sz="1400" dirty="0">
                <a:latin typeface="游ゴシック" panose="020B0400000000000000" pitchFamily="50" charset="-128"/>
                <a:ea typeface="游ゴシック" panose="020B0400000000000000" pitchFamily="50" charset="-128"/>
              </a:rPr>
              <a:t>MBO</a:t>
            </a:r>
            <a:r>
              <a:rPr kumimoji="1" lang="ja-JP" altLang="en-US" sz="1400" dirty="0">
                <a:latin typeface="游ゴシック" panose="020B0400000000000000" pitchFamily="50" charset="-128"/>
                <a:ea typeface="游ゴシック" panose="020B0400000000000000" pitchFamily="50" charset="-128"/>
              </a:rPr>
              <a:t>を実施。</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・持ち株会を作り全員を株主にして、より団結した会社となった。</a:t>
            </a:r>
          </a:p>
        </p:txBody>
      </p:sp>
      <p:sp>
        <p:nvSpPr>
          <p:cNvPr id="24" name="テキスト ボックス 23">
            <a:extLst>
              <a:ext uri="{FF2B5EF4-FFF2-40B4-BE49-F238E27FC236}">
                <a16:creationId xmlns:a16="http://schemas.microsoft.com/office/drawing/2014/main" id="{A3078922-E8B6-48CF-8415-BBAC4B846839}"/>
              </a:ext>
            </a:extLst>
          </p:cNvPr>
          <p:cNvSpPr txBox="1"/>
          <p:nvPr/>
        </p:nvSpPr>
        <p:spPr>
          <a:xfrm>
            <a:off x="500616" y="4256184"/>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ポイント</a:t>
            </a:r>
            <a:endParaRPr lang="en-US"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06EE1A0-C858-4393-8CC6-E5DB0ED3A622}"/>
              </a:ext>
            </a:extLst>
          </p:cNvPr>
          <p:cNvSpPr txBox="1"/>
          <p:nvPr/>
        </p:nvSpPr>
        <p:spPr>
          <a:xfrm>
            <a:off x="706905" y="4689923"/>
            <a:ext cx="5241222" cy="1384995"/>
          </a:xfrm>
          <a:prstGeom prst="rect">
            <a:avLst/>
          </a:prstGeom>
          <a:noFill/>
        </p:spPr>
        <p:txBody>
          <a:bodyPr wrap="square" rtlCol="0">
            <a:spAutoFit/>
          </a:bodyPr>
          <a:lstStyle/>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MBO</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も事業承継の有効な手段。引継者の借入リスクを低減して取り組んだ。</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全員を株主にしたことで、会社の一体感を作ることができ、モチベーションが向上した。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３．会社名や従業員の雇用等をオーナーの希望通り残すことができた。</a:t>
            </a:r>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9" name="図 8" descr="新聞の記事のスクリーンショット&#10;&#10;中程度の精度で自動的に生成された説明">
            <a:extLst>
              <a:ext uri="{FF2B5EF4-FFF2-40B4-BE49-F238E27FC236}">
                <a16:creationId xmlns:a16="http://schemas.microsoft.com/office/drawing/2014/main" id="{3142555B-8BC7-4667-AE3A-E48479CA1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162" y="1297576"/>
            <a:ext cx="3416478" cy="4841966"/>
          </a:xfrm>
          <a:prstGeom prst="rect">
            <a:avLst/>
          </a:prstGeom>
        </p:spPr>
      </p:pic>
      <p:sp>
        <p:nvSpPr>
          <p:cNvPr id="29" name="正方形/長方形 28">
            <a:extLst>
              <a:ext uri="{FF2B5EF4-FFF2-40B4-BE49-F238E27FC236}">
                <a16:creationId xmlns:a16="http://schemas.microsoft.com/office/drawing/2014/main" id="{4A8FBFC4-9424-4C47-A15D-D67158DCE137}"/>
              </a:ext>
            </a:extLst>
          </p:cNvPr>
          <p:cNvSpPr/>
          <p:nvPr/>
        </p:nvSpPr>
        <p:spPr>
          <a:xfrm>
            <a:off x="6349856" y="3735977"/>
            <a:ext cx="1296270" cy="119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872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2</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673A83B9-9235-4428-A7EB-C89807FFF765}"/>
              </a:ext>
            </a:extLst>
          </p:cNvPr>
          <p:cNvPicPr>
            <a:picLocks noChangeAspect="1"/>
          </p:cNvPicPr>
          <p:nvPr/>
        </p:nvPicPr>
        <p:blipFill>
          <a:blip r:embed="rId2"/>
          <a:stretch>
            <a:fillRect/>
          </a:stretch>
        </p:blipFill>
        <p:spPr>
          <a:xfrm>
            <a:off x="1836930" y="3302526"/>
            <a:ext cx="7272288" cy="342069"/>
          </a:xfrm>
          <a:prstGeom prst="rect">
            <a:avLst/>
          </a:prstGeom>
        </p:spPr>
      </p:pic>
      <p:sp>
        <p:nvSpPr>
          <p:cNvPr id="7" name="テキスト ボックス 6">
            <a:extLst>
              <a:ext uri="{FF2B5EF4-FFF2-40B4-BE49-F238E27FC236}">
                <a16:creationId xmlns:a16="http://schemas.microsoft.com/office/drawing/2014/main" id="{8A55B4D8-7C0E-4D94-BED8-C0D21D3C7953}"/>
              </a:ext>
            </a:extLst>
          </p:cNvPr>
          <p:cNvSpPr txBox="1"/>
          <p:nvPr/>
        </p:nvSpPr>
        <p:spPr>
          <a:xfrm>
            <a:off x="1836931" y="2834668"/>
            <a:ext cx="1851789" cy="1092607"/>
          </a:xfrm>
          <a:prstGeom prst="rect">
            <a:avLst/>
          </a:prstGeom>
          <a:noFill/>
        </p:spPr>
        <p:txBody>
          <a:bodyPr wrap="none" rtlCol="0">
            <a:spAutoFit/>
          </a:bodyPr>
          <a:lstStyle/>
          <a:p>
            <a:r>
              <a:rPr lang="ja-JP" altLang="en-US" sz="3250" b="1" dirty="0">
                <a:latin typeface="游ゴシック" panose="020B0400000000000000" pitchFamily="50" charset="-128"/>
                <a:ea typeface="游ゴシック" panose="020B0400000000000000" pitchFamily="50" charset="-128"/>
              </a:rPr>
              <a:t>弊社概要</a:t>
            </a:r>
            <a:endParaRPr lang="en-US" altLang="ja-JP" sz="3250" b="1" dirty="0">
              <a:latin typeface="游ゴシック" panose="020B0400000000000000" pitchFamily="50" charset="-128"/>
              <a:ea typeface="游ゴシック" panose="020B0400000000000000" pitchFamily="50" charset="-128"/>
            </a:endParaRPr>
          </a:p>
          <a:p>
            <a:endParaRPr lang="ja-JP" altLang="en-US" sz="325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5752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206604F-4DC1-438C-851A-9D665A9B5506}"/>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DE4FD224-2536-4CE8-A326-0D8BF20DB472}"/>
              </a:ext>
            </a:extLst>
          </p:cNvPr>
          <p:cNvSpPr>
            <a:spLocks noGrp="1"/>
          </p:cNvSpPr>
          <p:nvPr>
            <p:ph type="sldNum" sz="quarter" idx="12"/>
          </p:nvPr>
        </p:nvSpPr>
        <p:spPr/>
        <p:txBody>
          <a:bodyPr/>
          <a:lstStyle/>
          <a:p>
            <a:fld id="{7A7CC359-C221-4191-8B2A-4C3FB14C6D20}" type="slidenum">
              <a:rPr kumimoji="1" lang="ja-JP" altLang="en-US" smtClean="0"/>
              <a:t>20</a:t>
            </a:fld>
            <a:endParaRPr kumimoji="1" lang="ja-JP" altLang="en-US"/>
          </a:p>
        </p:txBody>
      </p:sp>
      <p:sp>
        <p:nvSpPr>
          <p:cNvPr id="4" name="タイトル 12">
            <a:extLst>
              <a:ext uri="{FF2B5EF4-FFF2-40B4-BE49-F238E27FC236}">
                <a16:creationId xmlns:a16="http://schemas.microsoft.com/office/drawing/2014/main" id="{7EBB1E34-E82A-418A-BC22-7D69F51B38C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事例⑤　サン・エコ株式会社</a:t>
            </a:r>
          </a:p>
        </p:txBody>
      </p:sp>
      <p:sp>
        <p:nvSpPr>
          <p:cNvPr id="18" name="正方形/長方形 17">
            <a:extLst>
              <a:ext uri="{FF2B5EF4-FFF2-40B4-BE49-F238E27FC236}">
                <a16:creationId xmlns:a16="http://schemas.microsoft.com/office/drawing/2014/main" id="{B5788BE6-9B94-4227-8B2D-BF82A92BC070}"/>
              </a:ext>
            </a:extLst>
          </p:cNvPr>
          <p:cNvSpPr/>
          <p:nvPr/>
        </p:nvSpPr>
        <p:spPr>
          <a:xfrm>
            <a:off x="401738" y="1314994"/>
            <a:ext cx="5668135" cy="4841966"/>
          </a:xfrm>
          <a:prstGeom prst="rect">
            <a:avLst/>
          </a:prstGeom>
          <a:noFill/>
          <a:ln w="28575">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65259F-2003-4264-BDA5-0A586E7108DA}"/>
              </a:ext>
            </a:extLst>
          </p:cNvPr>
          <p:cNvSpPr txBox="1"/>
          <p:nvPr/>
        </p:nvSpPr>
        <p:spPr>
          <a:xfrm>
            <a:off x="508754" y="1499077"/>
            <a:ext cx="1287532"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案件種類</a:t>
            </a: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6B33BCF-37A2-48C4-88F4-D669E5D14A62}"/>
              </a:ext>
            </a:extLst>
          </p:cNvPr>
          <p:cNvSpPr txBox="1"/>
          <p:nvPr/>
        </p:nvSpPr>
        <p:spPr>
          <a:xfrm>
            <a:off x="706905" y="1867279"/>
            <a:ext cx="5030839" cy="307777"/>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事業承継（社長</a:t>
            </a:r>
            <a:r>
              <a:rPr kumimoji="1" lang="en-US" altLang="ja-JP" sz="1400" dirty="0">
                <a:latin typeface="游ゴシック" panose="020B0400000000000000" pitchFamily="50" charset="-128"/>
                <a:ea typeface="游ゴシック" panose="020B0400000000000000" pitchFamily="50" charset="-128"/>
              </a:rPr>
              <a:t>1</a:t>
            </a:r>
            <a:r>
              <a:rPr kumimoji="1" lang="ja-JP" altLang="en-US" sz="1400" dirty="0">
                <a:latin typeface="游ゴシック" panose="020B0400000000000000" pitchFamily="50" charset="-128"/>
                <a:ea typeface="游ゴシック" panose="020B0400000000000000" pitchFamily="50" charset="-128"/>
              </a:rPr>
              <a:t>人の会社）</a:t>
            </a:r>
          </a:p>
        </p:txBody>
      </p:sp>
      <p:sp>
        <p:nvSpPr>
          <p:cNvPr id="22" name="テキスト ボックス 21">
            <a:extLst>
              <a:ext uri="{FF2B5EF4-FFF2-40B4-BE49-F238E27FC236}">
                <a16:creationId xmlns:a16="http://schemas.microsoft.com/office/drawing/2014/main" id="{D8FA864C-5089-4E3B-A618-6E4058E1BB19}"/>
              </a:ext>
            </a:extLst>
          </p:cNvPr>
          <p:cNvSpPr txBox="1"/>
          <p:nvPr/>
        </p:nvSpPr>
        <p:spPr>
          <a:xfrm>
            <a:off x="508754" y="2202915"/>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案件内容</a:t>
            </a: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90EC223-CBF9-4440-A5BA-1CA5123530A7}"/>
              </a:ext>
            </a:extLst>
          </p:cNvPr>
          <p:cNvSpPr txBox="1"/>
          <p:nvPr/>
        </p:nvSpPr>
        <p:spPr>
          <a:xfrm>
            <a:off x="706905" y="2548469"/>
            <a:ext cx="5337786" cy="1815882"/>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・山形県で融雪事業の株式譲渡案件</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・従業員がいない、社長</a:t>
            </a:r>
            <a:r>
              <a:rPr kumimoji="1" lang="en-US" altLang="ja-JP" sz="1400" dirty="0">
                <a:latin typeface="游ゴシック" panose="020B0400000000000000" pitchFamily="50" charset="-128"/>
                <a:ea typeface="游ゴシック" panose="020B0400000000000000" pitchFamily="50" charset="-128"/>
              </a:rPr>
              <a:t>1</a:t>
            </a:r>
            <a:r>
              <a:rPr kumimoji="1" lang="ja-JP" altLang="en-US" sz="1400" dirty="0">
                <a:latin typeface="游ゴシック" panose="020B0400000000000000" pitchFamily="50" charset="-128"/>
                <a:ea typeface="游ゴシック" panose="020B0400000000000000" pitchFamily="50" charset="-128"/>
              </a:rPr>
              <a:t>人の会社。</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・売上高は</a:t>
            </a:r>
            <a:r>
              <a:rPr kumimoji="1" lang="en-US" altLang="ja-JP" sz="1400" dirty="0">
                <a:latin typeface="游ゴシック" panose="020B0400000000000000" pitchFamily="50" charset="-128"/>
                <a:ea typeface="游ゴシック" panose="020B0400000000000000" pitchFamily="50" charset="-128"/>
              </a:rPr>
              <a:t>6</a:t>
            </a:r>
            <a:r>
              <a:rPr kumimoji="1" lang="ja-JP" altLang="en-US" sz="1400" dirty="0">
                <a:latin typeface="游ゴシック" panose="020B0400000000000000" pitchFamily="50" charset="-128"/>
                <a:ea typeface="游ゴシック" panose="020B0400000000000000" pitchFamily="50" charset="-128"/>
              </a:rPr>
              <a:t>百万円。</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・雪が降る山形では融雪事業は必要だとして</a:t>
            </a:r>
            <a:r>
              <a:rPr lang="ja-JP" altLang="en-US" sz="1400" dirty="0">
                <a:latin typeface="游ゴシック" panose="020B0400000000000000" pitchFamily="50" charset="-128"/>
                <a:ea typeface="游ゴシック" panose="020B0400000000000000" pitchFamily="50" charset="-128"/>
              </a:rPr>
              <a:t>Ｍ＆Ａ</a:t>
            </a:r>
            <a:r>
              <a:rPr kumimoji="1" lang="ja-JP" altLang="en-US" sz="1400" dirty="0">
                <a:latin typeface="游ゴシック" panose="020B0400000000000000" pitchFamily="50" charset="-128"/>
                <a:ea typeface="游ゴシック" panose="020B0400000000000000" pitchFamily="50" charset="-128"/>
              </a:rPr>
              <a:t>で会社を引き継ぎたいと相談を受けた。</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・地元の大手建設会社に株式譲渡を実行。</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・株式譲渡後は買い手に雇用してもらい勤務。</a:t>
            </a:r>
            <a:endParaRPr kumimoji="1"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・雇用後に</a:t>
            </a:r>
            <a:r>
              <a:rPr kumimoji="1" lang="ja-JP" altLang="en-US" sz="1400" dirty="0">
                <a:latin typeface="游ゴシック" panose="020B0400000000000000" pitchFamily="50" charset="-128"/>
                <a:ea typeface="游ゴシック" panose="020B0400000000000000" pitchFamily="50" charset="-128"/>
              </a:rPr>
              <a:t>成績を挙げて常務になった。</a:t>
            </a:r>
          </a:p>
        </p:txBody>
      </p:sp>
      <p:sp>
        <p:nvSpPr>
          <p:cNvPr id="24" name="テキスト ボックス 23">
            <a:extLst>
              <a:ext uri="{FF2B5EF4-FFF2-40B4-BE49-F238E27FC236}">
                <a16:creationId xmlns:a16="http://schemas.microsoft.com/office/drawing/2014/main" id="{A3078922-E8B6-48CF-8415-BBAC4B846839}"/>
              </a:ext>
            </a:extLst>
          </p:cNvPr>
          <p:cNvSpPr txBox="1"/>
          <p:nvPr/>
        </p:nvSpPr>
        <p:spPr>
          <a:xfrm>
            <a:off x="500616" y="4321917"/>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ポイント</a:t>
            </a:r>
            <a:endParaRPr lang="en-US"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06EE1A0-C858-4393-8CC6-E5DB0ED3A622}"/>
              </a:ext>
            </a:extLst>
          </p:cNvPr>
          <p:cNvSpPr txBox="1"/>
          <p:nvPr/>
        </p:nvSpPr>
        <p:spPr>
          <a:xfrm>
            <a:off x="706905" y="4619860"/>
            <a:ext cx="5337786" cy="1169551"/>
          </a:xfrm>
          <a:prstGeom prst="rect">
            <a:avLst/>
          </a:prstGeom>
          <a:noFill/>
        </p:spPr>
        <p:txBody>
          <a:bodyPr wrap="square" rtlCol="0">
            <a:spAutoFit/>
          </a:bodyPr>
          <a:lstStyle/>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社長</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人、売上が</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百万円（月商</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万円）の会社でも</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Ｍ＆Ａは</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できる。</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買い手企業は、地元地銀と協力して探すことで、地元の企業を探すことができた。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３．買い手は譲渡後に、売上計画を達成することができた。</a:t>
            </a:r>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カレンダー&#10;&#10;自動的に生成された説明">
            <a:extLst>
              <a:ext uri="{FF2B5EF4-FFF2-40B4-BE49-F238E27FC236}">
                <a16:creationId xmlns:a16="http://schemas.microsoft.com/office/drawing/2014/main" id="{C07FEB7C-7828-4D9A-8631-7076FC33B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430" y="1314994"/>
            <a:ext cx="3470210" cy="4952341"/>
          </a:xfrm>
          <a:prstGeom prst="rect">
            <a:avLst/>
          </a:prstGeom>
        </p:spPr>
      </p:pic>
      <p:cxnSp>
        <p:nvCxnSpPr>
          <p:cNvPr id="19" name="直線コネクタ 18">
            <a:extLst>
              <a:ext uri="{FF2B5EF4-FFF2-40B4-BE49-F238E27FC236}">
                <a16:creationId xmlns:a16="http://schemas.microsoft.com/office/drawing/2014/main" id="{07F142F4-126C-4579-956B-D2471BE9A600}"/>
              </a:ext>
            </a:extLst>
          </p:cNvPr>
          <p:cNvCxnSpPr>
            <a:cxnSpLocks/>
          </p:cNvCxnSpPr>
          <p:nvPr/>
        </p:nvCxnSpPr>
        <p:spPr>
          <a:xfrm flipV="1">
            <a:off x="7201986" y="1323703"/>
            <a:ext cx="2490654" cy="1"/>
          </a:xfrm>
          <a:prstGeom prst="line">
            <a:avLst/>
          </a:prstGeom>
          <a:ln w="19050">
            <a:solidFill>
              <a:schemeClr val="accent4">
                <a:lumMod val="40000"/>
                <a:lumOff val="60000"/>
              </a:schemeClr>
            </a:solidFill>
          </a:ln>
        </p:spPr>
        <p:style>
          <a:lnRef idx="1">
            <a:schemeClr val="accent4"/>
          </a:lnRef>
          <a:fillRef idx="0">
            <a:schemeClr val="accent4"/>
          </a:fillRef>
          <a:effectRef idx="0">
            <a:schemeClr val="accent4"/>
          </a:effectRef>
          <a:fontRef idx="minor">
            <a:schemeClr val="tx1"/>
          </a:fontRef>
        </p:style>
      </p:cxnSp>
      <p:sp>
        <p:nvSpPr>
          <p:cNvPr id="29" name="正方形/長方形 28">
            <a:extLst>
              <a:ext uri="{FF2B5EF4-FFF2-40B4-BE49-F238E27FC236}">
                <a16:creationId xmlns:a16="http://schemas.microsoft.com/office/drawing/2014/main" id="{92856949-8B6B-4A90-B21B-553F0C260A8C}"/>
              </a:ext>
            </a:extLst>
          </p:cNvPr>
          <p:cNvSpPr/>
          <p:nvPr/>
        </p:nvSpPr>
        <p:spPr>
          <a:xfrm>
            <a:off x="7183661" y="3126378"/>
            <a:ext cx="1547748" cy="114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889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206604F-4DC1-438C-851A-9D665A9B5506}"/>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DE4FD224-2536-4CE8-A326-0D8BF20DB472}"/>
              </a:ext>
            </a:extLst>
          </p:cNvPr>
          <p:cNvSpPr>
            <a:spLocks noGrp="1"/>
          </p:cNvSpPr>
          <p:nvPr>
            <p:ph type="sldNum" sz="quarter" idx="12"/>
          </p:nvPr>
        </p:nvSpPr>
        <p:spPr/>
        <p:txBody>
          <a:bodyPr/>
          <a:lstStyle/>
          <a:p>
            <a:fld id="{7A7CC359-C221-4191-8B2A-4C3FB14C6D20}" type="slidenum">
              <a:rPr kumimoji="1" lang="ja-JP" altLang="en-US" smtClean="0"/>
              <a:t>21</a:t>
            </a:fld>
            <a:endParaRPr kumimoji="1" lang="ja-JP" altLang="en-US"/>
          </a:p>
        </p:txBody>
      </p:sp>
      <p:sp>
        <p:nvSpPr>
          <p:cNvPr id="4" name="タイトル 12">
            <a:extLst>
              <a:ext uri="{FF2B5EF4-FFF2-40B4-BE49-F238E27FC236}">
                <a16:creationId xmlns:a16="http://schemas.microsoft.com/office/drawing/2014/main" id="{7EBB1E34-E82A-418A-BC22-7D69F51B38C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事例⑥　ピーターコール</a:t>
            </a:r>
          </a:p>
        </p:txBody>
      </p:sp>
      <p:sp>
        <p:nvSpPr>
          <p:cNvPr id="18" name="正方形/長方形 17">
            <a:extLst>
              <a:ext uri="{FF2B5EF4-FFF2-40B4-BE49-F238E27FC236}">
                <a16:creationId xmlns:a16="http://schemas.microsoft.com/office/drawing/2014/main" id="{B5788BE6-9B94-4227-8B2D-BF82A92BC070}"/>
              </a:ext>
            </a:extLst>
          </p:cNvPr>
          <p:cNvSpPr/>
          <p:nvPr/>
        </p:nvSpPr>
        <p:spPr>
          <a:xfrm>
            <a:off x="401738" y="1314994"/>
            <a:ext cx="5668135" cy="4841966"/>
          </a:xfrm>
          <a:prstGeom prst="rect">
            <a:avLst/>
          </a:prstGeom>
          <a:noFill/>
          <a:ln w="28575">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65259F-2003-4264-BDA5-0A586E7108DA}"/>
              </a:ext>
            </a:extLst>
          </p:cNvPr>
          <p:cNvSpPr txBox="1"/>
          <p:nvPr/>
        </p:nvSpPr>
        <p:spPr>
          <a:xfrm>
            <a:off x="508754" y="1499077"/>
            <a:ext cx="1287532"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案件種類</a:t>
            </a: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6B33BCF-37A2-48C4-88F4-D669E5D14A62}"/>
              </a:ext>
            </a:extLst>
          </p:cNvPr>
          <p:cNvSpPr txBox="1"/>
          <p:nvPr/>
        </p:nvSpPr>
        <p:spPr>
          <a:xfrm>
            <a:off x="706905" y="1823735"/>
            <a:ext cx="5030839" cy="307777"/>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事業承継（東京にあるアイリッシュパブ）</a:t>
            </a:r>
          </a:p>
        </p:txBody>
      </p:sp>
      <p:sp>
        <p:nvSpPr>
          <p:cNvPr id="22" name="テキスト ボックス 21">
            <a:extLst>
              <a:ext uri="{FF2B5EF4-FFF2-40B4-BE49-F238E27FC236}">
                <a16:creationId xmlns:a16="http://schemas.microsoft.com/office/drawing/2014/main" id="{D8FA864C-5089-4E3B-A618-6E4058E1BB19}"/>
              </a:ext>
            </a:extLst>
          </p:cNvPr>
          <p:cNvSpPr txBox="1"/>
          <p:nvPr/>
        </p:nvSpPr>
        <p:spPr>
          <a:xfrm>
            <a:off x="508754" y="2097056"/>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案件内容</a:t>
            </a: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90EC223-CBF9-4440-A5BA-1CA5123530A7}"/>
              </a:ext>
            </a:extLst>
          </p:cNvPr>
          <p:cNvSpPr txBox="1"/>
          <p:nvPr/>
        </p:nvSpPr>
        <p:spPr>
          <a:xfrm>
            <a:off x="706905" y="2399065"/>
            <a:ext cx="5337786" cy="2031325"/>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・飲食店の株式譲渡案件。</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・コロナが拡大している</a:t>
            </a:r>
            <a:r>
              <a:rPr kumimoji="1" lang="en-US" altLang="ja-JP" sz="1400" dirty="0">
                <a:latin typeface="游ゴシック" panose="020B0400000000000000" pitchFamily="50" charset="-128"/>
                <a:ea typeface="游ゴシック" panose="020B0400000000000000" pitchFamily="50" charset="-128"/>
              </a:rPr>
              <a:t>2020</a:t>
            </a:r>
            <a:r>
              <a:rPr kumimoji="1" lang="ja-JP" altLang="en-US" sz="1400" dirty="0">
                <a:latin typeface="游ゴシック" panose="020B0400000000000000" pitchFamily="50" charset="-128"/>
                <a:ea typeface="游ゴシック" panose="020B0400000000000000" pitchFamily="50" charset="-128"/>
              </a:rPr>
              <a:t>年</a:t>
            </a:r>
            <a:r>
              <a:rPr kumimoji="1" lang="en-US" altLang="ja-JP" sz="1400" dirty="0">
                <a:latin typeface="游ゴシック" panose="020B0400000000000000" pitchFamily="50" charset="-128"/>
                <a:ea typeface="游ゴシック" panose="020B0400000000000000" pitchFamily="50" charset="-128"/>
              </a:rPr>
              <a:t>7</a:t>
            </a:r>
            <a:r>
              <a:rPr kumimoji="1" lang="ja-JP" altLang="en-US" sz="1400" dirty="0">
                <a:latin typeface="游ゴシック" panose="020B0400000000000000" pitchFamily="50" charset="-128"/>
                <a:ea typeface="游ゴシック" panose="020B0400000000000000" pitchFamily="50" charset="-128"/>
              </a:rPr>
              <a:t>月、廃業を考えていた所だったが他の選択肢として</a:t>
            </a:r>
            <a:r>
              <a:rPr lang="ja-JP" altLang="en-US" sz="1400" dirty="0">
                <a:latin typeface="游ゴシック" panose="020B0400000000000000" pitchFamily="50" charset="-128"/>
                <a:ea typeface="游ゴシック" panose="020B0400000000000000" pitchFamily="50" charset="-128"/>
              </a:rPr>
              <a:t>当社</a:t>
            </a:r>
            <a:r>
              <a:rPr kumimoji="1" lang="ja-JP" altLang="en-US" sz="1400" dirty="0">
                <a:latin typeface="游ゴシック" panose="020B0400000000000000" pitchFamily="50" charset="-128"/>
                <a:ea typeface="游ゴシック" panose="020B0400000000000000" pitchFamily="50" charset="-128"/>
              </a:rPr>
              <a:t>に相談。</a:t>
            </a:r>
            <a:endParaRPr kumimoji="1"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・当社は</a:t>
            </a:r>
            <a:r>
              <a:rPr kumimoji="1" lang="ja-JP" altLang="en-US" sz="1400" dirty="0">
                <a:latin typeface="游ゴシック" panose="020B0400000000000000" pitchFamily="50" charset="-128"/>
                <a:ea typeface="游ゴシック" panose="020B0400000000000000" pitchFamily="50" charset="-128"/>
              </a:rPr>
              <a:t>異業種からの参入もあるかもしれないと探した結果、アパレル会社が事業譲渡を受けいれた。</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・アパレルも厳しい状況であり、安価で始められる新規事業を探していた。</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・店の経営はそのまま元のオーナーが任され、従業員の雇用もそのまま継続。</a:t>
            </a:r>
          </a:p>
        </p:txBody>
      </p:sp>
      <p:sp>
        <p:nvSpPr>
          <p:cNvPr id="24" name="テキスト ボックス 23">
            <a:extLst>
              <a:ext uri="{FF2B5EF4-FFF2-40B4-BE49-F238E27FC236}">
                <a16:creationId xmlns:a16="http://schemas.microsoft.com/office/drawing/2014/main" id="{A3078922-E8B6-48CF-8415-BBAC4B846839}"/>
              </a:ext>
            </a:extLst>
          </p:cNvPr>
          <p:cNvSpPr txBox="1"/>
          <p:nvPr/>
        </p:nvSpPr>
        <p:spPr>
          <a:xfrm>
            <a:off x="500616" y="4345707"/>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ポイント</a:t>
            </a:r>
            <a:endParaRPr lang="en-US"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06EE1A0-C858-4393-8CC6-E5DB0ED3A622}"/>
              </a:ext>
            </a:extLst>
          </p:cNvPr>
          <p:cNvSpPr txBox="1"/>
          <p:nvPr/>
        </p:nvSpPr>
        <p:spPr>
          <a:xfrm>
            <a:off x="706903" y="4607438"/>
            <a:ext cx="5337787" cy="1600438"/>
          </a:xfrm>
          <a:prstGeom prst="rect">
            <a:avLst/>
          </a:prstGeom>
          <a:noFill/>
        </p:spPr>
        <p:txBody>
          <a:bodyPr wrap="square" rtlCol="0">
            <a:spAutoFit/>
          </a:bodyPr>
          <a:lstStyle/>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コロナ禍でも飲食店</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店舗の</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Ｍ＆Ａ</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ができる。</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スケルトンに戻す費用を支払わなくてよくなり、譲渡代金だけでなく敷金も全額返還された。 </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３．営業をそのまま引き継ぐことで、常連客が離れることなく安定した売上につながる。</a:t>
            </a:r>
            <a:endPar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４．異業種から参入希望であり、幅広く買い手を探すことは重要であった。</a:t>
            </a:r>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カレンダー&#10;&#10;自動的に生成された説明">
            <a:extLst>
              <a:ext uri="{FF2B5EF4-FFF2-40B4-BE49-F238E27FC236}">
                <a16:creationId xmlns:a16="http://schemas.microsoft.com/office/drawing/2014/main" id="{15DE4A77-D251-4DB1-9D55-5E70B6AE0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980" y="1314994"/>
            <a:ext cx="3450369" cy="4858942"/>
          </a:xfrm>
          <a:prstGeom prst="rect">
            <a:avLst/>
          </a:prstGeom>
        </p:spPr>
      </p:pic>
      <p:sp>
        <p:nvSpPr>
          <p:cNvPr id="25" name="正方形/長方形 24">
            <a:extLst>
              <a:ext uri="{FF2B5EF4-FFF2-40B4-BE49-F238E27FC236}">
                <a16:creationId xmlns:a16="http://schemas.microsoft.com/office/drawing/2014/main" id="{3ECD65BE-AE0A-47EC-84CD-BE01144B3E6B}"/>
              </a:ext>
            </a:extLst>
          </p:cNvPr>
          <p:cNvSpPr/>
          <p:nvPr/>
        </p:nvSpPr>
        <p:spPr>
          <a:xfrm>
            <a:off x="7091154" y="2964538"/>
            <a:ext cx="1687086" cy="111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451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206604F-4DC1-438C-851A-9D665A9B5506}"/>
              </a:ext>
            </a:extLst>
          </p:cNvPr>
          <p:cNvSpPr>
            <a:spLocks noGrp="1"/>
          </p:cNvSpPr>
          <p:nvPr>
            <p:ph type="ftr" sz="quarter" idx="11"/>
          </p:nvPr>
        </p:nvSpPr>
        <p:spPr/>
        <p:txBody>
          <a:bodyPr/>
          <a:lstStyle/>
          <a:p>
            <a:r>
              <a:rPr kumimoji="1" lang="fr-FR" altLang="ja-JP" dirty="0"/>
              <a:t>Ⓒ 2022 Japan M&amp;A Solution Inc.</a:t>
            </a:r>
            <a:endParaRPr kumimoji="1" lang="ja-JP" altLang="en-US" dirty="0"/>
          </a:p>
        </p:txBody>
      </p:sp>
      <p:sp>
        <p:nvSpPr>
          <p:cNvPr id="3" name="スライド番号プレースホルダー 2">
            <a:extLst>
              <a:ext uri="{FF2B5EF4-FFF2-40B4-BE49-F238E27FC236}">
                <a16:creationId xmlns:a16="http://schemas.microsoft.com/office/drawing/2014/main" id="{DE4FD224-2536-4CE8-A326-0D8BF20DB472}"/>
              </a:ext>
            </a:extLst>
          </p:cNvPr>
          <p:cNvSpPr>
            <a:spLocks noGrp="1"/>
          </p:cNvSpPr>
          <p:nvPr>
            <p:ph type="sldNum" sz="quarter" idx="12"/>
          </p:nvPr>
        </p:nvSpPr>
        <p:spPr/>
        <p:txBody>
          <a:bodyPr/>
          <a:lstStyle/>
          <a:p>
            <a:fld id="{7A7CC359-C221-4191-8B2A-4C3FB14C6D20}" type="slidenum">
              <a:rPr kumimoji="1" lang="ja-JP" altLang="en-US" smtClean="0"/>
              <a:t>22</a:t>
            </a:fld>
            <a:endParaRPr kumimoji="1" lang="ja-JP" altLang="en-US"/>
          </a:p>
        </p:txBody>
      </p:sp>
      <p:sp>
        <p:nvSpPr>
          <p:cNvPr id="4" name="タイトル 12">
            <a:extLst>
              <a:ext uri="{FF2B5EF4-FFF2-40B4-BE49-F238E27FC236}">
                <a16:creationId xmlns:a16="http://schemas.microsoft.com/office/drawing/2014/main" id="{7EBB1E34-E82A-418A-BC22-7D69F51B38CE}"/>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事例⑦　昭島自動車株式会社</a:t>
            </a:r>
          </a:p>
        </p:txBody>
      </p:sp>
      <p:sp>
        <p:nvSpPr>
          <p:cNvPr id="18" name="正方形/長方形 17">
            <a:extLst>
              <a:ext uri="{FF2B5EF4-FFF2-40B4-BE49-F238E27FC236}">
                <a16:creationId xmlns:a16="http://schemas.microsoft.com/office/drawing/2014/main" id="{B5788BE6-9B94-4227-8B2D-BF82A92BC070}"/>
              </a:ext>
            </a:extLst>
          </p:cNvPr>
          <p:cNvSpPr/>
          <p:nvPr/>
        </p:nvSpPr>
        <p:spPr>
          <a:xfrm>
            <a:off x="401738" y="1314994"/>
            <a:ext cx="5668135" cy="4841966"/>
          </a:xfrm>
          <a:prstGeom prst="rect">
            <a:avLst/>
          </a:prstGeom>
          <a:noFill/>
          <a:ln w="28575">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65259F-2003-4264-BDA5-0A586E7108DA}"/>
              </a:ext>
            </a:extLst>
          </p:cNvPr>
          <p:cNvSpPr txBox="1"/>
          <p:nvPr/>
        </p:nvSpPr>
        <p:spPr>
          <a:xfrm>
            <a:off x="508754" y="1499077"/>
            <a:ext cx="1287532"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案件種類</a:t>
            </a:r>
            <a:endParaRPr kumimoji="1" lang="ja-JP" altLang="en-US"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6B33BCF-37A2-48C4-88F4-D669E5D14A62}"/>
              </a:ext>
            </a:extLst>
          </p:cNvPr>
          <p:cNvSpPr txBox="1"/>
          <p:nvPr/>
        </p:nvSpPr>
        <p:spPr>
          <a:xfrm>
            <a:off x="706905" y="1867279"/>
            <a:ext cx="5030839" cy="307777"/>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事業承継　～　早期での事業譲渡</a:t>
            </a:r>
          </a:p>
        </p:txBody>
      </p:sp>
      <p:sp>
        <p:nvSpPr>
          <p:cNvPr id="22" name="テキスト ボックス 21">
            <a:extLst>
              <a:ext uri="{FF2B5EF4-FFF2-40B4-BE49-F238E27FC236}">
                <a16:creationId xmlns:a16="http://schemas.microsoft.com/office/drawing/2014/main" id="{D8FA864C-5089-4E3B-A618-6E4058E1BB19}"/>
              </a:ext>
            </a:extLst>
          </p:cNvPr>
          <p:cNvSpPr txBox="1"/>
          <p:nvPr/>
        </p:nvSpPr>
        <p:spPr>
          <a:xfrm>
            <a:off x="500045" y="2255168"/>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案件内容</a:t>
            </a:r>
            <a:endParaRPr kumimoji="1" lang="ja-JP" altLang="en-US"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90EC223-CBF9-4440-A5BA-1CA5123530A7}"/>
              </a:ext>
            </a:extLst>
          </p:cNvPr>
          <p:cNvSpPr txBox="1"/>
          <p:nvPr/>
        </p:nvSpPr>
        <p:spPr>
          <a:xfrm>
            <a:off x="698195" y="2682058"/>
            <a:ext cx="5337786" cy="2031325"/>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・自動車整備工場の株式譲渡案件。</a:t>
            </a:r>
            <a:endParaRPr kumimoji="1"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・オーナー兼社長は</a:t>
            </a:r>
            <a:r>
              <a:rPr kumimoji="1" lang="ja-JP" altLang="en-US" sz="1400" dirty="0">
                <a:latin typeface="游ゴシック" panose="020B0400000000000000" pitchFamily="50" charset="-128"/>
                <a:ea typeface="游ゴシック" panose="020B0400000000000000" pitchFamily="50" charset="-128"/>
              </a:rPr>
              <a:t>早期に株式譲渡を行い、経営に対するプレッシャーから解放されたい。また引退後は自分が好きな自動車整備の仕事を行いたいと考えていた。</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・埼玉県のレッカー車事業を運営している会社がこの地域の駐車場が必要となり検討。</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・株式譲渡後は雇用され、自動車整備の仕事は継続することができた。</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・退職金を受け取り、肩の荷を下ろすことができた。</a:t>
            </a:r>
          </a:p>
        </p:txBody>
      </p:sp>
      <p:sp>
        <p:nvSpPr>
          <p:cNvPr id="24" name="テキスト ボックス 23">
            <a:extLst>
              <a:ext uri="{FF2B5EF4-FFF2-40B4-BE49-F238E27FC236}">
                <a16:creationId xmlns:a16="http://schemas.microsoft.com/office/drawing/2014/main" id="{A3078922-E8B6-48CF-8415-BBAC4B846839}"/>
              </a:ext>
            </a:extLst>
          </p:cNvPr>
          <p:cNvSpPr txBox="1"/>
          <p:nvPr/>
        </p:nvSpPr>
        <p:spPr>
          <a:xfrm>
            <a:off x="491906" y="4668136"/>
            <a:ext cx="1338828" cy="369332"/>
          </a:xfrm>
          <a:prstGeom prst="rect">
            <a:avLst/>
          </a:prstGeom>
          <a:noFill/>
        </p:spPr>
        <p:txBody>
          <a:bodyPr wrap="none" rtlCol="0">
            <a:spAutoFit/>
          </a:bodyPr>
          <a:lstStyle/>
          <a:p>
            <a:r>
              <a:rPr lang="ja-JP" altLang="en-US" sz="14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ポイント</a:t>
            </a:r>
            <a:endParaRPr lang="en-US" altLang="ja-JP" sz="1800" b="1"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D06EE1A0-C858-4393-8CC6-E5DB0ED3A622}"/>
              </a:ext>
            </a:extLst>
          </p:cNvPr>
          <p:cNvSpPr txBox="1"/>
          <p:nvPr/>
        </p:nvSpPr>
        <p:spPr>
          <a:xfrm>
            <a:off x="706905" y="5000915"/>
            <a:ext cx="5329076" cy="1169551"/>
          </a:xfrm>
          <a:prstGeom prst="rect">
            <a:avLst/>
          </a:prstGeom>
          <a:noFill/>
        </p:spPr>
        <p:txBody>
          <a:bodyPr wrap="square" rtlCol="0">
            <a:spAutoFit/>
          </a:bodyPr>
          <a:lstStyle/>
          <a:p>
            <a:pPr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従業員にとっても社長が残ってくれることで安心できた。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社名も変わらずにお客さんにも迷惑をかけることなく事業を引継ぎすることできた。</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1950" indent="-361950" algn="just"/>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３．買い手は元のオーナーが残ることで、買収後に手数をかけずに目的を達成。</a:t>
            </a:r>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新聞の記事のスクリーンショット&#10;&#10;中程度の精度で自動的に生成された説明">
            <a:extLst>
              <a:ext uri="{FF2B5EF4-FFF2-40B4-BE49-F238E27FC236}">
                <a16:creationId xmlns:a16="http://schemas.microsoft.com/office/drawing/2014/main" id="{28A97264-7BEE-4B8F-9359-720193E0F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129" y="1314994"/>
            <a:ext cx="3474385" cy="4861618"/>
          </a:xfrm>
          <a:prstGeom prst="rect">
            <a:avLst/>
          </a:prstGeom>
        </p:spPr>
      </p:pic>
      <p:sp>
        <p:nvSpPr>
          <p:cNvPr id="25" name="正方形/長方形 24">
            <a:extLst>
              <a:ext uri="{FF2B5EF4-FFF2-40B4-BE49-F238E27FC236}">
                <a16:creationId xmlns:a16="http://schemas.microsoft.com/office/drawing/2014/main" id="{3ECD65BE-AE0A-47EC-84CD-BE01144B3E6B}"/>
              </a:ext>
            </a:extLst>
          </p:cNvPr>
          <p:cNvSpPr/>
          <p:nvPr/>
        </p:nvSpPr>
        <p:spPr>
          <a:xfrm>
            <a:off x="7032872" y="3214581"/>
            <a:ext cx="1684408" cy="1079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540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673A83B9-9235-4428-A7EB-C89807FFF765}"/>
              </a:ext>
            </a:extLst>
          </p:cNvPr>
          <p:cNvPicPr>
            <a:picLocks noChangeAspect="1"/>
          </p:cNvPicPr>
          <p:nvPr/>
        </p:nvPicPr>
        <p:blipFill>
          <a:blip r:embed="rId2"/>
          <a:stretch>
            <a:fillRect/>
          </a:stretch>
        </p:blipFill>
        <p:spPr>
          <a:xfrm>
            <a:off x="1836930" y="3302526"/>
            <a:ext cx="7272288" cy="342069"/>
          </a:xfrm>
          <a:prstGeom prst="rect">
            <a:avLst/>
          </a:prstGeom>
        </p:spPr>
      </p:pic>
      <p:sp>
        <p:nvSpPr>
          <p:cNvPr id="7" name="テキスト ボックス 6">
            <a:extLst>
              <a:ext uri="{FF2B5EF4-FFF2-40B4-BE49-F238E27FC236}">
                <a16:creationId xmlns:a16="http://schemas.microsoft.com/office/drawing/2014/main" id="{8A55B4D8-7C0E-4D94-BED8-C0D21D3C7953}"/>
              </a:ext>
            </a:extLst>
          </p:cNvPr>
          <p:cNvSpPr txBox="1"/>
          <p:nvPr/>
        </p:nvSpPr>
        <p:spPr>
          <a:xfrm>
            <a:off x="1836931" y="2845612"/>
            <a:ext cx="3518912" cy="592470"/>
          </a:xfrm>
          <a:prstGeom prst="rect">
            <a:avLst/>
          </a:prstGeom>
          <a:noFill/>
        </p:spPr>
        <p:txBody>
          <a:bodyPr wrap="none" rtlCol="0">
            <a:spAutoFit/>
          </a:bodyPr>
          <a:lstStyle/>
          <a:p>
            <a:r>
              <a:rPr lang="ja-JP" altLang="en-US" sz="3250" b="1" dirty="0">
                <a:latin typeface="游ゴシック" panose="020B0400000000000000" pitchFamily="50" charset="-128"/>
                <a:ea typeface="游ゴシック" panose="020B0400000000000000" pitchFamily="50" charset="-128"/>
              </a:rPr>
              <a:t>業務の流れついて</a:t>
            </a:r>
          </a:p>
        </p:txBody>
      </p:sp>
      <p:sp>
        <p:nvSpPr>
          <p:cNvPr id="8" name="スライド番号プレースホルダー 1">
            <a:extLst>
              <a:ext uri="{FF2B5EF4-FFF2-40B4-BE49-F238E27FC236}">
                <a16:creationId xmlns:a16="http://schemas.microsoft.com/office/drawing/2014/main" id="{874ECF6A-E8C8-43F7-97FA-0F384FAA5465}"/>
              </a:ext>
            </a:extLst>
          </p:cNvPr>
          <p:cNvSpPr>
            <a:spLocks noGrp="1"/>
          </p:cNvSpPr>
          <p:nvPr>
            <p:ph type="sldNum" sz="quarter" idx="12"/>
          </p:nvPr>
        </p:nvSpPr>
        <p:spPr>
          <a:xfrm>
            <a:off x="6996113" y="6356351"/>
            <a:ext cx="2228850" cy="365125"/>
          </a:xfrm>
        </p:spPr>
        <p:txBody>
          <a:bodyPr/>
          <a:lstStyle/>
          <a:p>
            <a:fld id="{7A7CC359-C221-4191-8B2A-4C3FB14C6D20}" type="slidenum">
              <a:rPr kumimoji="1" lang="ja-JP" altLang="en-US" smtClean="0"/>
              <a:t>23</a:t>
            </a:fld>
            <a:endParaRPr kumimoji="1" lang="ja-JP" altLang="en-US" dirty="0"/>
          </a:p>
        </p:txBody>
      </p:sp>
    </p:spTree>
    <p:extLst>
      <p:ext uri="{BB962C8B-B14F-4D97-AF65-F5344CB8AC3E}">
        <p14:creationId xmlns:p14="http://schemas.microsoft.com/office/powerpoint/2010/main" val="348258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8">
            <a:extLst>
              <a:ext uri="{FF2B5EF4-FFF2-40B4-BE49-F238E27FC236}">
                <a16:creationId xmlns:a16="http://schemas.microsoft.com/office/drawing/2014/main" id="{F440E08F-5E74-4E0F-82F0-9633340FAA15}"/>
              </a:ext>
            </a:extLst>
          </p:cNvPr>
          <p:cNvSpPr>
            <a:spLocks noGrp="1"/>
          </p:cNvSpPr>
          <p:nvPr>
            <p:ph type="ftr" sz="quarter" idx="11"/>
          </p:nvPr>
        </p:nvSpPr>
        <p:spPr>
          <a:xfrm>
            <a:off x="3406667" y="6497072"/>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03563EF6-5884-4B68-8563-5E567CC72E22}"/>
              </a:ext>
            </a:extLst>
          </p:cNvPr>
          <p:cNvSpPr/>
          <p:nvPr/>
        </p:nvSpPr>
        <p:spPr>
          <a:xfrm>
            <a:off x="1334022" y="2344413"/>
            <a:ext cx="7368189" cy="217173"/>
          </a:xfrm>
          <a:prstGeom prst="rect">
            <a:avLst/>
          </a:prstGeom>
          <a:solidFill>
            <a:srgbClr val="00479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契約期間・業務内容</a:t>
            </a:r>
          </a:p>
        </p:txBody>
      </p:sp>
      <p:sp>
        <p:nvSpPr>
          <p:cNvPr id="7" name="正方形/長方形 6">
            <a:extLst>
              <a:ext uri="{FF2B5EF4-FFF2-40B4-BE49-F238E27FC236}">
                <a16:creationId xmlns:a16="http://schemas.microsoft.com/office/drawing/2014/main" id="{A7168593-2B09-4527-AE05-BF0D081CFB52}"/>
              </a:ext>
            </a:extLst>
          </p:cNvPr>
          <p:cNvSpPr/>
          <p:nvPr/>
        </p:nvSpPr>
        <p:spPr>
          <a:xfrm>
            <a:off x="1334021" y="3213044"/>
            <a:ext cx="7368189" cy="217173"/>
          </a:xfrm>
          <a:prstGeom prst="rect">
            <a:avLst/>
          </a:prstGeom>
          <a:solidFill>
            <a:srgbClr val="00479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手数料に関して</a:t>
            </a:r>
          </a:p>
        </p:txBody>
      </p:sp>
      <p:sp>
        <p:nvSpPr>
          <p:cNvPr id="8" name="テキスト ボックス 7">
            <a:extLst>
              <a:ext uri="{FF2B5EF4-FFF2-40B4-BE49-F238E27FC236}">
                <a16:creationId xmlns:a16="http://schemas.microsoft.com/office/drawing/2014/main" id="{07078DD0-9D93-4DF0-9F8C-220C4D29A9A6}"/>
              </a:ext>
            </a:extLst>
          </p:cNvPr>
          <p:cNvSpPr txBox="1"/>
          <p:nvPr/>
        </p:nvSpPr>
        <p:spPr>
          <a:xfrm>
            <a:off x="1334023" y="3503779"/>
            <a:ext cx="8026845" cy="1323439"/>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cs typeface="Arial"/>
              </a:rPr>
              <a:t>着手金はいただいておりません。</a:t>
            </a:r>
            <a:endParaRPr lang="en-US" altLang="ja-JP" sz="1200" dirty="0">
              <a:latin typeface="游ゴシック" panose="020B0400000000000000" pitchFamily="50" charset="-128"/>
              <a:ea typeface="游ゴシック" panose="020B0400000000000000" pitchFamily="50" charset="-128"/>
              <a:cs typeface="Arial"/>
            </a:endParaRPr>
          </a:p>
          <a:p>
            <a:pPr marL="171450" indent="-171450">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cs typeface="Arial"/>
              </a:rPr>
              <a:t>案件規模に応じて、月額報酬のご依頼をしております。</a:t>
            </a:r>
            <a:endParaRPr lang="en-US" altLang="ja-JP" sz="1200" dirty="0">
              <a:latin typeface="游ゴシック" panose="020B0400000000000000" pitchFamily="50" charset="-128"/>
              <a:ea typeface="游ゴシック" panose="020B0400000000000000" pitchFamily="50" charset="-128"/>
              <a:cs typeface="Arial"/>
            </a:endParaRPr>
          </a:p>
          <a:p>
            <a:pPr marL="171450" indent="-171450">
              <a:buFont typeface="Wingdings" panose="05000000000000000000" pitchFamily="2" charset="2"/>
              <a:buChar char="ü"/>
            </a:pPr>
            <a:endParaRPr lang="ja-JP" altLang="en-US" sz="1000" dirty="0">
              <a:latin typeface="ＭＳ Ｐゴシック" panose="020B0600070205080204" pitchFamily="50" charset="-128"/>
              <a:ea typeface="ＭＳ Ｐゴシック" panose="020B0600070205080204" pitchFamily="50" charset="-128"/>
            </a:endParaRPr>
          </a:p>
          <a:p>
            <a:r>
              <a:rPr lang="ja-JP" altLang="en-US" sz="1200" dirty="0">
                <a:latin typeface="游ゴシック"/>
                <a:ea typeface="游ゴシック"/>
              </a:rPr>
              <a:t>月額報酬　  月額：</a:t>
            </a:r>
            <a:r>
              <a:rPr lang="en-US" altLang="ja-JP" sz="1200" dirty="0">
                <a:latin typeface="游ゴシック"/>
                <a:ea typeface="游ゴシック"/>
              </a:rPr>
              <a:t>100,000</a:t>
            </a:r>
            <a:r>
              <a:rPr lang="ja-JP" altLang="en-US" sz="1200" dirty="0">
                <a:latin typeface="游ゴシック"/>
                <a:ea typeface="游ゴシック"/>
              </a:rPr>
              <a:t>円（消費税別）</a:t>
            </a:r>
            <a:endParaRPr lang="ja-JP" altLang="en-US" sz="1200" dirty="0">
              <a:latin typeface="游ゴシック"/>
              <a:ea typeface="游ゴシック"/>
              <a:cs typeface="Arial"/>
            </a:endParaRPr>
          </a:p>
          <a:p>
            <a:r>
              <a:rPr lang="ja-JP" altLang="en-US" sz="1200" dirty="0">
                <a:latin typeface="游ゴシック"/>
                <a:ea typeface="游ゴシック"/>
              </a:rPr>
              <a:t>　　　  　　　</a:t>
            </a:r>
            <a:endParaRPr lang="en-US" altLang="ja-JP" sz="120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dirty="0">
                <a:latin typeface="游ゴシック"/>
                <a:ea typeface="游ゴシック"/>
                <a:cs typeface="Arial"/>
              </a:rPr>
              <a:t>成功報酬　  取引金額に以下の料率を乗じた金額　（</a:t>
            </a:r>
            <a:r>
              <a:rPr lang="en-US" altLang="ja-JP" sz="1200" dirty="0">
                <a:latin typeface="游ゴシック"/>
                <a:ea typeface="游ゴシック"/>
                <a:cs typeface="Arial"/>
              </a:rPr>
              <a:t>※</a:t>
            </a:r>
            <a:r>
              <a:rPr lang="ja-JP" altLang="en-US" sz="1200" dirty="0">
                <a:latin typeface="游ゴシック"/>
                <a:ea typeface="游ゴシック"/>
                <a:cs typeface="Arial"/>
              </a:rPr>
              <a:t>最低成功報酬：</a:t>
            </a:r>
            <a:r>
              <a:rPr lang="en-US" altLang="ja-JP" sz="1200" dirty="0">
                <a:latin typeface="游ゴシック"/>
                <a:ea typeface="游ゴシック"/>
                <a:cs typeface="Arial"/>
              </a:rPr>
              <a:t>5,000,000</a:t>
            </a:r>
            <a:r>
              <a:rPr lang="ja-JP" altLang="en-US" sz="1200" dirty="0">
                <a:latin typeface="游ゴシック"/>
                <a:ea typeface="游ゴシック"/>
                <a:cs typeface="Arial"/>
              </a:rPr>
              <a:t>円）</a:t>
            </a:r>
          </a:p>
          <a:p>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01280702-CD23-4687-BC18-B2D331D93F45}"/>
              </a:ext>
            </a:extLst>
          </p:cNvPr>
          <p:cNvSpPr txBox="1"/>
          <p:nvPr/>
        </p:nvSpPr>
        <p:spPr>
          <a:xfrm>
            <a:off x="1334024" y="2648604"/>
            <a:ext cx="7231386" cy="461665"/>
          </a:xfrm>
          <a:prstGeom prst="rect">
            <a:avLst/>
          </a:prstGeom>
          <a:noFill/>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Arial" panose="020B0604020202020204" pitchFamily="34" charset="0"/>
              </a:rPr>
              <a:t>契約期間　：　</a:t>
            </a:r>
            <a:r>
              <a:rPr lang="en-US" altLang="ja-JP" sz="1200" dirty="0">
                <a:latin typeface="游ゴシック" panose="020B0400000000000000" pitchFamily="50" charset="-128"/>
                <a:ea typeface="游ゴシック" panose="020B0400000000000000" pitchFamily="50" charset="-128"/>
                <a:cs typeface="Arial" panose="020B0604020202020204" pitchFamily="34" charset="0"/>
              </a:rPr>
              <a:t>12</a:t>
            </a:r>
            <a:r>
              <a:rPr lang="ja-JP" altLang="en-US" sz="1200" dirty="0">
                <a:latin typeface="游ゴシック" panose="020B0400000000000000" pitchFamily="50" charset="-128"/>
                <a:ea typeface="游ゴシック" panose="020B0400000000000000" pitchFamily="50" charset="-128"/>
                <a:cs typeface="Arial" panose="020B0604020202020204" pitchFamily="34" charset="0"/>
              </a:rPr>
              <a:t>ヵ月（</a:t>
            </a:r>
            <a:r>
              <a:rPr lang="en-US" altLang="ja-JP" sz="1200" dirty="0">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dirty="0">
                <a:latin typeface="游ゴシック" panose="020B0400000000000000" pitchFamily="50" charset="-128"/>
                <a:ea typeface="游ゴシック" panose="020B0400000000000000" pitchFamily="50" charset="-128"/>
                <a:cs typeface="Arial" panose="020B0604020202020204" pitchFamily="34" charset="0"/>
              </a:rPr>
              <a:t>合意のうえ更新可能）</a:t>
            </a:r>
          </a:p>
          <a:p>
            <a:r>
              <a:rPr lang="ja-JP" altLang="en-US" sz="1200" dirty="0">
                <a:latin typeface="游ゴシック" panose="020B0400000000000000" pitchFamily="50" charset="-128"/>
                <a:ea typeface="游ゴシック" panose="020B0400000000000000" pitchFamily="50" charset="-128"/>
                <a:cs typeface="Arial" panose="020B0604020202020204" pitchFamily="34" charset="0"/>
              </a:rPr>
              <a:t>業務内容　：　株式</a:t>
            </a:r>
            <a:r>
              <a:rPr lang="ja-JP" altLang="en-US" sz="1200" dirty="0">
                <a:latin typeface="游ゴシック" panose="020B0400000000000000" pitchFamily="50" charset="-128"/>
                <a:ea typeface="游ゴシック" panose="020B0400000000000000" pitchFamily="50" charset="-128"/>
              </a:rPr>
              <a:t>譲渡等、資本政策の検討に</a:t>
            </a:r>
            <a:r>
              <a:rPr lang="ja-JP" altLang="en-US" sz="1200" dirty="0">
                <a:latin typeface="游ゴシック" panose="020B0400000000000000" pitchFamily="50" charset="-128"/>
                <a:ea typeface="游ゴシック" panose="020B0400000000000000" pitchFamily="50" charset="-128"/>
                <a:cs typeface="Arial" panose="020B0604020202020204" pitchFamily="34" charset="0"/>
              </a:rPr>
              <a:t>関するアドバイス全般</a:t>
            </a:r>
          </a:p>
        </p:txBody>
      </p:sp>
      <p:graphicFrame>
        <p:nvGraphicFramePr>
          <p:cNvPr id="3" name="表 2">
            <a:extLst>
              <a:ext uri="{FF2B5EF4-FFF2-40B4-BE49-F238E27FC236}">
                <a16:creationId xmlns:a16="http://schemas.microsoft.com/office/drawing/2014/main" id="{5AE19B47-E347-4D9E-A168-F1A8E08E9B9F}"/>
              </a:ext>
            </a:extLst>
          </p:cNvPr>
          <p:cNvGraphicFramePr>
            <a:graphicFrameLocks noGrp="1"/>
          </p:cNvGraphicFramePr>
          <p:nvPr/>
        </p:nvGraphicFramePr>
        <p:xfrm>
          <a:off x="2665379" y="4749906"/>
          <a:ext cx="3376115" cy="1424322"/>
        </p:xfrm>
        <a:graphic>
          <a:graphicData uri="http://schemas.openxmlformats.org/drawingml/2006/table">
            <a:tbl>
              <a:tblPr firstRow="1" firstCol="1" bandRow="1"/>
              <a:tblGrid>
                <a:gridCol w="2287366">
                  <a:extLst>
                    <a:ext uri="{9D8B030D-6E8A-4147-A177-3AD203B41FA5}">
                      <a16:colId xmlns:a16="http://schemas.microsoft.com/office/drawing/2014/main" val="4209934519"/>
                    </a:ext>
                  </a:extLst>
                </a:gridCol>
                <a:gridCol w="1088749">
                  <a:extLst>
                    <a:ext uri="{9D8B030D-6E8A-4147-A177-3AD203B41FA5}">
                      <a16:colId xmlns:a16="http://schemas.microsoft.com/office/drawing/2014/main" val="2055435750"/>
                    </a:ext>
                  </a:extLst>
                </a:gridCol>
              </a:tblGrid>
              <a:tr h="237387">
                <a:tc>
                  <a:txBody>
                    <a:bodyPr/>
                    <a:lstStyle/>
                    <a:p>
                      <a:pPr algn="just">
                        <a:spcAft>
                          <a:spcPts val="0"/>
                        </a:spcAft>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取引金額</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（消費税別）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報酬料率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365423"/>
                  </a:ext>
                </a:extLst>
              </a:tr>
              <a:tr h="237387">
                <a:tc>
                  <a:txBody>
                    <a:bodyPr/>
                    <a:lstStyle/>
                    <a:p>
                      <a:pPr algn="just">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億円以下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5.0</a:t>
                      </a: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939796"/>
                  </a:ext>
                </a:extLst>
              </a:tr>
              <a:tr h="237387">
                <a:tc>
                  <a:txBody>
                    <a:bodyPr/>
                    <a:lstStyle/>
                    <a:p>
                      <a:pPr algn="just">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5</a:t>
                      </a: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億円超</a:t>
                      </a: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10</a:t>
                      </a: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億円以下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4.0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748962"/>
                  </a:ext>
                </a:extLst>
              </a:tr>
              <a:tr h="237387">
                <a:tc>
                  <a:txBody>
                    <a:bodyPr/>
                    <a:lstStyle/>
                    <a:p>
                      <a:pPr algn="just">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億円超</a:t>
                      </a: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億円以下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3.0</a:t>
                      </a: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606306"/>
                  </a:ext>
                </a:extLst>
              </a:tr>
              <a:tr h="237387">
                <a:tc>
                  <a:txBody>
                    <a:bodyPr/>
                    <a:lstStyle/>
                    <a:p>
                      <a:pPr algn="just">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億円超</a:t>
                      </a: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億円以下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2.0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38659"/>
                  </a:ext>
                </a:extLst>
              </a:tr>
              <a:tr h="237387">
                <a:tc>
                  <a:txBody>
                    <a:bodyPr/>
                    <a:lstStyle/>
                    <a:p>
                      <a:pPr algn="just">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億円超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sz="1200" kern="100" dirty="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022622"/>
                  </a:ext>
                </a:extLst>
              </a:tr>
            </a:tbl>
          </a:graphicData>
        </a:graphic>
      </p:graphicFrame>
      <p:sp>
        <p:nvSpPr>
          <p:cNvPr id="20" name="タイトル 12">
            <a:extLst>
              <a:ext uri="{FF2B5EF4-FFF2-40B4-BE49-F238E27FC236}">
                <a16:creationId xmlns:a16="http://schemas.microsoft.com/office/drawing/2014/main" id="{65E1850B-FA4D-46C3-82DC-392285E3E41C}"/>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業務の流れ ①契約書の締結</a:t>
            </a:r>
          </a:p>
        </p:txBody>
      </p:sp>
      <p:sp>
        <p:nvSpPr>
          <p:cNvPr id="21" name="テキスト ボックス 20">
            <a:extLst>
              <a:ext uri="{FF2B5EF4-FFF2-40B4-BE49-F238E27FC236}">
                <a16:creationId xmlns:a16="http://schemas.microsoft.com/office/drawing/2014/main" id="{3A9CC43B-A34C-4FA5-AFA6-F790DDAC9E79}"/>
              </a:ext>
            </a:extLst>
          </p:cNvPr>
          <p:cNvSpPr txBox="1"/>
          <p:nvPr/>
        </p:nvSpPr>
        <p:spPr>
          <a:xfrm>
            <a:off x="630719" y="1265630"/>
            <a:ext cx="8730149" cy="52322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まずはご紹介先様とご面談させて頂き、お客様のニーズもヒアリングさせていただきます。</a:t>
            </a:r>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pPr marL="285750"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正式に</a:t>
            </a:r>
            <a:r>
              <a:rPr lang="en-US" altLang="ja-JP" sz="1400" dirty="0">
                <a:latin typeface="游ゴシック" panose="020B0400000000000000" pitchFamily="50" charset="-128"/>
                <a:ea typeface="游ゴシック" panose="020B0400000000000000" pitchFamily="50" charset="-128"/>
                <a:cs typeface="Arial" panose="020B0604020202020204" pitchFamily="34" charset="0"/>
              </a:rPr>
              <a:t>M&amp;A</a:t>
            </a: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業務進行になれば、ご紹介先様と弊社でアドバイザリー業務委託契約書の締結を行います。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619C5F4A-6F72-4FA0-86E2-5406A100A877}"/>
              </a:ext>
            </a:extLst>
          </p:cNvPr>
          <p:cNvSpPr txBox="1"/>
          <p:nvPr/>
        </p:nvSpPr>
        <p:spPr>
          <a:xfrm>
            <a:off x="526816" y="1932297"/>
            <a:ext cx="4277126" cy="307777"/>
          </a:xfrm>
          <a:prstGeom prst="rect">
            <a:avLst/>
          </a:prstGeom>
          <a:noFill/>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アドバイザリー業務委託契約書</a:t>
            </a:r>
            <a:r>
              <a:rPr lang="en-US" altLang="ja-JP" sz="1400" dirty="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AAE4BC85-CE1D-42A4-A535-979A8E61B1A6}"/>
              </a:ext>
            </a:extLst>
          </p:cNvPr>
          <p:cNvSpPr>
            <a:spLocks noGrp="1"/>
          </p:cNvSpPr>
          <p:nvPr>
            <p:ph type="sldNum" sz="quarter" idx="12"/>
          </p:nvPr>
        </p:nvSpPr>
        <p:spPr>
          <a:xfrm>
            <a:off x="6996113" y="6356351"/>
            <a:ext cx="2228850" cy="365125"/>
          </a:xfrm>
        </p:spPr>
        <p:txBody>
          <a:bodyPr/>
          <a:lstStyle/>
          <a:p>
            <a:fld id="{7A7CC359-C221-4191-8B2A-4C3FB14C6D20}" type="slidenum">
              <a:rPr kumimoji="1" lang="ja-JP" altLang="en-US" smtClean="0"/>
              <a:t>24</a:t>
            </a:fld>
            <a:endParaRPr kumimoji="1" lang="ja-JP" altLang="en-US" dirty="0"/>
          </a:p>
        </p:txBody>
      </p:sp>
    </p:spTree>
    <p:extLst>
      <p:ext uri="{BB962C8B-B14F-4D97-AF65-F5344CB8AC3E}">
        <p14:creationId xmlns:p14="http://schemas.microsoft.com/office/powerpoint/2010/main" val="3608809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F5175EA9-1E71-4D5B-9E20-12D0B5FFE367}"/>
              </a:ext>
            </a:extLst>
          </p:cNvPr>
          <p:cNvSpPr/>
          <p:nvPr/>
        </p:nvSpPr>
        <p:spPr>
          <a:xfrm>
            <a:off x="612104" y="4183909"/>
            <a:ext cx="729016" cy="1703085"/>
          </a:xfrm>
          <a:prstGeom prst="rect">
            <a:avLst/>
          </a:prstGeom>
          <a:solidFill>
            <a:srgbClr val="00479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フッター プレースホルダー 8">
            <a:extLst>
              <a:ext uri="{FF2B5EF4-FFF2-40B4-BE49-F238E27FC236}">
                <a16:creationId xmlns:a16="http://schemas.microsoft.com/office/drawing/2014/main" id="{F440E08F-5E74-4E0F-82F0-9633340FAA15}"/>
              </a:ext>
            </a:extLst>
          </p:cNvPr>
          <p:cNvSpPr>
            <a:spLocks noGrp="1"/>
          </p:cNvSpPr>
          <p:nvPr>
            <p:ph type="ftr" sz="quarter" idx="11"/>
          </p:nvPr>
        </p:nvSpPr>
        <p:spPr>
          <a:xfrm>
            <a:off x="3406667" y="6497072"/>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5" name="矢印: 五方向 4">
            <a:extLst>
              <a:ext uri="{FF2B5EF4-FFF2-40B4-BE49-F238E27FC236}">
                <a16:creationId xmlns:a16="http://schemas.microsoft.com/office/drawing/2014/main" id="{4F0817D6-7A1B-4431-822B-53A4330585A9}"/>
              </a:ext>
            </a:extLst>
          </p:cNvPr>
          <p:cNvSpPr/>
          <p:nvPr/>
        </p:nvSpPr>
        <p:spPr>
          <a:xfrm>
            <a:off x="3858393" y="2843301"/>
            <a:ext cx="1146805" cy="992777"/>
          </a:xfrm>
          <a:prstGeom prst="homePlat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6" name="矢印: 五方向 5">
            <a:extLst>
              <a:ext uri="{FF2B5EF4-FFF2-40B4-BE49-F238E27FC236}">
                <a16:creationId xmlns:a16="http://schemas.microsoft.com/office/drawing/2014/main" id="{B1BCBD20-BEDB-4FF8-ABCD-70DE868A31E3}"/>
              </a:ext>
            </a:extLst>
          </p:cNvPr>
          <p:cNvSpPr/>
          <p:nvPr/>
        </p:nvSpPr>
        <p:spPr>
          <a:xfrm>
            <a:off x="5062734" y="2843302"/>
            <a:ext cx="1146805" cy="992777"/>
          </a:xfrm>
          <a:prstGeom prst="homePlat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7" name="矢印: 五方向 6">
            <a:extLst>
              <a:ext uri="{FF2B5EF4-FFF2-40B4-BE49-F238E27FC236}">
                <a16:creationId xmlns:a16="http://schemas.microsoft.com/office/drawing/2014/main" id="{C50661FF-951E-4541-A407-35D7D8101AB8}"/>
              </a:ext>
            </a:extLst>
          </p:cNvPr>
          <p:cNvSpPr/>
          <p:nvPr/>
        </p:nvSpPr>
        <p:spPr>
          <a:xfrm>
            <a:off x="6306424" y="2843300"/>
            <a:ext cx="1199908" cy="992777"/>
          </a:xfrm>
          <a:prstGeom prst="homePlate">
            <a:avLst/>
          </a:prstGeom>
          <a:solidFill>
            <a:srgbClr val="00479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8" name="矢印: 五方向 7">
            <a:extLst>
              <a:ext uri="{FF2B5EF4-FFF2-40B4-BE49-F238E27FC236}">
                <a16:creationId xmlns:a16="http://schemas.microsoft.com/office/drawing/2014/main" id="{2231D743-0E68-4FCC-B891-2D6DD5534C42}"/>
              </a:ext>
            </a:extLst>
          </p:cNvPr>
          <p:cNvSpPr/>
          <p:nvPr/>
        </p:nvSpPr>
        <p:spPr>
          <a:xfrm>
            <a:off x="7573927" y="2847169"/>
            <a:ext cx="1146805" cy="992777"/>
          </a:xfrm>
          <a:prstGeom prst="homePlate">
            <a:avLst/>
          </a:prstGeom>
          <a:solidFill>
            <a:srgbClr val="00479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9" name="矢印: 五方向 8">
            <a:extLst>
              <a:ext uri="{FF2B5EF4-FFF2-40B4-BE49-F238E27FC236}">
                <a16:creationId xmlns:a16="http://schemas.microsoft.com/office/drawing/2014/main" id="{F35516A1-0DDA-4A0B-9FE3-AF59EC15B295}"/>
              </a:ext>
            </a:extLst>
          </p:cNvPr>
          <p:cNvSpPr/>
          <p:nvPr/>
        </p:nvSpPr>
        <p:spPr>
          <a:xfrm>
            <a:off x="2685462" y="2843301"/>
            <a:ext cx="1051851" cy="992777"/>
          </a:xfrm>
          <a:prstGeom prst="homePlate">
            <a:avLst/>
          </a:prstGeom>
          <a:solidFill>
            <a:schemeClr val="accent1">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矢印: 五方向 10">
            <a:extLst>
              <a:ext uri="{FF2B5EF4-FFF2-40B4-BE49-F238E27FC236}">
                <a16:creationId xmlns:a16="http://schemas.microsoft.com/office/drawing/2014/main" id="{F48F61F1-AE2A-4174-8574-F9F513661925}"/>
              </a:ext>
            </a:extLst>
          </p:cNvPr>
          <p:cNvSpPr/>
          <p:nvPr/>
        </p:nvSpPr>
        <p:spPr>
          <a:xfrm>
            <a:off x="1494882" y="2858576"/>
            <a:ext cx="1146805" cy="992777"/>
          </a:xfrm>
          <a:prstGeom prst="homePlate">
            <a:avLst/>
          </a:prstGeom>
          <a:solidFill>
            <a:schemeClr val="accent1">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C7E38D63-A57E-46D5-B03B-0AB13D29B5F2}"/>
              </a:ext>
            </a:extLst>
          </p:cNvPr>
          <p:cNvSpPr txBox="1"/>
          <p:nvPr/>
        </p:nvSpPr>
        <p:spPr>
          <a:xfrm>
            <a:off x="1457265" y="3197443"/>
            <a:ext cx="1265911" cy="338554"/>
          </a:xfrm>
          <a:prstGeom prst="rect">
            <a:avLst/>
          </a:prstGeom>
          <a:noFill/>
          <a:ln>
            <a:noFill/>
          </a:ln>
          <a:effectLst/>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概要書など資料作成</a:t>
            </a: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買い手候補リスト作成</a:t>
            </a:r>
          </a:p>
        </p:txBody>
      </p:sp>
      <p:sp>
        <p:nvSpPr>
          <p:cNvPr id="18" name="テキスト ボックス 17">
            <a:extLst>
              <a:ext uri="{FF2B5EF4-FFF2-40B4-BE49-F238E27FC236}">
                <a16:creationId xmlns:a16="http://schemas.microsoft.com/office/drawing/2014/main" id="{C08F09DF-2577-4303-B6AD-9DFBDCA4583B}"/>
              </a:ext>
            </a:extLst>
          </p:cNvPr>
          <p:cNvSpPr txBox="1"/>
          <p:nvPr/>
        </p:nvSpPr>
        <p:spPr>
          <a:xfrm>
            <a:off x="2666455" y="3156308"/>
            <a:ext cx="998715" cy="338554"/>
          </a:xfrm>
          <a:prstGeom prst="rect">
            <a:avLst/>
          </a:prstGeom>
          <a:noFill/>
          <a:ln>
            <a:noFill/>
          </a:ln>
          <a:effectLst/>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買い手候補へ打診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初期的質疑実施</a:t>
            </a:r>
          </a:p>
        </p:txBody>
      </p:sp>
      <p:sp>
        <p:nvSpPr>
          <p:cNvPr id="19" name="テキスト ボックス 18">
            <a:extLst>
              <a:ext uri="{FF2B5EF4-FFF2-40B4-BE49-F238E27FC236}">
                <a16:creationId xmlns:a16="http://schemas.microsoft.com/office/drawing/2014/main" id="{D3219EA2-AB3E-4785-B0D0-05DCD1CBAD5A}"/>
              </a:ext>
            </a:extLst>
          </p:cNvPr>
          <p:cNvSpPr txBox="1"/>
          <p:nvPr/>
        </p:nvSpPr>
        <p:spPr>
          <a:xfrm>
            <a:off x="3947106" y="3139632"/>
            <a:ext cx="772969" cy="338554"/>
          </a:xfrm>
          <a:prstGeom prst="rect">
            <a:avLst/>
          </a:prstGeom>
          <a:noFill/>
          <a:effectLst/>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意向表明</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トップ面談</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1206D645-2042-4807-932F-E5672F4FA7C2}"/>
              </a:ext>
            </a:extLst>
          </p:cNvPr>
          <p:cNvSpPr txBox="1"/>
          <p:nvPr/>
        </p:nvSpPr>
        <p:spPr>
          <a:xfrm>
            <a:off x="5144223" y="3225170"/>
            <a:ext cx="808893" cy="215444"/>
          </a:xfrm>
          <a:prstGeom prst="rect">
            <a:avLst/>
          </a:prstGeom>
          <a:noFill/>
          <a:effectLst/>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基本合意締結</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8948CA09-2054-43AD-B146-FE532F05AB59}"/>
              </a:ext>
            </a:extLst>
          </p:cNvPr>
          <p:cNvSpPr txBox="1"/>
          <p:nvPr/>
        </p:nvSpPr>
        <p:spPr>
          <a:xfrm>
            <a:off x="6315754" y="3163615"/>
            <a:ext cx="1029449" cy="338554"/>
          </a:xfrm>
          <a:prstGeom prst="rect">
            <a:avLst/>
          </a:prstGeom>
          <a:noFill/>
          <a:effectLst/>
        </p:spPr>
        <p:txBody>
          <a:bodyPr wrap="square" rtlCol="0">
            <a:spAutoFit/>
          </a:bodyPr>
          <a:lstStyle/>
          <a:p>
            <a:r>
              <a:rPr lang="ja-JP" altLang="en-US"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デューデリジェンス最終条件交渉</a:t>
            </a:r>
            <a:endParaRPr lang="en-US" altLang="ja-JP"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AEB1948B-A084-4AF4-8C3F-93DF75DDA3A8}"/>
              </a:ext>
            </a:extLst>
          </p:cNvPr>
          <p:cNvSpPr txBox="1"/>
          <p:nvPr/>
        </p:nvSpPr>
        <p:spPr>
          <a:xfrm>
            <a:off x="7654523" y="3145236"/>
            <a:ext cx="942887" cy="338554"/>
          </a:xfrm>
          <a:prstGeom prst="rect">
            <a:avLst/>
          </a:prstGeom>
          <a:noFill/>
          <a:effectLst/>
        </p:spPr>
        <p:txBody>
          <a:bodyPr wrap="square" rtlCol="0">
            <a:spAutoFit/>
          </a:bodyPr>
          <a:lstStyle/>
          <a:p>
            <a:r>
              <a:rPr lang="ja-JP" altLang="en-US"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契約締結</a:t>
            </a:r>
            <a:endParaRPr lang="en-US" altLang="ja-JP"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譲渡実行</a:t>
            </a:r>
            <a:endParaRPr lang="en-US" altLang="ja-JP"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66611335-2CEF-4D0F-846D-93AA05953573}"/>
              </a:ext>
            </a:extLst>
          </p:cNvPr>
          <p:cNvSpPr txBox="1"/>
          <p:nvPr/>
        </p:nvSpPr>
        <p:spPr>
          <a:xfrm>
            <a:off x="758408" y="1277655"/>
            <a:ext cx="8551602" cy="52322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アドバイザリー業務委託契約書を締結後、正式に案件着手となります。</a:t>
            </a:r>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pPr marL="285750"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スケジュールについては、約</a:t>
            </a:r>
            <a:r>
              <a:rPr lang="en-US" altLang="ja-JP" sz="1400" dirty="0">
                <a:latin typeface="游ゴシック" panose="020B0400000000000000" pitchFamily="50" charset="-128"/>
                <a:ea typeface="游ゴシック" panose="020B0400000000000000" pitchFamily="50" charset="-128"/>
                <a:cs typeface="Arial" panose="020B0604020202020204" pitchFamily="34" charset="0"/>
              </a:rPr>
              <a:t>3</a:t>
            </a: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～４ヵ月でのクロージングを目指していきます。</a:t>
            </a:r>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8270AEB8-4E46-4C78-91FD-4158C3111B57}"/>
              </a:ext>
            </a:extLst>
          </p:cNvPr>
          <p:cNvSpPr txBox="1"/>
          <p:nvPr/>
        </p:nvSpPr>
        <p:spPr>
          <a:xfrm>
            <a:off x="1409117" y="2844810"/>
            <a:ext cx="492443" cy="215444"/>
          </a:xfrm>
          <a:prstGeom prst="rect">
            <a:avLst/>
          </a:prstGeom>
          <a:solidFill>
            <a:schemeClr val="bg1"/>
          </a:solidFill>
          <a:ln w="25400" cmpd="dbl">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契約後</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a:extLst>
              <a:ext uri="{FF2B5EF4-FFF2-40B4-BE49-F238E27FC236}">
                <a16:creationId xmlns:a16="http://schemas.microsoft.com/office/drawing/2014/main" id="{9FFF08DD-A3F6-45EE-86C4-DB6007CA0969}"/>
              </a:ext>
            </a:extLst>
          </p:cNvPr>
          <p:cNvSpPr/>
          <p:nvPr/>
        </p:nvSpPr>
        <p:spPr>
          <a:xfrm>
            <a:off x="1467450" y="2551611"/>
            <a:ext cx="2251547" cy="215444"/>
          </a:xfrm>
          <a:prstGeom prst="rect">
            <a:avLst/>
          </a:prstGeom>
          <a:solidFill>
            <a:schemeClr val="accent1">
              <a:lumMod val="20000"/>
              <a:lumOff val="8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ヵ月</a:t>
            </a:r>
          </a:p>
        </p:txBody>
      </p:sp>
      <p:sp>
        <p:nvSpPr>
          <p:cNvPr id="30" name="正方形/長方形 29">
            <a:extLst>
              <a:ext uri="{FF2B5EF4-FFF2-40B4-BE49-F238E27FC236}">
                <a16:creationId xmlns:a16="http://schemas.microsoft.com/office/drawing/2014/main" id="{A1F08AB4-D07E-4451-8771-C9D850CC20A3}"/>
              </a:ext>
            </a:extLst>
          </p:cNvPr>
          <p:cNvSpPr/>
          <p:nvPr/>
        </p:nvSpPr>
        <p:spPr>
          <a:xfrm>
            <a:off x="3851992" y="2551611"/>
            <a:ext cx="2330115" cy="215444"/>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ヵ月</a:t>
            </a:r>
          </a:p>
        </p:txBody>
      </p:sp>
      <p:sp>
        <p:nvSpPr>
          <p:cNvPr id="31" name="正方形/長方形 30">
            <a:extLst>
              <a:ext uri="{FF2B5EF4-FFF2-40B4-BE49-F238E27FC236}">
                <a16:creationId xmlns:a16="http://schemas.microsoft.com/office/drawing/2014/main" id="{E9BF3AFD-C77C-48C9-97FF-8EE764E9C992}"/>
              </a:ext>
            </a:extLst>
          </p:cNvPr>
          <p:cNvSpPr/>
          <p:nvPr/>
        </p:nvSpPr>
        <p:spPr>
          <a:xfrm>
            <a:off x="6260705" y="2551611"/>
            <a:ext cx="2580639" cy="215444"/>
          </a:xfrm>
          <a:prstGeom prst="rect">
            <a:avLst/>
          </a:prstGeom>
          <a:solidFill>
            <a:srgbClr val="00479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ヵ月</a:t>
            </a:r>
          </a:p>
        </p:txBody>
      </p:sp>
      <p:sp>
        <p:nvSpPr>
          <p:cNvPr id="32" name="テキスト ボックス 31">
            <a:extLst>
              <a:ext uri="{FF2B5EF4-FFF2-40B4-BE49-F238E27FC236}">
                <a16:creationId xmlns:a16="http://schemas.microsoft.com/office/drawing/2014/main" id="{A4A63F1E-6514-44B0-98DF-8D1EEDC9130B}"/>
              </a:ext>
            </a:extLst>
          </p:cNvPr>
          <p:cNvSpPr txBox="1"/>
          <p:nvPr/>
        </p:nvSpPr>
        <p:spPr>
          <a:xfrm>
            <a:off x="506722" y="4712937"/>
            <a:ext cx="958432" cy="6001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100" dirty="0">
                <a:solidFill>
                  <a:schemeClr val="bg1"/>
                </a:solidFill>
                <a:latin typeface="ＭＳ Ｐゴシック" panose="020B0600070205080204" pitchFamily="50" charset="-128"/>
                <a:ea typeface="ＭＳ Ｐゴシック" panose="020B0600070205080204" pitchFamily="50" charset="-128"/>
              </a:rPr>
              <a:t>主な</a:t>
            </a:r>
          </a:p>
          <a:p>
            <a:pPr algn="ctr"/>
            <a:r>
              <a:rPr lang="ja-JP" altLang="en-US" sz="1100" dirty="0">
                <a:solidFill>
                  <a:schemeClr val="bg1"/>
                </a:solidFill>
                <a:latin typeface="ＭＳ Ｐゴシック" panose="020B0600070205080204" pitchFamily="50" charset="-128"/>
                <a:ea typeface="ＭＳ Ｐゴシック" panose="020B0600070205080204" pitchFamily="50" charset="-128"/>
              </a:rPr>
              <a:t>アクション</a:t>
            </a:r>
          </a:p>
          <a:p>
            <a:pPr algn="ctr"/>
            <a:endParaRPr lang="ja-JP" altLang="en-US" sz="1100" dirty="0">
              <a:solidFill>
                <a:schemeClr val="bg1"/>
              </a:solidFill>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97547D8A-0293-4696-8220-318BFA4EF028}"/>
              </a:ext>
            </a:extLst>
          </p:cNvPr>
          <p:cNvSpPr txBox="1"/>
          <p:nvPr/>
        </p:nvSpPr>
        <p:spPr>
          <a:xfrm>
            <a:off x="1485765" y="4243919"/>
            <a:ext cx="2251548" cy="1546577"/>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latin typeface="ＭＳ Ｐゴシック" panose="020B0600070205080204" pitchFamily="50" charset="-128"/>
                <a:ea typeface="ＭＳ Ｐゴシック" panose="020B0600070205080204" pitchFamily="50" charset="-128"/>
              </a:rPr>
              <a:t>対象会社情報の取得、パッケージの作成（ノンネームシート、概要書など）</a:t>
            </a:r>
          </a:p>
          <a:p>
            <a:pPr marL="171450" indent="-171450">
              <a:buFont typeface="Arial" panose="020B0604020202020204" pitchFamily="34" charset="0"/>
              <a:buChar char="•"/>
            </a:pPr>
            <a:endParaRPr lang="ja-JP" altLang="en-US" sz="105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lang="ja-JP" altLang="en-US" sz="1050" dirty="0">
                <a:latin typeface="ＭＳ Ｐゴシック" panose="020B0600070205080204" pitchFamily="50" charset="-128"/>
                <a:ea typeface="ＭＳ Ｐゴシック" panose="020B0600070205080204" pitchFamily="50" charset="-128"/>
              </a:rPr>
              <a:t>買い手候補先の選定、打診先リストの作成</a:t>
            </a:r>
          </a:p>
          <a:p>
            <a:pPr marL="171450" indent="-171450">
              <a:buFont typeface="Arial" panose="020B0604020202020204" pitchFamily="34" charset="0"/>
              <a:buChar char="•"/>
            </a:pPr>
            <a:endParaRPr lang="ja-JP" altLang="en-US" sz="105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lang="ja-JP" altLang="en-US" sz="1050" dirty="0">
                <a:latin typeface="ＭＳ Ｐゴシック" panose="020B0600070205080204" pitchFamily="50" charset="-128"/>
                <a:ea typeface="ＭＳ Ｐゴシック" panose="020B0600070205080204" pitchFamily="50" charset="-128"/>
              </a:rPr>
              <a:t>買い手候補への打診・初期的な質疑応答の実施</a:t>
            </a:r>
          </a:p>
        </p:txBody>
      </p:sp>
      <p:sp>
        <p:nvSpPr>
          <p:cNvPr id="35" name="テキスト ボックス 34">
            <a:extLst>
              <a:ext uri="{FF2B5EF4-FFF2-40B4-BE49-F238E27FC236}">
                <a16:creationId xmlns:a16="http://schemas.microsoft.com/office/drawing/2014/main" id="{770AD569-D323-4637-9886-A5270A4D408A}"/>
              </a:ext>
            </a:extLst>
          </p:cNvPr>
          <p:cNvSpPr txBox="1"/>
          <p:nvPr/>
        </p:nvSpPr>
        <p:spPr>
          <a:xfrm>
            <a:off x="3823943" y="4226790"/>
            <a:ext cx="2251548" cy="1538883"/>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latin typeface="ＭＳ Ｐゴシック" panose="020B0600070205080204" pitchFamily="50" charset="-128"/>
                <a:ea typeface="ＭＳ Ｐゴシック" panose="020B0600070205080204" pitchFamily="50" charset="-128"/>
              </a:rPr>
              <a:t>意向表明受領、意向表明内容の検討</a:t>
            </a:r>
            <a:endParaRPr lang="en-US" altLang="ja-JP" sz="105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lang="en-US" altLang="ja-JP" sz="105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lang="ja-JP" altLang="en-US" sz="1050" dirty="0">
                <a:latin typeface="ＭＳ Ｐゴシック" panose="020B0600070205080204" pitchFamily="50" charset="-128"/>
                <a:ea typeface="ＭＳ Ｐゴシック" panose="020B0600070205080204" pitchFamily="50" charset="-128"/>
              </a:rPr>
              <a:t>意向表明提出の買い手先とのトップ面談</a:t>
            </a:r>
            <a:endParaRPr lang="en-US" altLang="ja-JP" sz="105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lang="ja-JP" altLang="en-US" sz="105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lang="ja-JP" altLang="en-US" sz="1050" dirty="0">
                <a:latin typeface="ＭＳ Ｐゴシック" panose="020B0600070205080204" pitchFamily="50" charset="-128"/>
                <a:ea typeface="ＭＳ Ｐゴシック" panose="020B0600070205080204" pitchFamily="50" charset="-128"/>
              </a:rPr>
              <a:t>買い手候補と合意した場合には基本合意書を締結</a:t>
            </a:r>
          </a:p>
          <a:p>
            <a:endParaRPr lang="en-US" altLang="ja-JP" sz="1000" dirty="0">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9D6256A0-7BBE-467C-8554-57DC63FA1A3A}"/>
              </a:ext>
            </a:extLst>
          </p:cNvPr>
          <p:cNvSpPr/>
          <p:nvPr/>
        </p:nvSpPr>
        <p:spPr>
          <a:xfrm>
            <a:off x="6315754" y="4201891"/>
            <a:ext cx="2580639" cy="1546577"/>
          </a:xfrm>
          <a:prstGeom prst="rect">
            <a:avLst/>
          </a:prstGeom>
        </p:spPr>
        <p:txBody>
          <a:bodyPr wrap="square">
            <a:spAutoFit/>
          </a:bodyPr>
          <a:lstStyle/>
          <a:p>
            <a:pPr marL="171450" indent="-171450">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買い手候補先からの、最終の買収条件について分析</a:t>
            </a:r>
          </a:p>
          <a:p>
            <a:pPr marL="171450" indent="-171450">
              <a:buFont typeface="Arial" panose="020B0604020202020204" pitchFamily="34" charset="0"/>
              <a:buChar char="•"/>
            </a:pP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買い手と買収条件について交渉、妥結した内容にて最終契約を締結</a:t>
            </a:r>
          </a:p>
          <a:p>
            <a:pPr marL="171450" indent="-171450">
              <a:buFont typeface="Arial" panose="020B0604020202020204" pitchFamily="34" charset="0"/>
              <a:buChar char="•"/>
            </a:pP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前提条件の充足</a:t>
            </a:r>
          </a:p>
          <a:p>
            <a:pPr marL="171450" indent="-171450">
              <a:buFont typeface="Arial" panose="020B0604020202020204" pitchFamily="34" charset="0"/>
              <a:buChar char="•"/>
            </a:pP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譲渡実行</a:t>
            </a:r>
          </a:p>
        </p:txBody>
      </p:sp>
      <p:sp>
        <p:nvSpPr>
          <p:cNvPr id="37" name="正方形/長方形 36">
            <a:extLst>
              <a:ext uri="{FF2B5EF4-FFF2-40B4-BE49-F238E27FC236}">
                <a16:creationId xmlns:a16="http://schemas.microsoft.com/office/drawing/2014/main" id="{431FC28B-7198-4326-B1D6-6B8E997F7D00}"/>
              </a:ext>
            </a:extLst>
          </p:cNvPr>
          <p:cNvSpPr/>
          <p:nvPr/>
        </p:nvSpPr>
        <p:spPr>
          <a:xfrm>
            <a:off x="616849" y="2551611"/>
            <a:ext cx="729016" cy="1299741"/>
          </a:xfrm>
          <a:prstGeom prst="rect">
            <a:avLst/>
          </a:prstGeom>
          <a:solidFill>
            <a:srgbClr val="00479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a:extLst>
              <a:ext uri="{FF2B5EF4-FFF2-40B4-BE49-F238E27FC236}">
                <a16:creationId xmlns:a16="http://schemas.microsoft.com/office/drawing/2014/main" id="{14B30276-0AA6-4F5C-A4AD-73D71033A609}"/>
              </a:ext>
            </a:extLst>
          </p:cNvPr>
          <p:cNvSpPr txBox="1"/>
          <p:nvPr/>
        </p:nvSpPr>
        <p:spPr>
          <a:xfrm>
            <a:off x="511681" y="3021435"/>
            <a:ext cx="958432"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050" dirty="0">
                <a:solidFill>
                  <a:schemeClr val="bg1"/>
                </a:solidFill>
                <a:latin typeface="ＭＳ Ｐゴシック" panose="020B0600070205080204" pitchFamily="50" charset="-128"/>
                <a:ea typeface="ＭＳ Ｐゴシック" panose="020B0600070205080204" pitchFamily="50" charset="-128"/>
              </a:rPr>
              <a:t>スケジュール</a:t>
            </a:r>
          </a:p>
          <a:p>
            <a:pPr algn="ctr"/>
            <a:r>
              <a:rPr lang="ja-JP" altLang="en-US" sz="1050" dirty="0">
                <a:solidFill>
                  <a:schemeClr val="bg1"/>
                </a:solidFill>
                <a:latin typeface="ＭＳ Ｐゴシック" panose="020B0600070205080204" pitchFamily="50" charset="-128"/>
                <a:ea typeface="ＭＳ Ｐゴシック" panose="020B0600070205080204" pitchFamily="50" charset="-128"/>
              </a:rPr>
              <a:t>イメージ</a:t>
            </a:r>
          </a:p>
        </p:txBody>
      </p:sp>
      <p:cxnSp>
        <p:nvCxnSpPr>
          <p:cNvPr id="41" name="直線コネクタ 40">
            <a:extLst>
              <a:ext uri="{FF2B5EF4-FFF2-40B4-BE49-F238E27FC236}">
                <a16:creationId xmlns:a16="http://schemas.microsoft.com/office/drawing/2014/main" id="{C4F6E3F8-BBF4-4640-8BB3-636DDCCE3ACF}"/>
              </a:ext>
            </a:extLst>
          </p:cNvPr>
          <p:cNvCxnSpPr>
            <a:cxnSpLocks/>
          </p:cNvCxnSpPr>
          <p:nvPr/>
        </p:nvCxnSpPr>
        <p:spPr>
          <a:xfrm>
            <a:off x="758409" y="2404872"/>
            <a:ext cx="8082935" cy="0"/>
          </a:xfrm>
          <a:prstGeom prst="line">
            <a:avLst/>
          </a:prstGeom>
        </p:spPr>
        <p:style>
          <a:lnRef idx="1">
            <a:schemeClr val="dk1"/>
          </a:lnRef>
          <a:fillRef idx="0">
            <a:schemeClr val="dk1"/>
          </a:fillRef>
          <a:effectRef idx="0">
            <a:schemeClr val="dk1"/>
          </a:effectRef>
          <a:fontRef idx="minor">
            <a:schemeClr val="tx1"/>
          </a:fontRef>
        </p:style>
      </p:cxnSp>
      <p:sp>
        <p:nvSpPr>
          <p:cNvPr id="42" name="テキスト ボックス 41">
            <a:extLst>
              <a:ext uri="{FF2B5EF4-FFF2-40B4-BE49-F238E27FC236}">
                <a16:creationId xmlns:a16="http://schemas.microsoft.com/office/drawing/2014/main" id="{2C8C0CF7-8167-4820-84B4-87A7EE4CF8D2}"/>
              </a:ext>
            </a:extLst>
          </p:cNvPr>
          <p:cNvSpPr txBox="1"/>
          <p:nvPr/>
        </p:nvSpPr>
        <p:spPr>
          <a:xfrm>
            <a:off x="3665170" y="2017861"/>
            <a:ext cx="2702500" cy="307777"/>
          </a:xfrm>
          <a:prstGeom prst="rect">
            <a:avLst/>
          </a:prstGeom>
          <a:solidFill>
            <a:schemeClr val="bg1"/>
          </a:solidFill>
        </p:spPr>
        <p:txBody>
          <a:bodyPr wrap="square" rtlCol="0">
            <a:spAutoFit/>
          </a:bodyPr>
          <a:lstStyle/>
          <a:p>
            <a:r>
              <a:rPr lang="en-US" altLang="ja-JP" sz="1400" dirty="0">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本件スケジュールイメージ</a:t>
            </a:r>
            <a:r>
              <a:rPr lang="en-US" altLang="ja-JP" sz="1400" dirty="0">
                <a:latin typeface="游ゴシック" panose="020B0400000000000000" pitchFamily="50" charset="-128"/>
                <a:ea typeface="游ゴシック" panose="020B0400000000000000" pitchFamily="50" charset="-128"/>
                <a:cs typeface="Arial" panose="020B0604020202020204" pitchFamily="34" charset="0"/>
              </a:rPr>
              <a:t>】</a:t>
            </a:r>
            <a:endParaRPr lang="ja-JP" altLang="en-US" sz="1400" dirty="0">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44" name="タイトル 12">
            <a:extLst>
              <a:ext uri="{FF2B5EF4-FFF2-40B4-BE49-F238E27FC236}">
                <a16:creationId xmlns:a16="http://schemas.microsoft.com/office/drawing/2014/main" id="{327C1B66-9339-4C61-9D1F-30EB49E0D386}"/>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業務の流れ ②スケジュールイメージ</a:t>
            </a:r>
          </a:p>
        </p:txBody>
      </p:sp>
      <p:sp>
        <p:nvSpPr>
          <p:cNvPr id="39" name="スライド番号プレースホルダー 1">
            <a:extLst>
              <a:ext uri="{FF2B5EF4-FFF2-40B4-BE49-F238E27FC236}">
                <a16:creationId xmlns:a16="http://schemas.microsoft.com/office/drawing/2014/main" id="{64FAB839-7592-489D-A557-B6FBFBD87F00}"/>
              </a:ext>
            </a:extLst>
          </p:cNvPr>
          <p:cNvSpPr>
            <a:spLocks noGrp="1"/>
          </p:cNvSpPr>
          <p:nvPr>
            <p:ph type="sldNum" sz="quarter" idx="12"/>
          </p:nvPr>
        </p:nvSpPr>
        <p:spPr>
          <a:xfrm>
            <a:off x="6996113" y="6356351"/>
            <a:ext cx="2228850" cy="365125"/>
          </a:xfrm>
        </p:spPr>
        <p:txBody>
          <a:bodyPr/>
          <a:lstStyle/>
          <a:p>
            <a:fld id="{7A7CC359-C221-4191-8B2A-4C3FB14C6D20}" type="slidenum">
              <a:rPr kumimoji="1" lang="ja-JP" altLang="en-US" smtClean="0"/>
              <a:t>25</a:t>
            </a:fld>
            <a:endParaRPr kumimoji="1" lang="ja-JP" altLang="en-US" dirty="0"/>
          </a:p>
        </p:txBody>
      </p:sp>
    </p:spTree>
    <p:extLst>
      <p:ext uri="{BB962C8B-B14F-4D97-AF65-F5344CB8AC3E}">
        <p14:creationId xmlns:p14="http://schemas.microsoft.com/office/powerpoint/2010/main" val="109133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8">
            <a:extLst>
              <a:ext uri="{FF2B5EF4-FFF2-40B4-BE49-F238E27FC236}">
                <a16:creationId xmlns:a16="http://schemas.microsoft.com/office/drawing/2014/main" id="{F440E08F-5E74-4E0F-82F0-9633340FAA15}"/>
              </a:ext>
            </a:extLst>
          </p:cNvPr>
          <p:cNvSpPr>
            <a:spLocks noGrp="1"/>
          </p:cNvSpPr>
          <p:nvPr>
            <p:ph type="ftr" sz="quarter" idx="11"/>
          </p:nvPr>
        </p:nvSpPr>
        <p:spPr>
          <a:xfrm>
            <a:off x="3406667" y="6497072"/>
            <a:ext cx="3086100" cy="273844"/>
          </a:xfrm>
        </p:spPr>
        <p:txBody>
          <a:bodyPr/>
          <a:lstStyle/>
          <a:p>
            <a:r>
              <a:rPr lang="fr-FR" altLang="ja-JP" sz="800" dirty="0">
                <a:latin typeface="Arial" panose="020B0604020202020204" pitchFamily="34" charset="0"/>
                <a:cs typeface="Arial" panose="020B0604020202020204" pitchFamily="34" charset="0"/>
              </a:rPr>
              <a:t>Ⓒ 202</a:t>
            </a:r>
            <a:r>
              <a:rPr lang="en-US" altLang="ja-JP" sz="800" dirty="0">
                <a:latin typeface="Arial" panose="020B0604020202020204" pitchFamily="34" charset="0"/>
                <a:cs typeface="Arial" panose="020B0604020202020204" pitchFamily="34" charset="0"/>
              </a:rPr>
              <a:t>2</a:t>
            </a:r>
            <a:r>
              <a:rPr lang="fr-FR" altLang="ja-JP" sz="800" dirty="0">
                <a:latin typeface="Arial" panose="020B0604020202020204" pitchFamily="34" charset="0"/>
                <a:cs typeface="Arial" panose="020B0604020202020204" pitchFamily="34" charset="0"/>
              </a:rPr>
              <a:t> Japan M&amp;A Solution Inc.</a:t>
            </a:r>
            <a:endParaRPr lang="ja-JP" altLang="en-US" sz="800" dirty="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7E66A241-B6CA-4113-BBFA-DC80F9A8E762}"/>
              </a:ext>
            </a:extLst>
          </p:cNvPr>
          <p:cNvSpPr>
            <a:spLocks noGrp="1"/>
          </p:cNvSpPr>
          <p:nvPr>
            <p:ph type="sldNum" sz="quarter" idx="12"/>
          </p:nvPr>
        </p:nvSpPr>
        <p:spPr/>
        <p:txBody>
          <a:bodyPr/>
          <a:lstStyle/>
          <a:p>
            <a:fld id="{7A7CC359-C221-4191-8B2A-4C3FB14C6D20}" type="slidenum">
              <a:rPr kumimoji="1" lang="ja-JP" altLang="en-US" smtClean="0"/>
              <a:t>26</a:t>
            </a:fld>
            <a:endParaRPr kumimoji="1" lang="ja-JP" altLang="en-US" dirty="0"/>
          </a:p>
        </p:txBody>
      </p:sp>
      <p:sp>
        <p:nvSpPr>
          <p:cNvPr id="15" name="object 4">
            <a:extLst>
              <a:ext uri="{FF2B5EF4-FFF2-40B4-BE49-F238E27FC236}">
                <a16:creationId xmlns:a16="http://schemas.microsoft.com/office/drawing/2014/main" id="{83909CE3-41C0-44DD-A39D-3F39D68B061E}"/>
              </a:ext>
            </a:extLst>
          </p:cNvPr>
          <p:cNvSpPr txBox="1"/>
          <p:nvPr/>
        </p:nvSpPr>
        <p:spPr>
          <a:xfrm>
            <a:off x="718813" y="1386686"/>
            <a:ext cx="8087359" cy="752129"/>
          </a:xfrm>
          <a:prstGeom prst="rect">
            <a:avLst/>
          </a:prstGeom>
        </p:spPr>
        <p:txBody>
          <a:bodyPr vert="horz" wrap="square" lIns="0" tIns="13335" rIns="0" bIns="0" rtlCol="0">
            <a:spAutoFit/>
          </a:bodyPr>
          <a:lstStyle/>
          <a:p>
            <a:pPr marL="12700" marR="5080">
              <a:spcBef>
                <a:spcPts val="105"/>
              </a:spcBef>
            </a:pPr>
            <a:r>
              <a:rPr sz="1600" b="1" dirty="0" err="1">
                <a:latin typeface="游ゴシック" panose="020B0400000000000000" pitchFamily="50" charset="-128"/>
                <a:ea typeface="游ゴシック" panose="020B0400000000000000" pitchFamily="50" charset="-128"/>
                <a:cs typeface="MS UI Gothic"/>
              </a:rPr>
              <a:t>当社</a:t>
            </a:r>
            <a:r>
              <a:rPr sz="1600" b="1" spc="204" dirty="0" err="1">
                <a:latin typeface="游ゴシック" panose="020B0400000000000000" pitchFamily="50" charset="-128"/>
                <a:ea typeface="游ゴシック" panose="020B0400000000000000" pitchFamily="50" charset="-128"/>
                <a:cs typeface="MS UI Gothic"/>
              </a:rPr>
              <a:t>は</a:t>
            </a:r>
            <a:r>
              <a:rPr sz="1600" b="1" dirty="0" err="1">
                <a:latin typeface="游ゴシック" panose="020B0400000000000000" pitchFamily="50" charset="-128"/>
                <a:ea typeface="游ゴシック" panose="020B0400000000000000" pitchFamily="50" charset="-128"/>
                <a:cs typeface="MS UI Gothic"/>
              </a:rPr>
              <a:t>手数料等</a:t>
            </a:r>
            <a:r>
              <a:rPr sz="1600" b="1" spc="260" dirty="0" err="1">
                <a:latin typeface="游ゴシック" panose="020B0400000000000000" pitchFamily="50" charset="-128"/>
                <a:ea typeface="游ゴシック" panose="020B0400000000000000" pitchFamily="50" charset="-128"/>
                <a:cs typeface="MS UI Gothic"/>
              </a:rPr>
              <a:t>の</a:t>
            </a:r>
            <a:r>
              <a:rPr sz="1600" b="1" dirty="0" err="1">
                <a:latin typeface="游ゴシック" panose="020B0400000000000000" pitchFamily="50" charset="-128"/>
                <a:ea typeface="游ゴシック" panose="020B0400000000000000" pitchFamily="50" charset="-128"/>
                <a:cs typeface="MS UI Gothic"/>
              </a:rPr>
              <a:t>観点</a:t>
            </a:r>
            <a:r>
              <a:rPr sz="1600" b="1" spc="245" dirty="0" err="1">
                <a:latin typeface="游ゴシック" panose="020B0400000000000000" pitchFamily="50" charset="-128"/>
                <a:ea typeface="游ゴシック" panose="020B0400000000000000" pitchFamily="50" charset="-128"/>
                <a:cs typeface="MS UI Gothic"/>
              </a:rPr>
              <a:t>か</a:t>
            </a:r>
            <a:r>
              <a:rPr sz="1600" b="1" spc="150" dirty="0" err="1">
                <a:latin typeface="游ゴシック" panose="020B0400000000000000" pitchFamily="50" charset="-128"/>
                <a:ea typeface="游ゴシック" panose="020B0400000000000000" pitchFamily="50" charset="-128"/>
                <a:cs typeface="MS UI Gothic"/>
              </a:rPr>
              <a:t>ら</a:t>
            </a:r>
            <a:r>
              <a:rPr sz="1600" b="1" dirty="0" err="1">
                <a:latin typeface="游ゴシック" panose="020B0400000000000000" pitchFamily="50" charset="-128"/>
                <a:ea typeface="游ゴシック" panose="020B0400000000000000" pitchFamily="50" charset="-128"/>
                <a:cs typeface="MS UI Gothic"/>
              </a:rPr>
              <a:t>通常</a:t>
            </a:r>
            <a:r>
              <a:rPr sz="1600" b="1" spc="250" dirty="0" err="1">
                <a:latin typeface="游ゴシック" panose="020B0400000000000000" pitchFamily="50" charset="-128"/>
                <a:ea typeface="游ゴシック" panose="020B0400000000000000" pitchFamily="50" charset="-128"/>
                <a:cs typeface="MS UI Gothic"/>
              </a:rPr>
              <a:t>の</a:t>
            </a:r>
            <a:r>
              <a:rPr sz="1600" b="1" spc="-5" dirty="0" err="1">
                <a:latin typeface="游ゴシック" panose="020B0400000000000000" pitchFamily="50" charset="-128"/>
                <a:ea typeface="游ゴシック" panose="020B0400000000000000" pitchFamily="50" charset="-128"/>
                <a:cs typeface="Arial"/>
              </a:rPr>
              <a:t>M&amp;A</a:t>
            </a:r>
            <a:r>
              <a:rPr lang="ja-JP" altLang="en-US" sz="1600" b="1" spc="-5" dirty="0">
                <a:latin typeface="游ゴシック" panose="020B0400000000000000" pitchFamily="50" charset="-128"/>
                <a:ea typeface="游ゴシック" panose="020B0400000000000000" pitchFamily="50" charset="-128"/>
                <a:cs typeface="Arial"/>
              </a:rPr>
              <a:t>会社</a:t>
            </a:r>
            <a:r>
              <a:rPr sz="1600" b="1" spc="220" dirty="0" err="1">
                <a:latin typeface="游ゴシック" panose="020B0400000000000000" pitchFamily="50" charset="-128"/>
                <a:ea typeface="游ゴシック" panose="020B0400000000000000" pitchFamily="50" charset="-128"/>
                <a:cs typeface="MS UI Gothic"/>
              </a:rPr>
              <a:t>が</a:t>
            </a:r>
            <a:r>
              <a:rPr sz="1600" b="1" dirty="0" err="1">
                <a:latin typeface="游ゴシック" panose="020B0400000000000000" pitchFamily="50" charset="-128"/>
                <a:ea typeface="游ゴシック" panose="020B0400000000000000" pitchFamily="50" charset="-128"/>
                <a:cs typeface="MS UI Gothic"/>
              </a:rPr>
              <a:t>対応</a:t>
            </a:r>
            <a:r>
              <a:rPr sz="1600" b="1" spc="50" dirty="0" err="1">
                <a:latin typeface="游ゴシック" panose="020B0400000000000000" pitchFamily="50" charset="-128"/>
                <a:ea typeface="游ゴシック" panose="020B0400000000000000" pitchFamily="50" charset="-128"/>
                <a:cs typeface="MS UI Gothic"/>
              </a:rPr>
              <a:t>し</a:t>
            </a:r>
            <a:r>
              <a:rPr sz="1600" b="1" spc="60" dirty="0" err="1">
                <a:latin typeface="游ゴシック" panose="020B0400000000000000" pitchFamily="50" charset="-128"/>
                <a:ea typeface="游ゴシック" panose="020B0400000000000000" pitchFamily="50" charset="-128"/>
                <a:cs typeface="MS UI Gothic"/>
              </a:rPr>
              <a:t>な</a:t>
            </a:r>
            <a:r>
              <a:rPr sz="1600" b="1" spc="185" dirty="0" err="1">
                <a:latin typeface="游ゴシック" panose="020B0400000000000000" pitchFamily="50" charset="-128"/>
                <a:ea typeface="游ゴシック" panose="020B0400000000000000" pitchFamily="50" charset="-128"/>
                <a:cs typeface="MS UI Gothic"/>
              </a:rPr>
              <a:t>い</a:t>
            </a:r>
            <a:r>
              <a:rPr sz="1600" b="1" spc="-20" dirty="0" err="1">
                <a:latin typeface="游ゴシック" panose="020B0400000000000000" pitchFamily="50" charset="-128"/>
                <a:ea typeface="游ゴシック" panose="020B0400000000000000" pitchFamily="50" charset="-128"/>
                <a:cs typeface="MS UI Gothic"/>
              </a:rPr>
              <a:t>、</a:t>
            </a:r>
            <a:r>
              <a:rPr sz="1600" b="1" dirty="0" err="1">
                <a:latin typeface="游ゴシック" panose="020B0400000000000000" pitchFamily="50" charset="-128"/>
                <a:ea typeface="游ゴシック" panose="020B0400000000000000" pitchFamily="50" charset="-128"/>
                <a:cs typeface="MS UI Gothic"/>
              </a:rPr>
              <a:t>飲食店個</a:t>
            </a:r>
            <a:r>
              <a:rPr sz="1600" b="1" spc="-15" dirty="0" err="1">
                <a:latin typeface="游ゴシック" panose="020B0400000000000000" pitchFamily="50" charset="-128"/>
                <a:ea typeface="游ゴシック" panose="020B0400000000000000" pitchFamily="50" charset="-128"/>
                <a:cs typeface="MS UI Gothic"/>
              </a:rPr>
              <a:t>店</a:t>
            </a:r>
            <a:r>
              <a:rPr sz="1600" b="1" dirty="0" err="1">
                <a:latin typeface="游ゴシック" panose="020B0400000000000000" pitchFamily="50" charset="-128"/>
                <a:ea typeface="游ゴシック" panose="020B0400000000000000" pitchFamily="50" charset="-128"/>
                <a:cs typeface="MS UI Gothic"/>
              </a:rPr>
              <a:t>売却</a:t>
            </a:r>
            <a:r>
              <a:rPr sz="1600" b="1" spc="240" dirty="0" err="1">
                <a:latin typeface="游ゴシック" panose="020B0400000000000000" pitchFamily="50" charset="-128"/>
                <a:ea typeface="游ゴシック" panose="020B0400000000000000" pitchFamily="50" charset="-128"/>
                <a:cs typeface="MS UI Gothic"/>
              </a:rPr>
              <a:t>の</a:t>
            </a:r>
            <a:r>
              <a:rPr sz="1600" b="1" spc="-5" dirty="0" err="1">
                <a:latin typeface="游ゴシック" panose="020B0400000000000000" pitchFamily="50" charset="-128"/>
                <a:ea typeface="游ゴシック" panose="020B0400000000000000" pitchFamily="50" charset="-128"/>
                <a:cs typeface="Arial"/>
              </a:rPr>
              <a:t>M&amp;A</a:t>
            </a:r>
            <a:r>
              <a:rPr sz="1600" b="1" spc="50" dirty="0" err="1">
                <a:latin typeface="游ゴシック" panose="020B0400000000000000" pitchFamily="50" charset="-128"/>
                <a:ea typeface="游ゴシック" panose="020B0400000000000000" pitchFamily="50" charset="-128"/>
                <a:cs typeface="MS UI Gothic"/>
              </a:rPr>
              <a:t>も</a:t>
            </a:r>
            <a:r>
              <a:rPr sz="1600" b="1" dirty="0" err="1">
                <a:latin typeface="游ゴシック" panose="020B0400000000000000" pitchFamily="50" charset="-128"/>
                <a:ea typeface="游ゴシック" panose="020B0400000000000000" pitchFamily="50" charset="-128"/>
                <a:cs typeface="MS UI Gothic"/>
              </a:rPr>
              <a:t>対応</a:t>
            </a:r>
            <a:r>
              <a:rPr sz="1600" b="1" spc="65" dirty="0" err="1">
                <a:latin typeface="游ゴシック" panose="020B0400000000000000" pitchFamily="50" charset="-128"/>
                <a:ea typeface="游ゴシック" panose="020B0400000000000000" pitchFamily="50" charset="-128"/>
                <a:cs typeface="MS UI Gothic"/>
              </a:rPr>
              <a:t>し</a:t>
            </a:r>
            <a:r>
              <a:rPr sz="1600" b="1" spc="145" dirty="0" err="1">
                <a:latin typeface="游ゴシック" panose="020B0400000000000000" pitchFamily="50" charset="-128"/>
                <a:ea typeface="游ゴシック" panose="020B0400000000000000" pitchFamily="50" charset="-128"/>
                <a:cs typeface="MS UI Gothic"/>
              </a:rPr>
              <a:t>て</a:t>
            </a:r>
            <a:r>
              <a:rPr sz="1600" b="1" spc="185" dirty="0" err="1">
                <a:latin typeface="游ゴシック" panose="020B0400000000000000" pitchFamily="50" charset="-128"/>
                <a:ea typeface="游ゴシック" panose="020B0400000000000000" pitchFamily="50" charset="-128"/>
                <a:cs typeface="MS UI Gothic"/>
              </a:rPr>
              <a:t>い</a:t>
            </a:r>
            <a:r>
              <a:rPr sz="1600" b="1" spc="190" dirty="0" err="1">
                <a:latin typeface="游ゴシック" panose="020B0400000000000000" pitchFamily="50" charset="-128"/>
                <a:ea typeface="游ゴシック" panose="020B0400000000000000" pitchFamily="50" charset="-128"/>
                <a:cs typeface="MS UI Gothic"/>
              </a:rPr>
              <a:t>ま</a:t>
            </a:r>
            <a:r>
              <a:rPr sz="1600" b="1" spc="155" dirty="0" err="1">
                <a:latin typeface="游ゴシック" panose="020B0400000000000000" pitchFamily="50" charset="-128"/>
                <a:ea typeface="游ゴシック" panose="020B0400000000000000" pitchFamily="50" charset="-128"/>
                <a:cs typeface="MS UI Gothic"/>
              </a:rPr>
              <a:t>す</a:t>
            </a:r>
            <a:r>
              <a:rPr sz="1600" b="1" dirty="0">
                <a:latin typeface="游ゴシック" panose="020B0400000000000000" pitchFamily="50" charset="-128"/>
                <a:ea typeface="游ゴシック" panose="020B0400000000000000" pitchFamily="50" charset="-128"/>
                <a:cs typeface="MS UI Gothic"/>
              </a:rPr>
              <a:t>。 </a:t>
            </a:r>
            <a:r>
              <a:rPr sz="1600" b="1" spc="215" dirty="0">
                <a:latin typeface="游ゴシック" panose="020B0400000000000000" pitchFamily="50" charset="-128"/>
                <a:ea typeface="游ゴシック" panose="020B0400000000000000" pitchFamily="50" charset="-128"/>
                <a:cs typeface="MS UI Gothic"/>
              </a:rPr>
              <a:t>ビ</a:t>
            </a:r>
            <a:r>
              <a:rPr sz="1600" b="1" spc="200" dirty="0">
                <a:latin typeface="游ゴシック" panose="020B0400000000000000" pitchFamily="50" charset="-128"/>
                <a:ea typeface="游ゴシック" panose="020B0400000000000000" pitchFamily="50" charset="-128"/>
                <a:cs typeface="MS UI Gothic"/>
              </a:rPr>
              <a:t>ー</a:t>
            </a:r>
            <a:r>
              <a:rPr sz="1600" b="1" spc="260" dirty="0">
                <a:latin typeface="游ゴシック" panose="020B0400000000000000" pitchFamily="50" charset="-128"/>
                <a:ea typeface="游ゴシック" panose="020B0400000000000000" pitchFamily="50" charset="-128"/>
                <a:cs typeface="MS UI Gothic"/>
              </a:rPr>
              <a:t>ル</a:t>
            </a:r>
            <a:r>
              <a:rPr sz="1600" b="1" dirty="0">
                <a:latin typeface="游ゴシック" panose="020B0400000000000000" pitchFamily="50" charset="-128"/>
                <a:ea typeface="游ゴシック" panose="020B0400000000000000" pitchFamily="50" charset="-128"/>
                <a:cs typeface="MS UI Gothic"/>
              </a:rPr>
              <a:t>会社等</a:t>
            </a:r>
            <a:r>
              <a:rPr sz="1600" b="1" spc="195" dirty="0">
                <a:latin typeface="游ゴシック" panose="020B0400000000000000" pitchFamily="50" charset="-128"/>
                <a:ea typeface="游ゴシック" panose="020B0400000000000000" pitchFamily="50" charset="-128"/>
                <a:cs typeface="MS UI Gothic"/>
              </a:rPr>
              <a:t>と</a:t>
            </a:r>
            <a:r>
              <a:rPr sz="1600" b="1" dirty="0">
                <a:latin typeface="游ゴシック" panose="020B0400000000000000" pitchFamily="50" charset="-128"/>
                <a:ea typeface="游ゴシック" panose="020B0400000000000000" pitchFamily="50" charset="-128"/>
                <a:cs typeface="MS UI Gothic"/>
              </a:rPr>
              <a:t>連携</a:t>
            </a:r>
            <a:r>
              <a:rPr sz="1600" b="1" spc="65" dirty="0">
                <a:latin typeface="游ゴシック" panose="020B0400000000000000" pitchFamily="50" charset="-128"/>
                <a:ea typeface="游ゴシック" panose="020B0400000000000000" pitchFamily="50" charset="-128"/>
                <a:cs typeface="MS UI Gothic"/>
              </a:rPr>
              <a:t>し</a:t>
            </a:r>
            <a:r>
              <a:rPr sz="1600" b="1" spc="-10" dirty="0">
                <a:latin typeface="游ゴシック" panose="020B0400000000000000" pitchFamily="50" charset="-128"/>
                <a:ea typeface="游ゴシック" panose="020B0400000000000000" pitchFamily="50" charset="-128"/>
                <a:cs typeface="MS UI Gothic"/>
              </a:rPr>
              <a:t>、</a:t>
            </a:r>
            <a:r>
              <a:rPr sz="1600" b="1" dirty="0">
                <a:latin typeface="游ゴシック" panose="020B0400000000000000" pitchFamily="50" charset="-128"/>
                <a:ea typeface="游ゴシック" panose="020B0400000000000000" pitchFamily="50" charset="-128"/>
                <a:cs typeface="MS UI Gothic"/>
              </a:rPr>
              <a:t>早期</a:t>
            </a:r>
            <a:r>
              <a:rPr sz="1600" b="1" spc="215" dirty="0">
                <a:latin typeface="游ゴシック" panose="020B0400000000000000" pitchFamily="50" charset="-128"/>
                <a:ea typeface="游ゴシック" panose="020B0400000000000000" pitchFamily="50" charset="-128"/>
                <a:cs typeface="MS UI Gothic"/>
              </a:rPr>
              <a:t>に</a:t>
            </a:r>
            <a:r>
              <a:rPr sz="1600" b="1" spc="-15" dirty="0">
                <a:latin typeface="游ゴシック" panose="020B0400000000000000" pitchFamily="50" charset="-128"/>
                <a:ea typeface="游ゴシック" panose="020B0400000000000000" pitchFamily="50" charset="-128"/>
                <a:cs typeface="MS UI Gothic"/>
              </a:rPr>
              <a:t>買</a:t>
            </a:r>
            <a:r>
              <a:rPr sz="1600" b="1" spc="185" dirty="0">
                <a:latin typeface="游ゴシック" panose="020B0400000000000000" pitchFamily="50" charset="-128"/>
                <a:ea typeface="游ゴシック" panose="020B0400000000000000" pitchFamily="50" charset="-128"/>
                <a:cs typeface="MS UI Gothic"/>
              </a:rPr>
              <a:t>い</a:t>
            </a:r>
            <a:r>
              <a:rPr sz="1600" b="1" spc="-15" dirty="0">
                <a:latin typeface="游ゴシック" panose="020B0400000000000000" pitchFamily="50" charset="-128"/>
                <a:ea typeface="游ゴシック" panose="020B0400000000000000" pitchFamily="50" charset="-128"/>
                <a:cs typeface="MS UI Gothic"/>
              </a:rPr>
              <a:t>手</a:t>
            </a:r>
            <a:r>
              <a:rPr sz="1600" b="1" dirty="0">
                <a:latin typeface="游ゴシック" panose="020B0400000000000000" pitchFamily="50" charset="-128"/>
                <a:ea typeface="游ゴシック" panose="020B0400000000000000" pitchFamily="50" charset="-128"/>
                <a:cs typeface="MS UI Gothic"/>
              </a:rPr>
              <a:t>候補</a:t>
            </a:r>
            <a:r>
              <a:rPr sz="1600" b="1" spc="-15" dirty="0">
                <a:latin typeface="游ゴシック" panose="020B0400000000000000" pitchFamily="50" charset="-128"/>
                <a:ea typeface="游ゴシック" panose="020B0400000000000000" pitchFamily="50" charset="-128"/>
                <a:cs typeface="MS UI Gothic"/>
              </a:rPr>
              <a:t>先</a:t>
            </a:r>
            <a:r>
              <a:rPr sz="1600" b="1" spc="135" dirty="0">
                <a:latin typeface="游ゴシック" panose="020B0400000000000000" pitchFamily="50" charset="-128"/>
                <a:ea typeface="游ゴシック" panose="020B0400000000000000" pitchFamily="50" charset="-128"/>
                <a:cs typeface="MS UI Gothic"/>
              </a:rPr>
              <a:t>を</a:t>
            </a:r>
            <a:r>
              <a:rPr sz="1600" b="1" dirty="0">
                <a:latin typeface="游ゴシック" panose="020B0400000000000000" pitchFamily="50" charset="-128"/>
                <a:ea typeface="游ゴシック" panose="020B0400000000000000" pitchFamily="50" charset="-128"/>
                <a:cs typeface="MS UI Gothic"/>
              </a:rPr>
              <a:t>探索</a:t>
            </a:r>
            <a:r>
              <a:rPr sz="1600" b="1" spc="155" dirty="0">
                <a:latin typeface="游ゴシック" panose="020B0400000000000000" pitchFamily="50" charset="-128"/>
                <a:ea typeface="游ゴシック" panose="020B0400000000000000" pitchFamily="50" charset="-128"/>
                <a:cs typeface="MS UI Gothic"/>
              </a:rPr>
              <a:t>す</a:t>
            </a:r>
            <a:r>
              <a:rPr sz="1600" b="1" spc="140" dirty="0">
                <a:latin typeface="游ゴシック" panose="020B0400000000000000" pitchFamily="50" charset="-128"/>
                <a:ea typeface="游ゴシック" panose="020B0400000000000000" pitchFamily="50" charset="-128"/>
                <a:cs typeface="MS UI Gothic"/>
              </a:rPr>
              <a:t>る</a:t>
            </a:r>
            <a:r>
              <a:rPr sz="1600" b="1" spc="150" dirty="0">
                <a:latin typeface="游ゴシック" panose="020B0400000000000000" pitchFamily="50" charset="-128"/>
                <a:ea typeface="游ゴシック" panose="020B0400000000000000" pitchFamily="50" charset="-128"/>
                <a:cs typeface="MS UI Gothic"/>
              </a:rPr>
              <a:t>こ</a:t>
            </a:r>
            <a:r>
              <a:rPr sz="1600" b="1" spc="180" dirty="0">
                <a:latin typeface="游ゴシック" panose="020B0400000000000000" pitchFamily="50" charset="-128"/>
                <a:ea typeface="游ゴシック" panose="020B0400000000000000" pitchFamily="50" charset="-128"/>
                <a:cs typeface="MS UI Gothic"/>
              </a:rPr>
              <a:t>と</a:t>
            </a:r>
            <a:r>
              <a:rPr sz="1600" b="1" spc="235" dirty="0">
                <a:latin typeface="游ゴシック" panose="020B0400000000000000" pitchFamily="50" charset="-128"/>
                <a:ea typeface="游ゴシック" panose="020B0400000000000000" pitchFamily="50" charset="-128"/>
                <a:cs typeface="MS UI Gothic"/>
              </a:rPr>
              <a:t>が</a:t>
            </a:r>
            <a:r>
              <a:rPr sz="1600" b="1" dirty="0">
                <a:latin typeface="游ゴシック" panose="020B0400000000000000" pitchFamily="50" charset="-128"/>
                <a:ea typeface="游ゴシック" panose="020B0400000000000000" pitchFamily="50" charset="-128"/>
                <a:cs typeface="MS UI Gothic"/>
              </a:rPr>
              <a:t>出</a:t>
            </a:r>
            <a:r>
              <a:rPr sz="1600" b="1" spc="-15" dirty="0">
                <a:latin typeface="游ゴシック" panose="020B0400000000000000" pitchFamily="50" charset="-128"/>
                <a:ea typeface="游ゴシック" panose="020B0400000000000000" pitchFamily="50" charset="-128"/>
                <a:cs typeface="MS UI Gothic"/>
              </a:rPr>
              <a:t>来</a:t>
            </a:r>
            <a:r>
              <a:rPr sz="1600" b="1" spc="190" dirty="0">
                <a:latin typeface="游ゴシック" panose="020B0400000000000000" pitchFamily="50" charset="-128"/>
                <a:ea typeface="游ゴシック" panose="020B0400000000000000" pitchFamily="50" charset="-128"/>
                <a:cs typeface="MS UI Gothic"/>
              </a:rPr>
              <a:t>ま</a:t>
            </a:r>
            <a:r>
              <a:rPr sz="1600" b="1" spc="155" dirty="0">
                <a:latin typeface="游ゴシック" panose="020B0400000000000000" pitchFamily="50" charset="-128"/>
                <a:ea typeface="游ゴシック" panose="020B0400000000000000" pitchFamily="50" charset="-128"/>
                <a:cs typeface="MS UI Gothic"/>
              </a:rPr>
              <a:t>す</a:t>
            </a:r>
            <a:r>
              <a:rPr sz="1600" b="1" dirty="0">
                <a:latin typeface="游ゴシック" panose="020B0400000000000000" pitchFamily="50" charset="-128"/>
                <a:ea typeface="游ゴシック" panose="020B0400000000000000" pitchFamily="50" charset="-128"/>
                <a:cs typeface="MS UI Gothic"/>
              </a:rPr>
              <a:t>。</a:t>
            </a:r>
          </a:p>
        </p:txBody>
      </p:sp>
      <p:pic>
        <p:nvPicPr>
          <p:cNvPr id="16" name="object 5">
            <a:extLst>
              <a:ext uri="{FF2B5EF4-FFF2-40B4-BE49-F238E27FC236}">
                <a16:creationId xmlns:a16="http://schemas.microsoft.com/office/drawing/2014/main" id="{A9A31377-2F76-4A5A-9327-74F098270338}"/>
              </a:ext>
            </a:extLst>
          </p:cNvPr>
          <p:cNvPicPr/>
          <p:nvPr/>
        </p:nvPicPr>
        <p:blipFill>
          <a:blip r:embed="rId3" cstate="print"/>
          <a:stretch>
            <a:fillRect/>
          </a:stretch>
        </p:blipFill>
        <p:spPr>
          <a:xfrm>
            <a:off x="1130640" y="2270140"/>
            <a:ext cx="3528060" cy="3977639"/>
          </a:xfrm>
          <a:prstGeom prst="rect">
            <a:avLst/>
          </a:prstGeom>
        </p:spPr>
      </p:pic>
      <p:pic>
        <p:nvPicPr>
          <p:cNvPr id="18" name="object 6">
            <a:extLst>
              <a:ext uri="{FF2B5EF4-FFF2-40B4-BE49-F238E27FC236}">
                <a16:creationId xmlns:a16="http://schemas.microsoft.com/office/drawing/2014/main" id="{865E3662-69EF-48F9-A0CA-BED77CA9946C}"/>
              </a:ext>
            </a:extLst>
          </p:cNvPr>
          <p:cNvPicPr/>
          <p:nvPr/>
        </p:nvPicPr>
        <p:blipFill>
          <a:blip r:embed="rId4" cstate="print"/>
          <a:stretch>
            <a:fillRect/>
          </a:stretch>
        </p:blipFill>
        <p:spPr>
          <a:xfrm>
            <a:off x="5800176" y="4098939"/>
            <a:ext cx="2925399" cy="1995728"/>
          </a:xfrm>
          <a:prstGeom prst="rect">
            <a:avLst/>
          </a:prstGeom>
        </p:spPr>
      </p:pic>
      <p:pic>
        <p:nvPicPr>
          <p:cNvPr id="19" name="object 7">
            <a:extLst>
              <a:ext uri="{FF2B5EF4-FFF2-40B4-BE49-F238E27FC236}">
                <a16:creationId xmlns:a16="http://schemas.microsoft.com/office/drawing/2014/main" id="{5D0DD6E5-F85A-42FE-B742-6A489FB568B5}"/>
              </a:ext>
            </a:extLst>
          </p:cNvPr>
          <p:cNvPicPr/>
          <p:nvPr/>
        </p:nvPicPr>
        <p:blipFill>
          <a:blip r:embed="rId5" cstate="print"/>
          <a:stretch>
            <a:fillRect/>
          </a:stretch>
        </p:blipFill>
        <p:spPr>
          <a:xfrm>
            <a:off x="5669112" y="2542935"/>
            <a:ext cx="624839" cy="624840"/>
          </a:xfrm>
          <a:prstGeom prst="rect">
            <a:avLst/>
          </a:prstGeom>
        </p:spPr>
      </p:pic>
      <p:sp>
        <p:nvSpPr>
          <p:cNvPr id="20" name="object 8">
            <a:extLst>
              <a:ext uri="{FF2B5EF4-FFF2-40B4-BE49-F238E27FC236}">
                <a16:creationId xmlns:a16="http://schemas.microsoft.com/office/drawing/2014/main" id="{424218EB-13B4-4A50-83F7-201BAEB51FB2}"/>
              </a:ext>
            </a:extLst>
          </p:cNvPr>
          <p:cNvSpPr txBox="1"/>
          <p:nvPr/>
        </p:nvSpPr>
        <p:spPr>
          <a:xfrm>
            <a:off x="5580719" y="2270140"/>
            <a:ext cx="3528060" cy="1608133"/>
          </a:xfrm>
          <a:prstGeom prst="rect">
            <a:avLst/>
          </a:prstGeom>
          <a:ln w="18288">
            <a:solidFill>
              <a:srgbClr val="2F5497"/>
            </a:solidFill>
          </a:ln>
        </p:spPr>
        <p:txBody>
          <a:bodyPr vert="horz" wrap="square" lIns="0" tIns="0" rIns="0" bIns="0" rtlCol="0">
            <a:spAutoFit/>
          </a:bodyPr>
          <a:lstStyle/>
          <a:p>
            <a:pPr>
              <a:lnSpc>
                <a:spcPct val="100000"/>
              </a:lnSpc>
            </a:pPr>
            <a:endParaRPr sz="1100" dirty="0">
              <a:latin typeface="Times New Roman"/>
              <a:cs typeface="Times New Roman"/>
            </a:endParaRPr>
          </a:p>
          <a:p>
            <a:pPr>
              <a:lnSpc>
                <a:spcPct val="100000"/>
              </a:lnSpc>
            </a:pPr>
            <a:endParaRPr sz="1200" dirty="0">
              <a:latin typeface="Times New Roman"/>
              <a:cs typeface="Times New Roman"/>
            </a:endParaRPr>
          </a:p>
          <a:p>
            <a:pPr marL="712470" algn="ctr"/>
            <a:r>
              <a:rPr sz="1000" b="1" spc="-5" dirty="0">
                <a:latin typeface="游ゴシック"/>
                <a:cs typeface="游ゴシック"/>
              </a:rPr>
              <a:t>弊社の飲食</a:t>
            </a:r>
            <a:r>
              <a:rPr sz="1000" b="1" spc="-10" dirty="0">
                <a:latin typeface="游ゴシック"/>
                <a:cs typeface="游ゴシック"/>
              </a:rPr>
              <a:t>M</a:t>
            </a:r>
            <a:r>
              <a:rPr sz="1000" b="1" spc="-5" dirty="0">
                <a:latin typeface="游ゴシック"/>
                <a:cs typeface="游ゴシック"/>
              </a:rPr>
              <a:t>&amp;Aに関する取組み</a:t>
            </a:r>
            <a:r>
              <a:rPr sz="1000" b="1" spc="5" dirty="0">
                <a:latin typeface="游ゴシック"/>
                <a:cs typeface="游ゴシック"/>
              </a:rPr>
              <a:t>の</a:t>
            </a:r>
            <a:r>
              <a:rPr sz="1000" b="1" spc="-5" dirty="0">
                <a:latin typeface="游ゴシック"/>
                <a:cs typeface="游ゴシック"/>
              </a:rPr>
              <a:t>報道</a:t>
            </a:r>
            <a:endParaRPr sz="1000" dirty="0">
              <a:latin typeface="游ゴシック"/>
              <a:cs typeface="游ゴシック"/>
            </a:endParaRPr>
          </a:p>
          <a:p>
            <a:pPr marL="710565" algn="ctr"/>
            <a:r>
              <a:rPr sz="1000" b="1" spc="-10" dirty="0">
                <a:latin typeface="游ゴシック"/>
                <a:cs typeface="游ゴシック"/>
              </a:rPr>
              <a:t>（NHK</a:t>
            </a:r>
            <a:r>
              <a:rPr sz="1000" b="1" spc="-25" dirty="0">
                <a:latin typeface="游ゴシック"/>
                <a:cs typeface="游ゴシック"/>
              </a:rPr>
              <a:t> </a:t>
            </a:r>
            <a:r>
              <a:rPr sz="1000" b="1" dirty="0">
                <a:latin typeface="游ゴシック"/>
                <a:cs typeface="游ゴシック"/>
              </a:rPr>
              <a:t>2021</a:t>
            </a:r>
            <a:r>
              <a:rPr sz="1000" b="1" spc="-5" dirty="0">
                <a:latin typeface="游ゴシック"/>
                <a:cs typeface="游ゴシック"/>
              </a:rPr>
              <a:t>年</a:t>
            </a:r>
            <a:r>
              <a:rPr sz="1000" b="1" dirty="0">
                <a:latin typeface="游ゴシック"/>
                <a:cs typeface="游ゴシック"/>
              </a:rPr>
              <a:t>1</a:t>
            </a:r>
            <a:r>
              <a:rPr sz="1000" b="1" spc="-5" dirty="0">
                <a:latin typeface="游ゴシック"/>
                <a:cs typeface="游ゴシック"/>
              </a:rPr>
              <a:t>月30日）</a:t>
            </a:r>
            <a:endParaRPr sz="1000" dirty="0">
              <a:latin typeface="游ゴシック"/>
              <a:cs typeface="游ゴシック"/>
            </a:endParaRPr>
          </a:p>
          <a:p>
            <a:pPr marL="710565" algn="ctr"/>
            <a:r>
              <a:rPr sz="1000" b="1" spc="-5" dirty="0">
                <a:latin typeface="游ゴシック"/>
                <a:cs typeface="游ゴシック"/>
              </a:rPr>
              <a:t>～飲食業界を救う、飲食Ｍ＆Ａの</a:t>
            </a:r>
            <a:r>
              <a:rPr sz="1000" b="1" spc="5" dirty="0">
                <a:latin typeface="游ゴシック"/>
                <a:cs typeface="游ゴシック"/>
              </a:rPr>
              <a:t>取</a:t>
            </a:r>
            <a:r>
              <a:rPr sz="1000" b="1" spc="-5" dirty="0">
                <a:latin typeface="游ゴシック"/>
                <a:cs typeface="游ゴシック"/>
              </a:rPr>
              <a:t>り組</a:t>
            </a:r>
            <a:r>
              <a:rPr sz="1000" b="1" spc="5" dirty="0">
                <a:latin typeface="游ゴシック"/>
                <a:cs typeface="游ゴシック"/>
              </a:rPr>
              <a:t>み</a:t>
            </a:r>
            <a:r>
              <a:rPr sz="1000" b="1" spc="-5" dirty="0">
                <a:latin typeface="游ゴシック"/>
                <a:cs typeface="游ゴシック"/>
              </a:rPr>
              <a:t>～</a:t>
            </a:r>
            <a:endParaRPr sz="1000" dirty="0">
              <a:latin typeface="游ゴシック"/>
              <a:cs typeface="游ゴシック"/>
            </a:endParaRPr>
          </a:p>
          <a:p>
            <a:pPr>
              <a:spcBef>
                <a:spcPts val="45"/>
              </a:spcBef>
            </a:pPr>
            <a:endParaRPr sz="1550" dirty="0">
              <a:latin typeface="游ゴシック"/>
              <a:cs typeface="游ゴシック"/>
            </a:endParaRPr>
          </a:p>
          <a:p>
            <a:pPr marL="318135" marR="458470" algn="just">
              <a:spcBef>
                <a:spcPts val="5"/>
              </a:spcBef>
            </a:pPr>
            <a:r>
              <a:rPr sz="900" dirty="0">
                <a:latin typeface="游明朝"/>
                <a:cs typeface="游明朝"/>
              </a:rPr>
              <a:t>コロナの影響で飲食業界が厳しい環境になる中、飲食 業界を救うために飲食Ｍ＆Ａに取り組んでいるジャパ ンＭ＆Ａソリューション株式会社と、同社が取り組ん だアイリッシュパブ案件が紹介された。</a:t>
            </a:r>
          </a:p>
        </p:txBody>
      </p:sp>
      <p:sp>
        <p:nvSpPr>
          <p:cNvPr id="21" name="object 9">
            <a:extLst>
              <a:ext uri="{FF2B5EF4-FFF2-40B4-BE49-F238E27FC236}">
                <a16:creationId xmlns:a16="http://schemas.microsoft.com/office/drawing/2014/main" id="{97676244-5479-49AB-A23D-A66FD6A3C8C9}"/>
              </a:ext>
            </a:extLst>
          </p:cNvPr>
          <p:cNvSpPr/>
          <p:nvPr/>
        </p:nvSpPr>
        <p:spPr>
          <a:xfrm>
            <a:off x="5736169" y="3193682"/>
            <a:ext cx="3249295" cy="0"/>
          </a:xfrm>
          <a:custGeom>
            <a:avLst/>
            <a:gdLst/>
            <a:ahLst/>
            <a:cxnLst/>
            <a:rect l="l" t="t" r="r" b="b"/>
            <a:pathLst>
              <a:path w="3249295">
                <a:moveTo>
                  <a:pt x="0" y="0"/>
                </a:moveTo>
                <a:lnTo>
                  <a:pt x="3249167" y="0"/>
                </a:lnTo>
              </a:path>
            </a:pathLst>
          </a:custGeom>
          <a:ln w="12192">
            <a:solidFill>
              <a:srgbClr val="2F5497"/>
            </a:solidFill>
          </a:ln>
        </p:spPr>
        <p:txBody>
          <a:bodyPr wrap="square" lIns="0" tIns="0" rIns="0" bIns="0" rtlCol="0"/>
          <a:lstStyle/>
          <a:p>
            <a:endParaRPr/>
          </a:p>
        </p:txBody>
      </p:sp>
      <p:sp>
        <p:nvSpPr>
          <p:cNvPr id="22" name="タイトル 12">
            <a:extLst>
              <a:ext uri="{FF2B5EF4-FFF2-40B4-BE49-F238E27FC236}">
                <a16:creationId xmlns:a16="http://schemas.microsoft.com/office/drawing/2014/main" id="{3DBBEABB-CEC5-43FA-AAB7-0EDC3FDB9E7D}"/>
              </a:ext>
            </a:extLst>
          </p:cNvPr>
          <p:cNvSpPr txBox="1">
            <a:spLocks/>
          </p:cNvSpPr>
          <p:nvPr/>
        </p:nvSpPr>
        <p:spPr>
          <a:xfrm>
            <a:off x="639537" y="597556"/>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rPr>
              <a:t>飲食店</a:t>
            </a:r>
            <a:r>
              <a:rPr lang="en-US" altLang="ja-JP" sz="2400" b="1" dirty="0">
                <a:latin typeface="游ゴシック" panose="020B0400000000000000" pitchFamily="50" charset="-128"/>
                <a:ea typeface="游ゴシック" panose="020B0400000000000000" pitchFamily="50" charset="-128"/>
              </a:rPr>
              <a:t>M&amp;A</a:t>
            </a:r>
            <a:r>
              <a:rPr lang="ja-JP" altLang="en-US" sz="2400" b="1" dirty="0">
                <a:latin typeface="游ゴシック" panose="020B0400000000000000" pitchFamily="50" charset="-128"/>
                <a:ea typeface="游ゴシック" panose="020B0400000000000000" pitchFamily="50" charset="-128"/>
              </a:rPr>
              <a:t>について</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2155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8">
            <a:extLst>
              <a:ext uri="{FF2B5EF4-FFF2-40B4-BE49-F238E27FC236}">
                <a16:creationId xmlns:a16="http://schemas.microsoft.com/office/drawing/2014/main" id="{F440E08F-5E74-4E0F-82F0-9633340FAA15}"/>
              </a:ext>
            </a:extLst>
          </p:cNvPr>
          <p:cNvSpPr>
            <a:spLocks noGrp="1"/>
          </p:cNvSpPr>
          <p:nvPr>
            <p:ph type="ftr" sz="quarter" idx="11"/>
          </p:nvPr>
        </p:nvSpPr>
        <p:spPr>
          <a:xfrm>
            <a:off x="3406667" y="6497072"/>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20" name="タイトル 12">
            <a:extLst>
              <a:ext uri="{FF2B5EF4-FFF2-40B4-BE49-F238E27FC236}">
                <a16:creationId xmlns:a16="http://schemas.microsoft.com/office/drawing/2014/main" id="{65E1850B-FA4D-46C3-82DC-392285E3E41C}"/>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どのような先が</a:t>
            </a:r>
            <a:r>
              <a:rPr lang="en-US" altLang="ja-JP" sz="2400" b="1" dirty="0">
                <a:latin typeface="游ゴシック" panose="020B0400000000000000" pitchFamily="50" charset="-128"/>
                <a:ea typeface="游ゴシック" panose="020B0400000000000000" pitchFamily="50" charset="-128"/>
                <a:cs typeface="Arial" panose="020B0604020202020204" pitchFamily="34" charset="0"/>
              </a:rPr>
              <a:t>M&amp;A</a:t>
            </a:r>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の対象となるか</a:t>
            </a:r>
          </a:p>
        </p:txBody>
      </p:sp>
      <p:sp>
        <p:nvSpPr>
          <p:cNvPr id="21" name="テキスト ボックス 20">
            <a:extLst>
              <a:ext uri="{FF2B5EF4-FFF2-40B4-BE49-F238E27FC236}">
                <a16:creationId xmlns:a16="http://schemas.microsoft.com/office/drawing/2014/main" id="{3A9CC43B-A34C-4FA5-AFA6-F790DDAC9E79}"/>
              </a:ext>
            </a:extLst>
          </p:cNvPr>
          <p:cNvSpPr txBox="1"/>
          <p:nvPr/>
        </p:nvSpPr>
        <p:spPr>
          <a:xfrm>
            <a:off x="584642" y="1361026"/>
            <a:ext cx="8730149" cy="5786199"/>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cs typeface="Arial" panose="020B0604020202020204" pitchFamily="34" charset="0"/>
              </a:rPr>
              <a:t>１．事業承継</a:t>
            </a:r>
            <a:endParaRPr lang="en-US" altLang="ja-JP" sz="2000" b="1"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オーナー（株主・社長）が</a:t>
            </a:r>
            <a:r>
              <a:rPr lang="en-US" altLang="ja-JP" sz="1600" dirty="0">
                <a:latin typeface="游ゴシック" panose="020B0400000000000000" pitchFamily="50" charset="-128"/>
                <a:ea typeface="游ゴシック" panose="020B0400000000000000" pitchFamily="50" charset="-128"/>
                <a:cs typeface="Arial" panose="020B0604020202020204" pitchFamily="34" charset="0"/>
              </a:rPr>
              <a:t>65</a:t>
            </a:r>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歳以上で後継者（ご子息等）がいない先</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（ご子息がいたとしても継がない、継がせないことも多い。）</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既にオーナー（株主・社長）が亡くなった先、ご病気の先</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（急いだほうが良い）</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2000" b="1" dirty="0">
                <a:latin typeface="游ゴシック" panose="020B0400000000000000" pitchFamily="50" charset="-128"/>
                <a:ea typeface="游ゴシック" panose="020B0400000000000000" pitchFamily="50" charset="-128"/>
                <a:cs typeface="Arial" panose="020B0604020202020204" pitchFamily="34" charset="0"/>
              </a:rPr>
              <a:t>２．再生・再編</a:t>
            </a:r>
            <a:endParaRPr lang="en-US" altLang="ja-JP" sz="2000" b="1"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資金繰りが厳しい先</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赤字を脱却できない先、コロナの影響で赤字なってしまった先</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赤字部門の売却、赤字店舗・不採算店舗の売却</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2000" b="1" dirty="0">
                <a:latin typeface="游ゴシック" panose="020B0400000000000000" pitchFamily="50" charset="-128"/>
                <a:ea typeface="游ゴシック" panose="020B0400000000000000" pitchFamily="50" charset="-128"/>
                <a:cs typeface="Arial" panose="020B0604020202020204" pitchFamily="34" charset="0"/>
              </a:rPr>
              <a:t>３．若手経営者の</a:t>
            </a:r>
            <a:r>
              <a:rPr lang="en-US" altLang="ja-JP" sz="2000" b="1" dirty="0">
                <a:latin typeface="游ゴシック" panose="020B0400000000000000" pitchFamily="50" charset="-128"/>
                <a:ea typeface="游ゴシック" panose="020B0400000000000000" pitchFamily="50" charset="-128"/>
                <a:cs typeface="Arial" panose="020B0604020202020204" pitchFamily="34" charset="0"/>
              </a:rPr>
              <a:t>M&amp;A</a:t>
            </a: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a:t>
            </a:r>
            <a:r>
              <a:rPr lang="en-US" altLang="ja-JP" sz="1600" dirty="0">
                <a:latin typeface="游ゴシック" panose="020B0400000000000000" pitchFamily="50" charset="-128"/>
                <a:ea typeface="游ゴシック" panose="020B0400000000000000" pitchFamily="50" charset="-128"/>
                <a:cs typeface="Arial" panose="020B0604020202020204" pitchFamily="34" charset="0"/>
              </a:rPr>
              <a:t>M&amp;A</a:t>
            </a:r>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で会社を買って事業拡大する</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一部株式を残し、大手企業に株式売却して、大手企業の傘下で</a:t>
            </a:r>
            <a:r>
              <a:rPr lang="en-US" altLang="ja-JP" sz="1600" dirty="0">
                <a:latin typeface="游ゴシック" panose="020B0400000000000000" pitchFamily="50" charset="-128"/>
                <a:ea typeface="游ゴシック" panose="020B0400000000000000" pitchFamily="50" charset="-128"/>
                <a:cs typeface="Arial" panose="020B0604020202020204" pitchFamily="34" charset="0"/>
              </a:rPr>
              <a:t>IPO</a:t>
            </a:r>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を狙う</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a:t>
            </a:r>
            <a:r>
              <a:rPr lang="en-US" altLang="ja-JP" sz="1600" dirty="0">
                <a:latin typeface="游ゴシック" panose="020B0400000000000000" pitchFamily="50" charset="-128"/>
                <a:ea typeface="游ゴシック" panose="020B0400000000000000" pitchFamily="50" charset="-128"/>
                <a:cs typeface="Arial" panose="020B0604020202020204" pitchFamily="34" charset="0"/>
              </a:rPr>
              <a:t>IPO</a:t>
            </a:r>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を行うための資本戦略</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2000" b="1" dirty="0">
                <a:latin typeface="游ゴシック" panose="020B0400000000000000" pitchFamily="50" charset="-128"/>
                <a:ea typeface="游ゴシック" panose="020B0400000000000000" pitchFamily="50" charset="-128"/>
                <a:cs typeface="Arial" panose="020B0604020202020204" pitchFamily="34" charset="0"/>
              </a:rPr>
              <a:t>４．新規先</a:t>
            </a:r>
            <a:endParaRPr lang="en-US" altLang="ja-JP" sz="2000" b="1"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顧問先でない企業の相談</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　　・　</a:t>
            </a:r>
            <a:r>
              <a:rPr lang="en-US" altLang="ja-JP" sz="1600" dirty="0">
                <a:latin typeface="游ゴシック" panose="020B0400000000000000" pitchFamily="50" charset="-128"/>
                <a:ea typeface="游ゴシック" panose="020B0400000000000000" pitchFamily="50" charset="-128"/>
                <a:cs typeface="Arial" panose="020B0604020202020204" pitchFamily="34" charset="0"/>
              </a:rPr>
              <a:t>DD</a:t>
            </a:r>
            <a:r>
              <a:rPr lang="ja-JP" altLang="en-US" sz="1600" dirty="0">
                <a:latin typeface="游ゴシック" panose="020B0400000000000000" pitchFamily="50" charset="-128"/>
                <a:ea typeface="游ゴシック" panose="020B0400000000000000" pitchFamily="50" charset="-128"/>
                <a:cs typeface="Arial" panose="020B0604020202020204" pitchFamily="34" charset="0"/>
              </a:rPr>
              <a:t>、購入先の顧問契約</a:t>
            </a:r>
            <a:endParaRPr lang="en-US" altLang="ja-JP" sz="16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400" dirty="0">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12" name="スライド番号プレースホルダー 1">
            <a:extLst>
              <a:ext uri="{FF2B5EF4-FFF2-40B4-BE49-F238E27FC236}">
                <a16:creationId xmlns:a16="http://schemas.microsoft.com/office/drawing/2014/main" id="{AAE4BC85-CE1D-42A4-A535-979A8E61B1A6}"/>
              </a:ext>
            </a:extLst>
          </p:cNvPr>
          <p:cNvSpPr>
            <a:spLocks noGrp="1"/>
          </p:cNvSpPr>
          <p:nvPr>
            <p:ph type="sldNum" sz="quarter" idx="12"/>
          </p:nvPr>
        </p:nvSpPr>
        <p:spPr>
          <a:xfrm>
            <a:off x="6996113" y="6356351"/>
            <a:ext cx="2228850" cy="365125"/>
          </a:xfrm>
        </p:spPr>
        <p:txBody>
          <a:bodyPr/>
          <a:lstStyle/>
          <a:p>
            <a:fld id="{7A7CC359-C221-4191-8B2A-4C3FB14C6D20}" type="slidenum">
              <a:rPr kumimoji="1" lang="ja-JP" altLang="en-US" smtClean="0"/>
              <a:t>27</a:t>
            </a:fld>
            <a:endParaRPr kumimoji="1" lang="ja-JP" altLang="en-US" dirty="0"/>
          </a:p>
        </p:txBody>
      </p:sp>
    </p:spTree>
    <p:extLst>
      <p:ext uri="{BB962C8B-B14F-4D97-AF65-F5344CB8AC3E}">
        <p14:creationId xmlns:p14="http://schemas.microsoft.com/office/powerpoint/2010/main" val="177171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8">
            <a:extLst>
              <a:ext uri="{FF2B5EF4-FFF2-40B4-BE49-F238E27FC236}">
                <a16:creationId xmlns:a16="http://schemas.microsoft.com/office/drawing/2014/main" id="{F440E08F-5E74-4E0F-82F0-9633340FAA15}"/>
              </a:ext>
            </a:extLst>
          </p:cNvPr>
          <p:cNvSpPr>
            <a:spLocks noGrp="1"/>
          </p:cNvSpPr>
          <p:nvPr>
            <p:ph type="ftr" sz="quarter" idx="11"/>
          </p:nvPr>
        </p:nvSpPr>
        <p:spPr>
          <a:xfrm>
            <a:off x="3525616" y="6261068"/>
            <a:ext cx="2848708" cy="252779"/>
          </a:xfrm>
        </p:spPr>
        <p:txBody>
          <a:bodyPr/>
          <a:lstStyle/>
          <a:p>
            <a:r>
              <a:rPr lang="fr-FR" altLang="ja-JP" sz="738">
                <a:cs typeface="Arial" panose="020B0604020202020204" pitchFamily="34" charset="0"/>
              </a:rPr>
              <a:t>Ⓒ 2022 Japan M&amp;A Solution Inc.</a:t>
            </a:r>
            <a:endParaRPr lang="ja-JP" altLang="en-US" sz="738" dirty="0">
              <a:cs typeface="Arial" panose="020B0604020202020204" pitchFamily="34" charset="0"/>
            </a:endParaRPr>
          </a:p>
        </p:txBody>
      </p:sp>
      <p:sp>
        <p:nvSpPr>
          <p:cNvPr id="22" name="タイトル 12">
            <a:extLst>
              <a:ext uri="{FF2B5EF4-FFF2-40B4-BE49-F238E27FC236}">
                <a16:creationId xmlns:a16="http://schemas.microsoft.com/office/drawing/2014/main" id="{3DBBEABB-CEC5-43FA-AAB7-0EDC3FDB9E7D}"/>
              </a:ext>
            </a:extLst>
          </p:cNvPr>
          <p:cNvSpPr txBox="1">
            <a:spLocks/>
          </p:cNvSpPr>
          <p:nvPr/>
        </p:nvSpPr>
        <p:spPr>
          <a:xfrm>
            <a:off x="571621" y="576362"/>
            <a:ext cx="6835391" cy="392180"/>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rPr>
              <a:t>お問合せ先</a:t>
            </a:r>
            <a:endParaRPr lang="en-US" altLang="ja-JP" sz="2400" b="1" dirty="0">
              <a:latin typeface="游ゴシック" panose="020B0400000000000000" pitchFamily="50" charset="-128"/>
              <a:ea typeface="游ゴシック" panose="020B0400000000000000" pitchFamily="50" charset="-128"/>
            </a:endParaRPr>
          </a:p>
        </p:txBody>
      </p:sp>
      <p:pic>
        <p:nvPicPr>
          <p:cNvPr id="10" name="Picture 2" descr="相談されたら断らない。私たちはお客様、紹介者様に対して真摯に向き合います。">
            <a:extLst>
              <a:ext uri="{FF2B5EF4-FFF2-40B4-BE49-F238E27FC236}">
                <a16:creationId xmlns:a16="http://schemas.microsoft.com/office/drawing/2014/main" id="{9CB21B6F-F5D9-4951-9200-857C90EB6D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04" b="3758"/>
          <a:stretch/>
        </p:blipFill>
        <p:spPr bwMode="auto">
          <a:xfrm>
            <a:off x="1788235" y="1122932"/>
            <a:ext cx="5987005" cy="24433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6388ABC6-1D00-4D54-805F-6A525AA71AEE}"/>
              </a:ext>
            </a:extLst>
          </p:cNvPr>
          <p:cNvSpPr txBox="1"/>
          <p:nvPr/>
        </p:nvSpPr>
        <p:spPr>
          <a:xfrm>
            <a:off x="1722055" y="4027822"/>
            <a:ext cx="6217290" cy="2233246"/>
          </a:xfrm>
          <a:prstGeom prst="rect">
            <a:avLst/>
          </a:prstGeom>
        </p:spPr>
        <p:txBody>
          <a:bodyPr vert="horz" lIns="84406" tIns="42203" rIns="84406" bIns="42203" rtlCol="0" anchor="ctr">
            <a:noAutofit/>
          </a:bodyPr>
          <a:lstStyle/>
          <a:p>
            <a:pPr>
              <a:lnSpc>
                <a:spcPct val="90000"/>
              </a:lnSpc>
              <a:spcAft>
                <a:spcPts val="554"/>
              </a:spcAft>
            </a:pPr>
            <a:endParaRPr lang="en-US" altLang="ja-JP" sz="1600" u="sng" dirty="0">
              <a:latin typeface="ＭＳ Ｐゴシック" panose="020B0600070205080204" pitchFamily="50" charset="-128"/>
              <a:ea typeface="ＭＳ Ｐゴシック" panose="020B0600070205080204" pitchFamily="50" charset="-128"/>
            </a:endParaRPr>
          </a:p>
          <a:p>
            <a:pPr>
              <a:lnSpc>
                <a:spcPct val="90000"/>
              </a:lnSpc>
              <a:spcAft>
                <a:spcPts val="554"/>
              </a:spcAft>
            </a:pPr>
            <a:r>
              <a:rPr lang="ja-JP" altLang="en-US" sz="1600" u="sng" dirty="0">
                <a:latin typeface="ＭＳ Ｐゴシック" panose="020B0600070205080204" pitchFamily="50" charset="-128"/>
                <a:ea typeface="ＭＳ Ｐゴシック" panose="020B0600070205080204" pitchFamily="50" charset="-128"/>
              </a:rPr>
              <a:t>案件ご相談やご質問がございましたら、下記担当者までご連絡ください</a:t>
            </a:r>
            <a:br>
              <a:rPr lang="en-US" altLang="ja-JP" sz="1108" dirty="0">
                <a:latin typeface="ＭＳ Ｐゴシック" panose="020B0600070205080204" pitchFamily="50" charset="-128"/>
                <a:ea typeface="ＭＳ Ｐゴシック" panose="020B0600070205080204" pitchFamily="50" charset="-128"/>
              </a:rPr>
            </a:br>
            <a:endParaRPr lang="en-US" altLang="ja-JP" sz="1108" dirty="0">
              <a:latin typeface="ＭＳ Ｐゴシック" panose="020B0600070205080204" pitchFamily="50" charset="-128"/>
              <a:ea typeface="ＭＳ Ｐゴシック" panose="020B0600070205080204" pitchFamily="50" charset="-128"/>
            </a:endParaRPr>
          </a:p>
          <a:p>
            <a:pPr>
              <a:lnSpc>
                <a:spcPct val="90000"/>
              </a:lnSpc>
              <a:spcAft>
                <a:spcPts val="554"/>
              </a:spcAft>
            </a:pPr>
            <a:r>
              <a:rPr lang="ja-JP" altLang="en-US" b="1" dirty="0">
                <a:latin typeface="ＭＳ Ｐゴシック" panose="020B0600070205080204" pitchFamily="50" charset="-128"/>
                <a:ea typeface="ＭＳ Ｐゴシック" panose="020B0600070205080204" pitchFamily="50" charset="-128"/>
              </a:rPr>
              <a:t>ジャパン</a:t>
            </a:r>
            <a:r>
              <a:rPr lang="en-US" altLang="ja-JP" b="1" dirty="0">
                <a:latin typeface="ＭＳ Ｐゴシック" panose="020B0600070205080204" pitchFamily="50" charset="-128"/>
                <a:ea typeface="ＭＳ Ｐゴシック" panose="020B0600070205080204" pitchFamily="50" charset="-128"/>
              </a:rPr>
              <a:t>M&amp;A</a:t>
            </a:r>
            <a:r>
              <a:rPr lang="ja-JP" altLang="en-US" b="1" dirty="0">
                <a:latin typeface="ＭＳ Ｐゴシック" panose="020B0600070205080204" pitchFamily="50" charset="-128"/>
                <a:ea typeface="ＭＳ Ｐゴシック" panose="020B0600070205080204" pitchFamily="50" charset="-128"/>
              </a:rPr>
              <a:t>ソリューション株式会社</a:t>
            </a:r>
            <a:endParaRPr lang="en-US" altLang="ja-JP" sz="1600" b="1" dirty="0">
              <a:latin typeface="ＭＳ Ｐゴシック" panose="020B0600070205080204" pitchFamily="50" charset="-128"/>
              <a:ea typeface="ＭＳ Ｐゴシック" panose="020B0600070205080204" pitchFamily="50" charset="-128"/>
            </a:endParaRPr>
          </a:p>
          <a:p>
            <a:pPr>
              <a:lnSpc>
                <a:spcPct val="90000"/>
              </a:lnSpc>
              <a:spcAft>
                <a:spcPts val="554"/>
              </a:spcAft>
            </a:pPr>
            <a:r>
              <a:rPr lang="ja-JP" altLang="en-US" sz="1600" b="1" dirty="0">
                <a:latin typeface="ＭＳ Ｐゴシック" panose="020B0600070205080204" pitchFamily="50" charset="-128"/>
                <a:ea typeface="ＭＳ Ｐゴシック" panose="020B0600070205080204" pitchFamily="50" charset="-128"/>
              </a:rPr>
              <a:t>　</a:t>
            </a:r>
            <a:endParaRPr lang="en-US" altLang="ja-JP" sz="1600" b="1" dirty="0">
              <a:latin typeface="ＭＳ Ｐゴシック" panose="020B0600070205080204" pitchFamily="50" charset="-128"/>
              <a:ea typeface="ＭＳ Ｐゴシック" panose="020B0600070205080204" pitchFamily="50" charset="-128"/>
            </a:endParaRPr>
          </a:p>
          <a:p>
            <a:pPr>
              <a:lnSpc>
                <a:spcPct val="90000"/>
              </a:lnSpc>
              <a:spcAft>
                <a:spcPts val="554"/>
              </a:spcAft>
            </a:pPr>
            <a:r>
              <a:rPr lang="ja-JP" altLang="en-US" sz="1600" b="1" dirty="0">
                <a:latin typeface="ＭＳ Ｐゴシック" panose="020B0600070205080204" pitchFamily="50" charset="-128"/>
                <a:ea typeface="ＭＳ Ｐゴシック" panose="020B0600070205080204" pitchFamily="50" charset="-128"/>
              </a:rPr>
              <a:t>　取締役兼営業第３部部長　中島　秀浩  </a:t>
            </a:r>
            <a:endParaRPr lang="en-US" altLang="ja-JP" sz="1600" b="1" dirty="0">
              <a:latin typeface="ＭＳ Ｐゴシック" panose="020B0600070205080204" pitchFamily="50" charset="-128"/>
              <a:ea typeface="ＭＳ Ｐゴシック" panose="020B0600070205080204" pitchFamily="50" charset="-128"/>
            </a:endParaRPr>
          </a:p>
          <a:p>
            <a:pPr>
              <a:lnSpc>
                <a:spcPct val="90000"/>
              </a:lnSpc>
              <a:spcAft>
                <a:spcPts val="554"/>
              </a:spcAft>
            </a:pPr>
            <a:r>
              <a:rPr lang="ja-JP" altLang="en-US" sz="1600" b="1" dirty="0">
                <a:latin typeface="ＭＳ Ｐゴシック" panose="020B0600070205080204" pitchFamily="50" charset="-128"/>
                <a:ea typeface="ＭＳ Ｐゴシック" panose="020B0600070205080204" pitchFamily="50" charset="-128"/>
              </a:rPr>
              <a:t>　</a:t>
            </a:r>
            <a:r>
              <a:rPr lang="en-US" altLang="ja-JP" sz="1600" b="1" dirty="0">
                <a:latin typeface="ＭＳ Ｐゴシック" panose="020B0600070205080204" pitchFamily="50" charset="-128"/>
                <a:ea typeface="ＭＳ Ｐゴシック" panose="020B0600070205080204" pitchFamily="50" charset="-128"/>
              </a:rPr>
              <a:t>TEL</a:t>
            </a:r>
            <a:r>
              <a:rPr lang="ja-JP" altLang="en-US"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080-5875-4197</a:t>
            </a:r>
            <a:r>
              <a:rPr lang="ja-JP" altLang="en-US" sz="1600" b="1" dirty="0">
                <a:latin typeface="ＭＳ Ｐゴシック" panose="020B0600070205080204" pitchFamily="50" charset="-128"/>
                <a:ea typeface="ＭＳ Ｐゴシック" panose="020B0600070205080204" pitchFamily="50" charset="-128"/>
              </a:rPr>
              <a:t>　　　　</a:t>
            </a:r>
            <a:r>
              <a:rPr lang="en-US" altLang="ja-JP" sz="1600" b="1" dirty="0">
                <a:latin typeface="ＭＳ Ｐゴシック" panose="020B0600070205080204" pitchFamily="50" charset="-128"/>
                <a:ea typeface="ＭＳ Ｐゴシック" panose="020B0600070205080204" pitchFamily="50" charset="-128"/>
              </a:rPr>
              <a:t>mail</a:t>
            </a:r>
            <a:r>
              <a:rPr lang="ja-JP" altLang="en-US"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hidehiro.nakajima@jpmas.co.jp</a:t>
            </a:r>
          </a:p>
          <a:p>
            <a:pPr>
              <a:lnSpc>
                <a:spcPct val="90000"/>
              </a:lnSpc>
              <a:spcAft>
                <a:spcPts val="554"/>
              </a:spcAft>
            </a:pPr>
            <a:endParaRPr lang="en-US" altLang="ja-JP" sz="1600" b="1" dirty="0">
              <a:latin typeface="ＭＳ Ｐゴシック" panose="020B0600070205080204" pitchFamily="50" charset="-128"/>
              <a:ea typeface="ＭＳ Ｐゴシック" panose="020B0600070205080204" pitchFamily="50" charset="-128"/>
            </a:endParaRPr>
          </a:p>
          <a:p>
            <a:pPr>
              <a:lnSpc>
                <a:spcPct val="90000"/>
              </a:lnSpc>
              <a:spcAft>
                <a:spcPts val="554"/>
              </a:spcAft>
            </a:pPr>
            <a:r>
              <a:rPr lang="ja-JP" altLang="en-US" sz="1600" b="1" dirty="0">
                <a:latin typeface="ＭＳ Ｐゴシック" panose="020B0600070205080204" pitchFamily="50" charset="-128"/>
                <a:ea typeface="ＭＳ Ｐゴシック" panose="020B0600070205080204" pitchFamily="50" charset="-128"/>
              </a:rPr>
              <a:t>　営業第３部　坂田　翔一</a:t>
            </a:r>
            <a:endParaRPr lang="en-US" altLang="ja-JP" sz="1600" b="1" dirty="0">
              <a:latin typeface="ＭＳ Ｐゴシック" panose="020B0600070205080204" pitchFamily="50" charset="-128"/>
              <a:ea typeface="ＭＳ Ｐゴシック" panose="020B0600070205080204" pitchFamily="50" charset="-128"/>
            </a:endParaRPr>
          </a:p>
          <a:p>
            <a:pPr>
              <a:lnSpc>
                <a:spcPct val="90000"/>
              </a:lnSpc>
              <a:spcAft>
                <a:spcPts val="554"/>
              </a:spcAft>
            </a:pPr>
            <a:r>
              <a:rPr lang="ja-JP" altLang="en-US" sz="1600" b="1" dirty="0">
                <a:latin typeface="ＭＳ Ｐゴシック" panose="020B0600070205080204" pitchFamily="50" charset="-128"/>
                <a:ea typeface="ＭＳ Ｐゴシック" panose="020B0600070205080204" pitchFamily="50" charset="-128"/>
              </a:rPr>
              <a:t>　</a:t>
            </a:r>
            <a:r>
              <a:rPr lang="en-US" altLang="ja-JP" sz="1600" b="1" dirty="0">
                <a:latin typeface="ＭＳ Ｐゴシック" panose="020B0600070205080204" pitchFamily="50" charset="-128"/>
                <a:ea typeface="ＭＳ Ｐゴシック" panose="020B0600070205080204" pitchFamily="50" charset="-128"/>
              </a:rPr>
              <a:t>TEL</a:t>
            </a:r>
            <a:r>
              <a:rPr lang="ja-JP" altLang="en-US"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090-9386-0701</a:t>
            </a:r>
            <a:r>
              <a:rPr lang="ja-JP" altLang="en-US" sz="1600" b="1" dirty="0">
                <a:latin typeface="ＭＳ Ｐゴシック" panose="020B0600070205080204" pitchFamily="50" charset="-128"/>
                <a:ea typeface="ＭＳ Ｐゴシック" panose="020B0600070205080204" pitchFamily="50" charset="-128"/>
              </a:rPr>
              <a:t>　　　　</a:t>
            </a:r>
            <a:r>
              <a:rPr lang="en-US" altLang="ja-JP" sz="1600" b="1" dirty="0">
                <a:latin typeface="ＭＳ Ｐゴシック" panose="020B0600070205080204" pitchFamily="50" charset="-128"/>
                <a:ea typeface="ＭＳ Ｐゴシック" panose="020B0600070205080204" pitchFamily="50" charset="-128"/>
              </a:rPr>
              <a:t>mail</a:t>
            </a:r>
            <a:r>
              <a:rPr lang="ja-JP" altLang="en-US"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shoichi.sakata@jpmas.co.jp</a:t>
            </a:r>
          </a:p>
          <a:p>
            <a:pPr>
              <a:lnSpc>
                <a:spcPct val="90000"/>
              </a:lnSpc>
              <a:spcAft>
                <a:spcPts val="554"/>
              </a:spcAft>
            </a:pPr>
            <a:endParaRPr lang="en-US" altLang="ja-JP" sz="1108" dirty="0">
              <a:latin typeface="ＭＳ Ｐゴシック" panose="020B0600070205080204" pitchFamily="50" charset="-128"/>
              <a:ea typeface="ＭＳ Ｐゴシック" panose="020B0600070205080204" pitchFamily="50" charset="-128"/>
            </a:endParaRPr>
          </a:p>
          <a:p>
            <a:pPr>
              <a:lnSpc>
                <a:spcPct val="90000"/>
              </a:lnSpc>
              <a:spcAft>
                <a:spcPts val="554"/>
              </a:spcAft>
            </a:pPr>
            <a:endParaRPr lang="en-US" altLang="ja-JP" sz="1108" dirty="0">
              <a:latin typeface="ＭＳ Ｐゴシック" panose="020B0600070205080204" pitchFamily="50" charset="-128"/>
              <a:ea typeface="ＭＳ Ｐゴシック" panose="020B0600070205080204" pitchFamily="50" charset="-128"/>
            </a:endParaRPr>
          </a:p>
          <a:p>
            <a:pPr>
              <a:lnSpc>
                <a:spcPct val="90000"/>
              </a:lnSpc>
              <a:spcAft>
                <a:spcPts val="554"/>
              </a:spcAft>
            </a:pPr>
            <a:endParaRPr lang="en-US" altLang="ja-JP" sz="1108"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3360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3</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8" name="タイトル 12">
            <a:extLst>
              <a:ext uri="{FF2B5EF4-FFF2-40B4-BE49-F238E27FC236}">
                <a16:creationId xmlns:a16="http://schemas.microsoft.com/office/drawing/2014/main" id="{D8F08E69-C842-45BE-8A1A-518611ED6659}"/>
              </a:ext>
            </a:extLst>
          </p:cNvPr>
          <p:cNvSpPr txBox="1">
            <a:spLocks/>
          </p:cNvSpPr>
          <p:nvPr/>
        </p:nvSpPr>
        <p:spPr>
          <a:xfrm>
            <a:off x="472648" y="574635"/>
            <a:ext cx="7343058" cy="427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会社概要</a:t>
            </a:r>
          </a:p>
        </p:txBody>
      </p:sp>
      <p:graphicFrame>
        <p:nvGraphicFramePr>
          <p:cNvPr id="9" name="表 8">
            <a:extLst>
              <a:ext uri="{FF2B5EF4-FFF2-40B4-BE49-F238E27FC236}">
                <a16:creationId xmlns:a16="http://schemas.microsoft.com/office/drawing/2014/main" id="{312C5795-385C-4B11-8FAD-04BD6EEED79D}"/>
              </a:ext>
            </a:extLst>
          </p:cNvPr>
          <p:cNvGraphicFramePr>
            <a:graphicFrameLocks noGrp="1"/>
          </p:cNvGraphicFramePr>
          <p:nvPr/>
        </p:nvGraphicFramePr>
        <p:xfrm>
          <a:off x="472648" y="1284430"/>
          <a:ext cx="5212143" cy="4949723"/>
        </p:xfrm>
        <a:graphic>
          <a:graphicData uri="http://schemas.openxmlformats.org/drawingml/2006/table">
            <a:tbl>
              <a:tblPr/>
              <a:tblGrid>
                <a:gridCol w="1293420">
                  <a:extLst>
                    <a:ext uri="{9D8B030D-6E8A-4147-A177-3AD203B41FA5}">
                      <a16:colId xmlns:a16="http://schemas.microsoft.com/office/drawing/2014/main" val="2629504305"/>
                    </a:ext>
                  </a:extLst>
                </a:gridCol>
                <a:gridCol w="3918723">
                  <a:extLst>
                    <a:ext uri="{9D8B030D-6E8A-4147-A177-3AD203B41FA5}">
                      <a16:colId xmlns:a16="http://schemas.microsoft.com/office/drawing/2014/main" val="1721470885"/>
                    </a:ext>
                  </a:extLst>
                </a:gridCol>
              </a:tblGrid>
              <a:tr h="233816">
                <a:tc>
                  <a:txBody>
                    <a:bodyPr/>
                    <a:lstStyle/>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商号</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fontAlgn="ct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ジャパン</a:t>
                      </a:r>
                      <a:r>
                        <a:rPr kumimoji="1" lang="en-US" altLang="ja-JP"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M&amp;A</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ソリューション株式会社</a:t>
                      </a:r>
                      <a:endParaRPr lang="ja-JP" altLang="en-US" sz="1000" b="0" i="0" u="none" strike="noStrike" dirty="0">
                        <a:ln>
                          <a:noFill/>
                        </a:ln>
                        <a:solidFill>
                          <a:srgbClr val="000000"/>
                        </a:solidFill>
                        <a:effectLst/>
                        <a:latin typeface="Arial" panose="020B0604020202020204" pitchFamily="34" charset="0"/>
                        <a:ea typeface="游ゴシック" panose="020B0400000000000000" pitchFamily="50" charset="-128"/>
                      </a:endParaRP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60132645"/>
                  </a:ext>
                </a:extLst>
              </a:tr>
              <a:tr h="507178">
                <a:tc>
                  <a:txBody>
                    <a:bodyPr/>
                    <a:lstStyle/>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所在地</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fontAlgn="ctr"/>
                      <a:r>
                        <a:rPr lang="zh-CN"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東京都</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千代田区平河町二丁目</a:t>
                      </a: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16</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番</a:t>
                      </a: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9</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号　永田町グラスゲート</a:t>
                      </a: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4</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階</a:t>
                      </a:r>
                      <a:endPar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endParaRPr>
                    </a:p>
                    <a:p>
                      <a:pPr algn="l" rtl="0" fontAlgn="ct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TEL</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03-6456-4123</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　</a:t>
                      </a: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FAX</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03-6456-4133</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a:t>
                      </a:r>
                      <a:endPar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endParaRP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03102967"/>
                  </a:ext>
                </a:extLst>
              </a:tr>
              <a:tr h="218409">
                <a:tc>
                  <a:txBody>
                    <a:bodyPr/>
                    <a:lstStyle/>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代表者</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fontAlgn="ct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代表取締役　三橋　透</a:t>
                      </a:r>
                      <a:endParaRPr lang="zh-TW" altLang="en-US" sz="1000" b="0" i="0" u="none" strike="noStrike" dirty="0">
                        <a:ln>
                          <a:noFill/>
                        </a:ln>
                        <a:solidFill>
                          <a:srgbClr val="000000"/>
                        </a:solidFill>
                        <a:effectLst/>
                        <a:latin typeface="Arial" panose="020B0604020202020204" pitchFamily="34" charset="0"/>
                        <a:ea typeface="游ゴシック" panose="020B0400000000000000" pitchFamily="50" charset="-128"/>
                      </a:endParaRP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64022498"/>
                  </a:ext>
                </a:extLst>
              </a:tr>
              <a:tr h="218409">
                <a:tc>
                  <a:txBody>
                    <a:bodyPr/>
                    <a:lstStyle/>
                    <a:p>
                      <a:pPr algn="ctr" rtl="0" fontAlgn="ctr"/>
                      <a:r>
                        <a:rPr lang="en-US" sz="1000" b="1" i="0" u="none" strike="noStrike" dirty="0">
                          <a:ln>
                            <a:noFill/>
                          </a:ln>
                          <a:solidFill>
                            <a:schemeClr val="tx1"/>
                          </a:solidFill>
                          <a:effectLst/>
                          <a:latin typeface="Arial" panose="020B0604020202020204" pitchFamily="34" charset="0"/>
                          <a:ea typeface="游ゴシック" panose="020B0400000000000000" pitchFamily="50" charset="-128"/>
                        </a:rPr>
                        <a:t>URL</a:t>
                      </a: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fontAlgn="ctr"/>
                      <a:r>
                        <a:rPr lang="en-US" sz="1000" b="0" i="0" u="none" strike="noStrike" dirty="0">
                          <a:ln>
                            <a:noFill/>
                          </a:ln>
                          <a:solidFill>
                            <a:schemeClr val="tx1"/>
                          </a:solidFill>
                          <a:effectLst/>
                          <a:latin typeface="Arial" panose="020B0604020202020204" pitchFamily="34" charset="0"/>
                          <a:ea typeface="游ゴシック" panose="020B0400000000000000" pitchFamily="50" charset="-128"/>
                        </a:rPr>
                        <a:t>https://jpmas.jp</a:t>
                      </a: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1494266"/>
                  </a:ext>
                </a:extLst>
              </a:tr>
              <a:tr h="860380">
                <a:tc>
                  <a:txBody>
                    <a:bodyPr/>
                    <a:lstStyle/>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事業</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fontAlgn="ctr">
                        <a:spcBef>
                          <a:spcPts val="300"/>
                        </a:spcBef>
                      </a:pPr>
                      <a:r>
                        <a:rPr kumimoji="1" lang="en-US" altLang="ja-JP"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M&amp;A</a:t>
                      </a:r>
                      <a:r>
                        <a:rPr kumimoji="1" lang="ja-JP" alt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アドバイザリー事業</a:t>
                      </a:r>
                    </a:p>
                    <a:p>
                      <a:pPr algn="l" rtl="0" fontAlgn="ctr">
                        <a:spcBef>
                          <a:spcPts val="300"/>
                        </a:spcBef>
                      </a:pPr>
                      <a:r>
                        <a:rPr kumimoji="1" 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M&amp;A</a:t>
                      </a:r>
                      <a:r>
                        <a:rPr kumimoji="1" lang="ja-JP" alt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仲介事業</a:t>
                      </a:r>
                    </a:p>
                    <a:p>
                      <a:pPr marL="0" algn="l" defTabSz="914400" rtl="0" eaLnBrk="1" fontAlgn="ctr" latinLnBrk="0" hangingPunct="1">
                        <a:spcBef>
                          <a:spcPts val="300"/>
                        </a:spcBef>
                      </a:pPr>
                      <a:r>
                        <a:rPr kumimoji="1" lang="en-US" altLang="ja-JP"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M&amp;A</a:t>
                      </a:r>
                      <a:r>
                        <a:rPr kumimoji="1" lang="ja-JP" alt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コンサルティング事業</a:t>
                      </a:r>
                    </a:p>
                    <a:p>
                      <a:pPr marL="0" algn="l" defTabSz="914400" rtl="0" eaLnBrk="1" fontAlgn="ctr" latinLnBrk="0" hangingPunct="1">
                        <a:spcBef>
                          <a:spcPts val="300"/>
                        </a:spcBef>
                      </a:pPr>
                      <a:r>
                        <a:rPr kumimoji="1" lang="en-US" altLang="zh-TW"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M&amp;A</a:t>
                      </a:r>
                      <a:r>
                        <a:rPr kumimoji="1" lang="ja-JP" alt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不動産ソリューション</a:t>
                      </a:r>
                      <a:r>
                        <a:rPr kumimoji="1" lang="zh-TW" alt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事業</a:t>
                      </a: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22947392"/>
                  </a:ext>
                </a:extLst>
              </a:tr>
              <a:tr h="248534">
                <a:tc>
                  <a:txBody>
                    <a:bodyPr/>
                    <a:lstStyle/>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資本金</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algn="l" defTabSz="914400" rtl="0" eaLnBrk="1" fontAlgn="ctr" latinLnBrk="0" hangingPunct="1"/>
                      <a:r>
                        <a:rPr kumimoji="1" lang="en-US" altLang="ja-JP"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1</a:t>
                      </a:r>
                      <a:r>
                        <a:rPr kumimoji="1" lang="ja-JP" alt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億</a:t>
                      </a:r>
                      <a:r>
                        <a:rPr kumimoji="1" lang="en-US" altLang="ja-JP"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7,830</a:t>
                      </a:r>
                      <a:r>
                        <a:rPr kumimoji="1" lang="ja-JP" altLang="en-US" sz="1000" b="0" i="0" u="none" strike="noStrike" kern="1200" dirty="0">
                          <a:ln>
                            <a:noFill/>
                          </a:ln>
                          <a:solidFill>
                            <a:srgbClr val="000000"/>
                          </a:solidFill>
                          <a:effectLst/>
                          <a:latin typeface="游ゴシック" panose="020B0400000000000000" pitchFamily="50" charset="-128"/>
                          <a:ea typeface="游ゴシック" panose="020B0400000000000000" pitchFamily="50" charset="-128"/>
                          <a:cs typeface="+mn-cs"/>
                        </a:rPr>
                        <a:t>万円（資本準備金、利益準備金含む）</a:t>
                      </a: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63925403"/>
                  </a:ext>
                </a:extLst>
              </a:tr>
              <a:tr h="1163806">
                <a:tc>
                  <a:txBody>
                    <a:bodyPr/>
                    <a:lstStyle/>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役員</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fontAlgn="ctr">
                        <a:spcBef>
                          <a:spcPts val="300"/>
                        </a:spcBef>
                      </a:pP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代表取締役</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　　</a:t>
                      </a: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三橋　透</a:t>
                      </a:r>
                    </a:p>
                    <a:p>
                      <a:pPr algn="l" rtl="0" fontAlgn="ctr">
                        <a:spcBef>
                          <a:spcPts val="300"/>
                        </a:spcBef>
                      </a:pP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取締役</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　　　　</a:t>
                      </a: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中島　秀浩</a:t>
                      </a:r>
                    </a:p>
                    <a:p>
                      <a:pPr algn="l" rtl="0" fontAlgn="ctr">
                        <a:spcBef>
                          <a:spcPts val="300"/>
                        </a:spcBef>
                      </a:pP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取締役　　　　</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河合　寿士</a:t>
                      </a:r>
                      <a:endPar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endParaRPr>
                    </a:p>
                    <a:p>
                      <a:pPr algn="l" rtl="0" fontAlgn="ctr">
                        <a:spcBef>
                          <a:spcPts val="300"/>
                        </a:spcBef>
                      </a:pP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取締役　　　　今﨑　恭生</a:t>
                      </a:r>
                      <a:endPar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endParaRPr>
                    </a:p>
                    <a:p>
                      <a:pPr algn="l" rtl="0" fontAlgn="ctr">
                        <a:spcBef>
                          <a:spcPts val="300"/>
                        </a:spcBef>
                      </a:pP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常勤</a:t>
                      </a: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監査役</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　　五十嵐　敬喜</a:t>
                      </a:r>
                      <a:endPar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endParaRPr>
                    </a:p>
                    <a:p>
                      <a:pPr algn="l" rtl="0" fontAlgn="ctr">
                        <a:spcBef>
                          <a:spcPts val="300"/>
                        </a:spcBef>
                      </a:pP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監査役　　　　阿部　慎史</a:t>
                      </a:r>
                      <a:endParaRPr lang="zh-TW" altLang="en-US" sz="1000" b="0" i="0" u="none" strike="noStrike" dirty="0">
                        <a:ln>
                          <a:noFill/>
                        </a:ln>
                        <a:solidFill>
                          <a:srgbClr val="000000"/>
                        </a:solidFill>
                        <a:effectLst/>
                        <a:latin typeface="Arial" panose="020B0604020202020204" pitchFamily="34" charset="0"/>
                        <a:ea typeface="游ゴシック" panose="020B0400000000000000" pitchFamily="50" charset="-128"/>
                      </a:endParaRP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8733114"/>
                  </a:ext>
                </a:extLst>
              </a:tr>
              <a:tr h="861985">
                <a:tc>
                  <a:txBody>
                    <a:bodyPr/>
                    <a:lstStyle/>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外部株主</a:t>
                      </a:r>
                    </a:p>
                    <a:p>
                      <a:pPr algn="ctr" rtl="0"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（順不同）</a:t>
                      </a: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fontAlgn="ctr">
                        <a:spcBef>
                          <a:spcPts val="300"/>
                        </a:spcBef>
                      </a:pP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株式会社ディア・ライフ（東証一部：</a:t>
                      </a:r>
                      <a:r>
                        <a:rPr lang="en-US" altLang="ja-JP" sz="1000" b="0" i="0" u="none" strike="noStrike" dirty="0">
                          <a:ln>
                            <a:noFill/>
                          </a:ln>
                          <a:solidFill>
                            <a:srgbClr val="000000"/>
                          </a:solidFill>
                          <a:effectLst/>
                          <a:latin typeface="Arial" panose="020B0604020202020204" pitchFamily="34" charset="0"/>
                          <a:ea typeface="游ゴシック" panose="020B0400000000000000" pitchFamily="50" charset="-128"/>
                        </a:rPr>
                        <a:t>3245</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a:t>
                      </a:r>
                    </a:p>
                    <a:p>
                      <a:pPr algn="l" rtl="0" fontAlgn="ctr">
                        <a:spcBef>
                          <a:spcPts val="300"/>
                        </a:spcBef>
                      </a:pP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株式会社エアトリ（東証一部：</a:t>
                      </a:r>
                      <a:r>
                        <a:rPr lang="en-US" altLang="ja-JP" sz="1000" b="0" i="0" u="none" strike="noStrike" dirty="0">
                          <a:ln>
                            <a:noFill/>
                          </a:ln>
                          <a:solidFill>
                            <a:srgbClr val="000000"/>
                          </a:solidFill>
                          <a:effectLst/>
                          <a:latin typeface="Arial" panose="020B0604020202020204" pitchFamily="34" charset="0"/>
                          <a:ea typeface="游ゴシック" panose="020B0400000000000000" pitchFamily="50" charset="-128"/>
                        </a:rPr>
                        <a:t>6191</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a:t>
                      </a:r>
                    </a:p>
                    <a:p>
                      <a:pPr algn="l" rtl="0" fontAlgn="ctr">
                        <a:spcBef>
                          <a:spcPts val="300"/>
                        </a:spcBef>
                      </a:pP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ジャパンベストレスキューシステム株式会社（東証一部：</a:t>
                      </a:r>
                      <a:r>
                        <a:rPr lang="en-US" altLang="ja-JP" sz="1000" b="0" i="0" u="none" strike="noStrike" dirty="0">
                          <a:ln>
                            <a:noFill/>
                          </a:ln>
                          <a:solidFill>
                            <a:srgbClr val="000000"/>
                          </a:solidFill>
                          <a:effectLst/>
                          <a:latin typeface="Arial" panose="020B0604020202020204" pitchFamily="34" charset="0"/>
                          <a:ea typeface="游ゴシック" panose="020B0400000000000000" pitchFamily="50" charset="-128"/>
                        </a:rPr>
                        <a:t>2453</a:t>
                      </a: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a:t>
                      </a:r>
                      <a:endPar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endParaRPr>
                    </a:p>
                    <a:p>
                      <a:pPr algn="l" rtl="0" fontAlgn="ctr">
                        <a:spcBef>
                          <a:spcPts val="300"/>
                        </a:spcBef>
                      </a:pPr>
                      <a:r>
                        <a:rPr lang="ja-JP"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日本ビズアップ株式会社</a:t>
                      </a:r>
                      <a:endParaRPr lang="ja-JP" altLang="en-US" sz="1000" b="0" i="0" u="none" strike="noStrike" dirty="0">
                        <a:ln>
                          <a:noFill/>
                        </a:ln>
                        <a:solidFill>
                          <a:srgbClr val="000000"/>
                        </a:solidFill>
                        <a:effectLst/>
                        <a:latin typeface="Arial" panose="020B0604020202020204" pitchFamily="34" charset="0"/>
                        <a:ea typeface="游ゴシック" panose="020B0400000000000000" pitchFamily="50" charset="-128"/>
                      </a:endParaRP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9151446"/>
                  </a:ext>
                </a:extLst>
              </a:tr>
              <a:tr h="296132">
                <a:tc>
                  <a:txBody>
                    <a:bodyPr/>
                    <a:lstStyle/>
                    <a:p>
                      <a:pPr algn="ctr"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資格等</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fontAlgn="ct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宅地建物取引業　東京都知事免許　</a:t>
                      </a:r>
                      <a:r>
                        <a:rPr lang="en-US" altLang="zh-TW" sz="1000" b="0" i="0" u="none" strike="noStrike" dirty="0">
                          <a:ln>
                            <a:noFill/>
                          </a:ln>
                          <a:solidFill>
                            <a:srgbClr val="000000"/>
                          </a:solidFill>
                          <a:effectLst/>
                          <a:latin typeface="Arial" panose="020B0604020202020204" pitchFamily="34" charset="0"/>
                          <a:ea typeface="游ゴシック" panose="020B0400000000000000" pitchFamily="50" charset="-128"/>
                        </a:rPr>
                        <a:t>(01)</a:t>
                      </a: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第</a:t>
                      </a:r>
                      <a:r>
                        <a:rPr lang="en-US" altLang="zh-TW" sz="1000" b="0" i="0" u="none" strike="noStrike" dirty="0">
                          <a:ln>
                            <a:noFill/>
                          </a:ln>
                          <a:solidFill>
                            <a:srgbClr val="000000"/>
                          </a:solidFill>
                          <a:effectLst/>
                          <a:latin typeface="Arial" panose="020B0604020202020204" pitchFamily="34" charset="0"/>
                          <a:ea typeface="游ゴシック" panose="020B0400000000000000" pitchFamily="50" charset="-128"/>
                        </a:rPr>
                        <a:t>104739</a:t>
                      </a: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号</a:t>
                      </a:r>
                      <a:endParaRPr lang="zh-TW" altLang="en-US" sz="1000" b="0" i="0" u="none" strike="noStrike" dirty="0">
                        <a:ln>
                          <a:noFill/>
                        </a:ln>
                        <a:solidFill>
                          <a:srgbClr val="000000"/>
                        </a:solidFill>
                        <a:effectLst/>
                        <a:latin typeface="Arial" panose="020B0604020202020204" pitchFamily="34" charset="0"/>
                        <a:ea typeface="游ゴシック" panose="020B0400000000000000" pitchFamily="50" charset="-128"/>
                      </a:endParaRP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1430762"/>
                  </a:ext>
                </a:extLst>
              </a:tr>
              <a:tr h="341074">
                <a:tc>
                  <a:txBody>
                    <a:bodyPr/>
                    <a:lstStyle/>
                    <a:p>
                      <a:pPr algn="ctr" fontAlgn="ctr"/>
                      <a:r>
                        <a:rPr lang="ja-JP" altLang="en-US" sz="1000" b="1" i="0" u="none" strike="noStrike" dirty="0">
                          <a:ln>
                            <a:noFill/>
                          </a:ln>
                          <a:solidFill>
                            <a:schemeClr val="tx1"/>
                          </a:solidFill>
                          <a:effectLst/>
                          <a:latin typeface="游ゴシック" panose="020B0400000000000000" pitchFamily="50" charset="-128"/>
                          <a:ea typeface="游ゴシック" panose="020B0400000000000000" pitchFamily="50" charset="-128"/>
                        </a:rPr>
                        <a:t>監査法人</a:t>
                      </a:r>
                      <a:endParaRPr lang="ja-JP" altLang="en-US" sz="1000" b="1" i="0" u="none" strike="noStrike" dirty="0">
                        <a:ln>
                          <a:noFill/>
                        </a:ln>
                        <a:solidFill>
                          <a:schemeClr val="tx1"/>
                        </a:solidFill>
                        <a:effectLst/>
                        <a:latin typeface="Arial" panose="020B0604020202020204" pitchFamily="34" charset="0"/>
                        <a:ea typeface="游ゴシック" panose="020B0400000000000000" pitchFamily="50" charset="-128"/>
                      </a:endParaRPr>
                    </a:p>
                  </a:txBody>
                  <a:tcPr marL="6621" marR="6621" marT="6621"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EY</a:t>
                      </a:r>
                      <a:r>
                        <a:rPr lang="zh-TW" altLang="en-US" sz="1000" b="0" i="0" u="none" strike="noStrike" dirty="0">
                          <a:ln>
                            <a:noFill/>
                          </a:ln>
                          <a:solidFill>
                            <a:srgbClr val="000000"/>
                          </a:solidFill>
                          <a:effectLst/>
                          <a:latin typeface="游ゴシック" panose="020B0400000000000000" pitchFamily="50" charset="-128"/>
                          <a:ea typeface="游ゴシック" panose="020B0400000000000000" pitchFamily="50" charset="-128"/>
                        </a:rPr>
                        <a:t>新日本有限責任監査法人</a:t>
                      </a:r>
                    </a:p>
                  </a:txBody>
                  <a:tcPr marL="79452" marR="6621" marT="6621"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12662"/>
                  </a:ext>
                </a:extLst>
              </a:tr>
            </a:tbl>
          </a:graphicData>
        </a:graphic>
      </p:graphicFrame>
      <p:pic>
        <p:nvPicPr>
          <p:cNvPr id="11" name="図 10">
            <a:extLst>
              <a:ext uri="{FF2B5EF4-FFF2-40B4-BE49-F238E27FC236}">
                <a16:creationId xmlns:a16="http://schemas.microsoft.com/office/drawing/2014/main" id="{64217066-500A-46B8-812F-F74E106C6721}"/>
              </a:ext>
            </a:extLst>
          </p:cNvPr>
          <p:cNvPicPr>
            <a:picLocks noChangeAspect="1"/>
          </p:cNvPicPr>
          <p:nvPr/>
        </p:nvPicPr>
        <p:blipFill>
          <a:blip r:embed="rId2"/>
          <a:stretch>
            <a:fillRect/>
          </a:stretch>
        </p:blipFill>
        <p:spPr>
          <a:xfrm>
            <a:off x="6086834" y="2796945"/>
            <a:ext cx="3671897" cy="2678577"/>
          </a:xfrm>
          <a:prstGeom prst="rect">
            <a:avLst/>
          </a:prstGeom>
        </p:spPr>
      </p:pic>
      <p:pic>
        <p:nvPicPr>
          <p:cNvPr id="12" name="図 11">
            <a:extLst>
              <a:ext uri="{FF2B5EF4-FFF2-40B4-BE49-F238E27FC236}">
                <a16:creationId xmlns:a16="http://schemas.microsoft.com/office/drawing/2014/main" id="{2F15AFA5-5C32-4152-BAB9-FD56E527FE55}"/>
              </a:ext>
            </a:extLst>
          </p:cNvPr>
          <p:cNvPicPr>
            <a:picLocks noChangeAspect="1"/>
          </p:cNvPicPr>
          <p:nvPr/>
        </p:nvPicPr>
        <p:blipFill>
          <a:blip r:embed="rId3"/>
          <a:stretch>
            <a:fillRect/>
          </a:stretch>
        </p:blipFill>
        <p:spPr>
          <a:xfrm>
            <a:off x="6791583" y="3317790"/>
            <a:ext cx="1211853" cy="615026"/>
          </a:xfrm>
          <a:prstGeom prst="rect">
            <a:avLst/>
          </a:prstGeom>
        </p:spPr>
      </p:pic>
      <p:pic>
        <p:nvPicPr>
          <p:cNvPr id="13" name="図 12">
            <a:extLst>
              <a:ext uri="{FF2B5EF4-FFF2-40B4-BE49-F238E27FC236}">
                <a16:creationId xmlns:a16="http://schemas.microsoft.com/office/drawing/2014/main" id="{6E97BD20-EBFD-4688-949D-F22C5CB007C0}"/>
              </a:ext>
            </a:extLst>
          </p:cNvPr>
          <p:cNvPicPr>
            <a:picLocks noChangeAspect="1"/>
          </p:cNvPicPr>
          <p:nvPr/>
        </p:nvPicPr>
        <p:blipFill>
          <a:blip r:embed="rId4"/>
          <a:stretch>
            <a:fillRect/>
          </a:stretch>
        </p:blipFill>
        <p:spPr>
          <a:xfrm>
            <a:off x="6791582" y="1954928"/>
            <a:ext cx="1211852" cy="1394780"/>
          </a:xfrm>
          <a:prstGeom prst="rect">
            <a:avLst/>
          </a:prstGeom>
        </p:spPr>
      </p:pic>
    </p:spTree>
    <p:extLst>
      <p:ext uri="{BB962C8B-B14F-4D97-AF65-F5344CB8AC3E}">
        <p14:creationId xmlns:p14="http://schemas.microsoft.com/office/powerpoint/2010/main" val="22529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2">
            <a:extLst>
              <a:ext uri="{FF2B5EF4-FFF2-40B4-BE49-F238E27FC236}">
                <a16:creationId xmlns:a16="http://schemas.microsoft.com/office/drawing/2014/main" id="{74A001BA-FF8F-4A4F-93D2-57A9027531B1}"/>
              </a:ext>
            </a:extLst>
          </p:cNvPr>
          <p:cNvSpPr txBox="1">
            <a:spLocks/>
          </p:cNvSpPr>
          <p:nvPr/>
        </p:nvSpPr>
        <p:spPr>
          <a:xfrm>
            <a:off x="457483" y="527413"/>
            <a:ext cx="5553755" cy="318647"/>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cs typeface="Arial" panose="020B0604020202020204" pitchFamily="34" charset="0"/>
              </a:rPr>
              <a:t>トップメッセージ</a:t>
            </a:r>
          </a:p>
        </p:txBody>
      </p:sp>
      <p:sp>
        <p:nvSpPr>
          <p:cNvPr id="5" name="スライド番号プレースホルダー 4">
            <a:extLst>
              <a:ext uri="{FF2B5EF4-FFF2-40B4-BE49-F238E27FC236}">
                <a16:creationId xmlns:a16="http://schemas.microsoft.com/office/drawing/2014/main" id="{861509E1-EE5D-4F49-B36B-2B3B3F0F2E2A}"/>
              </a:ext>
            </a:extLst>
          </p:cNvPr>
          <p:cNvSpPr>
            <a:spLocks noGrp="1"/>
          </p:cNvSpPr>
          <p:nvPr>
            <p:ph type="sldNum" sz="quarter" idx="12"/>
          </p:nvPr>
        </p:nvSpPr>
        <p:spPr/>
        <p:txBody>
          <a:bodyPr/>
          <a:lstStyle/>
          <a:p>
            <a:fld id="{7A7CC359-C221-4191-8B2A-4C3FB14C6D20}" type="slidenum">
              <a:rPr kumimoji="1" lang="ja-JP" altLang="en-US" smtClean="0"/>
              <a:t>4</a:t>
            </a:fld>
            <a:endParaRPr kumimoji="1" lang="ja-JP" altLang="en-US"/>
          </a:p>
        </p:txBody>
      </p:sp>
      <p:sp>
        <p:nvSpPr>
          <p:cNvPr id="2" name="テキスト ボックス 1">
            <a:extLst>
              <a:ext uri="{FF2B5EF4-FFF2-40B4-BE49-F238E27FC236}">
                <a16:creationId xmlns:a16="http://schemas.microsoft.com/office/drawing/2014/main" id="{38502FC4-C0D8-4DD6-AD69-9CA6CD16EDAC}"/>
              </a:ext>
            </a:extLst>
          </p:cNvPr>
          <p:cNvSpPr txBox="1"/>
          <p:nvPr/>
        </p:nvSpPr>
        <p:spPr>
          <a:xfrm>
            <a:off x="2354620" y="4026613"/>
            <a:ext cx="2057400" cy="307777"/>
          </a:xfrm>
          <a:prstGeom prst="rect">
            <a:avLst/>
          </a:prstGeom>
          <a:noFill/>
        </p:spPr>
        <p:txBody>
          <a:bodyPr wrap="square" rtlCol="0">
            <a:spAutoFit/>
          </a:bodyPr>
          <a:lstStyle/>
          <a:p>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代表取締役　三橋　透</a:t>
            </a:r>
            <a:endParaRPr lang="en-US" altLang="ja-JP" sz="1400" b="1" u="sng"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11" name="図 10">
            <a:extLst>
              <a:ext uri="{FF2B5EF4-FFF2-40B4-BE49-F238E27FC236}">
                <a16:creationId xmlns:a16="http://schemas.microsoft.com/office/drawing/2014/main" id="{0A09EF42-2879-4F61-9A10-302FF338208D}"/>
              </a:ext>
            </a:extLst>
          </p:cNvPr>
          <p:cNvPicPr>
            <a:picLocks noChangeAspect="1"/>
          </p:cNvPicPr>
          <p:nvPr/>
        </p:nvPicPr>
        <p:blipFill>
          <a:blip r:embed="rId2"/>
          <a:stretch>
            <a:fillRect/>
          </a:stretch>
        </p:blipFill>
        <p:spPr>
          <a:xfrm>
            <a:off x="820971" y="4026613"/>
            <a:ext cx="1423226" cy="1738276"/>
          </a:xfrm>
          <a:prstGeom prst="rect">
            <a:avLst/>
          </a:prstGeom>
          <a:effectLst>
            <a:outerShdw blurRad="50800" dist="38100" dir="13500000" algn="br" rotWithShape="0">
              <a:prstClr val="black">
                <a:alpha val="40000"/>
              </a:prstClr>
            </a:outerShdw>
          </a:effectLst>
        </p:spPr>
      </p:pic>
      <p:sp>
        <p:nvSpPr>
          <p:cNvPr id="12" name="正方形/長方形 11">
            <a:extLst>
              <a:ext uri="{FF2B5EF4-FFF2-40B4-BE49-F238E27FC236}">
                <a16:creationId xmlns:a16="http://schemas.microsoft.com/office/drawing/2014/main" id="{77C5C5F3-D1B3-4C6E-BDE1-5B3099DD8D4B}"/>
              </a:ext>
            </a:extLst>
          </p:cNvPr>
          <p:cNvSpPr/>
          <p:nvPr/>
        </p:nvSpPr>
        <p:spPr>
          <a:xfrm>
            <a:off x="2372376" y="4786813"/>
            <a:ext cx="7566842" cy="1015663"/>
          </a:xfrm>
          <a:prstGeom prst="rect">
            <a:avLst/>
          </a:prstGeom>
        </p:spPr>
        <p:txBody>
          <a:bodyPr wrap="square">
            <a:spAutoFit/>
          </a:bodyPr>
          <a:lstStyle/>
          <a:p>
            <a:pPr>
              <a:spcBef>
                <a:spcPts val="600"/>
              </a:spcBef>
            </a:pPr>
            <a:r>
              <a:rPr lang="ja-JP" altLang="en-US" sz="1000" dirty="0">
                <a:latin typeface="+mn-ea"/>
                <a:cs typeface="Arial" panose="020B0604020202020204" pitchFamily="34" charset="0"/>
              </a:rPr>
              <a:t>三和銀行（現三菱</a:t>
            </a:r>
            <a:r>
              <a:rPr lang="en" altLang="ja-JP" sz="1000" dirty="0">
                <a:latin typeface="+mn-ea"/>
                <a:cs typeface="Arial" panose="020B0604020202020204" pitchFamily="34" charset="0"/>
              </a:rPr>
              <a:t>UFJ</a:t>
            </a:r>
            <a:r>
              <a:rPr lang="ja-JP" altLang="en-US" sz="1000" dirty="0">
                <a:latin typeface="+mn-ea"/>
                <a:cs typeface="Arial" panose="020B0604020202020204" pitchFamily="34" charset="0"/>
              </a:rPr>
              <a:t>銀行）に入行後、ニューヨーク支店、東京法人営業部等で大企業向け</a:t>
            </a:r>
            <a:r>
              <a:rPr lang="en-US" altLang="ja-JP" sz="1000" dirty="0">
                <a:latin typeface="+mn-ea"/>
                <a:cs typeface="Arial" panose="020B0604020202020204" pitchFamily="34" charset="0"/>
              </a:rPr>
              <a:t>RM</a:t>
            </a:r>
            <a:r>
              <a:rPr lang="ja-JP" altLang="en-US" sz="1000" dirty="0">
                <a:latin typeface="+mn-ea"/>
                <a:cs typeface="Arial" panose="020B0604020202020204" pitchFamily="34" charset="0"/>
              </a:rPr>
              <a:t>に従事。</a:t>
            </a:r>
            <a:br>
              <a:rPr lang="en-US" altLang="ja-JP" sz="1000" dirty="0">
                <a:latin typeface="+mn-ea"/>
                <a:cs typeface="Arial" panose="020B0604020202020204" pitchFamily="34" charset="0"/>
              </a:rPr>
            </a:br>
            <a:r>
              <a:rPr lang="ja-JP" altLang="en-US" sz="1000" dirty="0">
                <a:latin typeface="+mn-ea"/>
                <a:cs typeface="Arial" panose="020B0604020202020204" pitchFamily="34" charset="0"/>
              </a:rPr>
              <a:t>同行退職後、ブティック型投資銀行のフィンテックグローバル株式会社（マザーズ上場）の取締役投資銀行本部長</a:t>
            </a:r>
            <a:br>
              <a:rPr lang="en-US" altLang="ja-JP" sz="1000" dirty="0">
                <a:latin typeface="+mn-ea"/>
                <a:cs typeface="Arial" panose="020B0604020202020204" pitchFamily="34" charset="0"/>
              </a:rPr>
            </a:br>
            <a:r>
              <a:rPr lang="ja-JP" altLang="en-US" sz="1000" dirty="0">
                <a:latin typeface="+mn-ea"/>
                <a:cs typeface="Arial" panose="020B0604020202020204" pitchFamily="34" charset="0"/>
              </a:rPr>
              <a:t>として中小企業のＭ＆Ａを多数実行。</a:t>
            </a:r>
            <a:br>
              <a:rPr lang="en-US" altLang="ja-JP" sz="1000" dirty="0">
                <a:latin typeface="+mn-ea"/>
                <a:cs typeface="Arial" panose="020B0604020202020204" pitchFamily="34" charset="0"/>
              </a:rPr>
            </a:br>
            <a:r>
              <a:rPr lang="ja-JP" altLang="en-US" sz="1000" dirty="0">
                <a:latin typeface="+mn-ea"/>
                <a:cs typeface="Arial" panose="020B0604020202020204" pitchFamily="34" charset="0"/>
              </a:rPr>
              <a:t>日本における事業承継や再編・再生ニーズの強まりを受け、中小企業のＭ＆Ａアドバイザリー事業を専門に行う。</a:t>
            </a:r>
            <a:br>
              <a:rPr lang="en-US" altLang="ja-JP" sz="1000" dirty="0">
                <a:latin typeface="+mn-ea"/>
                <a:cs typeface="Arial" panose="020B0604020202020204" pitchFamily="34" charset="0"/>
              </a:rPr>
            </a:br>
            <a:r>
              <a:rPr lang="ja-JP" altLang="en-US" sz="1000" dirty="0">
                <a:latin typeface="+mn-ea"/>
                <a:cs typeface="Arial" panose="020B0604020202020204" pitchFamily="34" charset="0"/>
              </a:rPr>
              <a:t>フィンテックＭ＆Ａソリューション株式会社を</a:t>
            </a:r>
            <a:r>
              <a:rPr lang="en-US" altLang="ja-JP" sz="1000" dirty="0">
                <a:latin typeface="+mn-ea"/>
                <a:cs typeface="Arial" panose="020B0604020202020204" pitchFamily="34" charset="0"/>
              </a:rPr>
              <a:t>2018</a:t>
            </a:r>
            <a:r>
              <a:rPr lang="ja-JP" altLang="en-US" sz="1000" dirty="0">
                <a:latin typeface="+mn-ea"/>
                <a:cs typeface="Arial" panose="020B0604020202020204" pitchFamily="34" charset="0"/>
              </a:rPr>
              <a:t>年</a:t>
            </a:r>
            <a:r>
              <a:rPr lang="en-US" altLang="ja-JP" sz="1000" dirty="0">
                <a:latin typeface="+mn-ea"/>
                <a:cs typeface="Arial" panose="020B0604020202020204" pitchFamily="34" charset="0"/>
              </a:rPr>
              <a:t>3</a:t>
            </a:r>
            <a:r>
              <a:rPr lang="ja-JP" altLang="en-US" sz="1000" dirty="0">
                <a:latin typeface="+mn-ea"/>
                <a:cs typeface="Arial" panose="020B0604020202020204" pitchFamily="34" charset="0"/>
              </a:rPr>
              <a:t>月に設立。</a:t>
            </a:r>
            <a:r>
              <a:rPr lang="en-US" altLang="ja-JP" sz="1000" dirty="0">
                <a:latin typeface="+mn-ea"/>
                <a:cs typeface="Arial" panose="020B0604020202020204" pitchFamily="34" charset="0"/>
              </a:rPr>
              <a:t>2019</a:t>
            </a:r>
            <a:r>
              <a:rPr lang="ja-JP" altLang="en-US" sz="1000" dirty="0">
                <a:latin typeface="+mn-ea"/>
                <a:cs typeface="Arial" panose="020B0604020202020204" pitchFamily="34" charset="0"/>
              </a:rPr>
              <a:t>年</a:t>
            </a:r>
            <a:r>
              <a:rPr lang="en-US" altLang="ja-JP" sz="1000" dirty="0">
                <a:latin typeface="+mn-ea"/>
                <a:cs typeface="Arial" panose="020B0604020202020204" pitchFamily="34" charset="0"/>
              </a:rPr>
              <a:t>11</a:t>
            </a:r>
            <a:r>
              <a:rPr lang="ja-JP" altLang="en-US" sz="1000" dirty="0">
                <a:latin typeface="+mn-ea"/>
                <a:cs typeface="Arial" panose="020B0604020202020204" pitchFamily="34" charset="0"/>
              </a:rPr>
              <a:t>月、フィンテックグループから</a:t>
            </a:r>
            <a:br>
              <a:rPr lang="en-US" altLang="ja-JP" sz="1000" dirty="0">
                <a:latin typeface="+mn-ea"/>
                <a:cs typeface="Arial" panose="020B0604020202020204" pitchFamily="34" charset="0"/>
              </a:rPr>
            </a:br>
            <a:r>
              <a:rPr lang="ja-JP" altLang="en-US" sz="1000" dirty="0">
                <a:latin typeface="+mn-ea"/>
                <a:cs typeface="Arial" panose="020B0604020202020204" pitchFamily="34" charset="0"/>
              </a:rPr>
              <a:t>中小企業のＭ＆Ａマーケットを創設するため独立し、当社設立。</a:t>
            </a:r>
          </a:p>
        </p:txBody>
      </p:sp>
      <p:sp>
        <p:nvSpPr>
          <p:cNvPr id="7" name="テキスト ボックス 6">
            <a:extLst>
              <a:ext uri="{FF2B5EF4-FFF2-40B4-BE49-F238E27FC236}">
                <a16:creationId xmlns:a16="http://schemas.microsoft.com/office/drawing/2014/main" id="{79B8804D-F7F3-4B27-8BCF-84C0DAB7DBDF}"/>
              </a:ext>
            </a:extLst>
          </p:cNvPr>
          <p:cNvSpPr txBox="1"/>
          <p:nvPr/>
        </p:nvSpPr>
        <p:spPr>
          <a:xfrm>
            <a:off x="2372377" y="4512017"/>
            <a:ext cx="2859939" cy="246221"/>
          </a:xfrm>
          <a:prstGeom prst="rect">
            <a:avLst/>
          </a:prstGeom>
          <a:noFill/>
        </p:spPr>
        <p:txBody>
          <a:bodyPr wrap="square" rtlCol="0">
            <a:spAutoFit/>
          </a:bodyPr>
          <a:lstStyle/>
          <a:p>
            <a:r>
              <a:rPr lang="ja-JP" altLang="en-US" sz="1000" dirty="0">
                <a:latin typeface="+mn-ea"/>
                <a:cs typeface="Arial" panose="020B0604020202020204" pitchFamily="34" charset="0"/>
              </a:rPr>
              <a:t>早稲田大学卒業</a:t>
            </a:r>
            <a:endParaRPr lang="en-US" altLang="ja-JP" sz="1000" dirty="0">
              <a:latin typeface="+mn-ea"/>
              <a:cs typeface="Arial" panose="020B0604020202020204" pitchFamily="34" charset="0"/>
            </a:endParaRPr>
          </a:p>
        </p:txBody>
      </p:sp>
      <p:sp>
        <p:nvSpPr>
          <p:cNvPr id="14" name="テキスト ボックス 13">
            <a:extLst>
              <a:ext uri="{FF2B5EF4-FFF2-40B4-BE49-F238E27FC236}">
                <a16:creationId xmlns:a16="http://schemas.microsoft.com/office/drawing/2014/main" id="{85E84281-83BD-465B-A57B-A69CB0BE33A2}"/>
              </a:ext>
            </a:extLst>
          </p:cNvPr>
          <p:cNvSpPr txBox="1"/>
          <p:nvPr/>
        </p:nvSpPr>
        <p:spPr>
          <a:xfrm>
            <a:off x="2372376" y="4300549"/>
            <a:ext cx="1472354" cy="276999"/>
          </a:xfrm>
          <a:prstGeom prst="rect">
            <a:avLst/>
          </a:prstGeom>
          <a:noFill/>
        </p:spPr>
        <p:txBody>
          <a:bodyPr wrap="square" rtlCol="0">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略歴</a:t>
            </a:r>
          </a:p>
        </p:txBody>
      </p:sp>
      <p:sp>
        <p:nvSpPr>
          <p:cNvPr id="17" name="テキスト ボックス 16">
            <a:extLst>
              <a:ext uri="{FF2B5EF4-FFF2-40B4-BE49-F238E27FC236}">
                <a16:creationId xmlns:a16="http://schemas.microsoft.com/office/drawing/2014/main" id="{53BF6060-1F13-4A17-A555-ED711FFF2807}"/>
              </a:ext>
            </a:extLst>
          </p:cNvPr>
          <p:cNvSpPr txBox="1"/>
          <p:nvPr/>
        </p:nvSpPr>
        <p:spPr>
          <a:xfrm>
            <a:off x="783452" y="1254517"/>
            <a:ext cx="8339096" cy="2273828"/>
          </a:xfrm>
          <a:prstGeom prst="rect">
            <a:avLst/>
          </a:prstGeom>
          <a:noFill/>
        </p:spPr>
        <p:txBody>
          <a:bodyPr wrap="square" rtlCol="0">
            <a:spAutoFit/>
          </a:bodyPr>
          <a:lstStyle/>
          <a:p>
            <a:pPr>
              <a:lnSpc>
                <a:spcPct val="150000"/>
              </a:lnSpc>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　私たちは、「相談されたら断らない」という経営方針を掲げて多くの企業から、事業承継、事業再編、事業再生等の経営課題の相談を受け、Ｍ＆Ａによるソリューションを提案し、１件でも多くの成約実現を目指しています。</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a:lnSpc>
                <a:spcPct val="150000"/>
              </a:lnSpc>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　企業の規模が小さいから断る、赤字だから断るということはなく、全ての案件を引き受け、できるだけ多くの企業の経営課題を解決するために付加価値のある提案を行い、中小企業のＭ＆Ａを推進することを経営理念として活動しています。</a:t>
            </a:r>
          </a:p>
        </p:txBody>
      </p:sp>
      <p:sp>
        <p:nvSpPr>
          <p:cNvPr id="15" name="フッター プレースホルダー 1">
            <a:extLst>
              <a:ext uri="{FF2B5EF4-FFF2-40B4-BE49-F238E27FC236}">
                <a16:creationId xmlns:a16="http://schemas.microsoft.com/office/drawing/2014/main" id="{7D2AA196-9FBE-CCB6-A49A-11C5ACB19E23}"/>
              </a:ext>
            </a:extLst>
          </p:cNvPr>
          <p:cNvSpPr>
            <a:spLocks noGrp="1"/>
          </p:cNvSpPr>
          <p:nvPr>
            <p:ph type="ftr" sz="quarter" idx="11"/>
          </p:nvPr>
        </p:nvSpPr>
        <p:spPr>
          <a:xfrm>
            <a:off x="3281363" y="6356351"/>
            <a:ext cx="3343275" cy="365125"/>
          </a:xfrm>
        </p:spPr>
        <p:txBody>
          <a:bodyPr/>
          <a:lstStyle/>
          <a:p>
            <a:r>
              <a:rPr lang="fr-FR" altLang="ja-JP"/>
              <a:t>Ⓒ 2022 Japan M&amp;A Solution Inc.</a:t>
            </a:r>
            <a:endParaRPr kumimoji="1" lang="ja-JP" altLang="en-US" dirty="0"/>
          </a:p>
        </p:txBody>
      </p:sp>
    </p:spTree>
    <p:extLst>
      <p:ext uri="{BB962C8B-B14F-4D97-AF65-F5344CB8AC3E}">
        <p14:creationId xmlns:p14="http://schemas.microsoft.com/office/powerpoint/2010/main" val="249886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591A67C-41E0-4587-BC42-EC65EC54401F}"/>
              </a:ext>
            </a:extLst>
          </p:cNvPr>
          <p:cNvPicPr>
            <a:picLocks noChangeAspect="1"/>
          </p:cNvPicPr>
          <p:nvPr/>
        </p:nvPicPr>
        <p:blipFill>
          <a:blip r:embed="rId3"/>
          <a:stretch>
            <a:fillRect/>
          </a:stretch>
        </p:blipFill>
        <p:spPr>
          <a:xfrm>
            <a:off x="838567" y="1216563"/>
            <a:ext cx="954338" cy="1221122"/>
          </a:xfrm>
          <a:prstGeom prst="rect">
            <a:avLst/>
          </a:prstGeom>
          <a:effectLst>
            <a:outerShdw blurRad="50800" dist="38100" dir="13500000" algn="br" rotWithShape="0">
              <a:prstClr val="black">
                <a:alpha val="40000"/>
              </a:prstClr>
            </a:outerShdw>
          </a:effectLst>
        </p:spPr>
      </p:pic>
      <p:sp>
        <p:nvSpPr>
          <p:cNvPr id="18" name="正方形/長方形 17">
            <a:extLst>
              <a:ext uri="{FF2B5EF4-FFF2-40B4-BE49-F238E27FC236}">
                <a16:creationId xmlns:a16="http://schemas.microsoft.com/office/drawing/2014/main" id="{C842FBCC-B268-4154-AE46-A6EF86A4E1A0}"/>
              </a:ext>
            </a:extLst>
          </p:cNvPr>
          <p:cNvSpPr/>
          <p:nvPr/>
        </p:nvSpPr>
        <p:spPr>
          <a:xfrm>
            <a:off x="1805057" y="1216562"/>
            <a:ext cx="2908831" cy="1267014"/>
          </a:xfrm>
          <a:prstGeom prst="rect">
            <a:avLst/>
          </a:prstGeom>
        </p:spPr>
        <p:txBody>
          <a:bodyPr wrap="square">
            <a:spAutoFit/>
          </a:bodyPr>
          <a:lstStyle/>
          <a:p>
            <a:pPr>
              <a:spcBef>
                <a:spcPts val="225"/>
              </a:spcBef>
            </a:pP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取締役</a:t>
            </a:r>
            <a:r>
              <a:rPr lang="ja-JP"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中島　秀浩</a:t>
            </a:r>
            <a:endParaRPr lang="en-US" altLang="ja-JP"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三和銀行（現三菱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UFJ</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銀行）に入行後、清水支店長、浅草・雷門支店長、神保町支店長等を歴任。</a:t>
            </a:r>
            <a:b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銀行在籍中に証券アナリスト試験に合格し、中小企業のオーナーからの相談を受け、資産承継、事業承継や事業再編・再生を経験。銀行支店長時代の経験や金融知識を活かし、メンバーのサポートを行う。</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横浜市立大学卒業</a:t>
            </a:r>
          </a:p>
        </p:txBody>
      </p:sp>
      <p:pic>
        <p:nvPicPr>
          <p:cNvPr id="19" name="図 18" descr="スーツを着ている男はスマイルしている&#10;&#10;自動的に生成された説明">
            <a:extLst>
              <a:ext uri="{FF2B5EF4-FFF2-40B4-BE49-F238E27FC236}">
                <a16:creationId xmlns:a16="http://schemas.microsoft.com/office/drawing/2014/main" id="{F4177ADF-3794-4BD9-80D3-8766A19C11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9655" y="4660562"/>
            <a:ext cx="955926" cy="1203712"/>
          </a:xfrm>
          <a:prstGeom prst="rect">
            <a:avLst/>
          </a:prstGeom>
          <a:effectLst>
            <a:outerShdw blurRad="50800" dist="38100" dir="13500000" algn="br" rotWithShape="0">
              <a:prstClr val="black">
                <a:alpha val="40000"/>
              </a:prstClr>
            </a:outerShdw>
          </a:effectLst>
        </p:spPr>
      </p:pic>
      <p:sp>
        <p:nvSpPr>
          <p:cNvPr id="21" name="正方形/長方形 20">
            <a:extLst>
              <a:ext uri="{FF2B5EF4-FFF2-40B4-BE49-F238E27FC236}">
                <a16:creationId xmlns:a16="http://schemas.microsoft.com/office/drawing/2014/main" id="{D7B55ED1-BA43-4789-B0BF-9FB8C9432843}"/>
              </a:ext>
            </a:extLst>
          </p:cNvPr>
          <p:cNvSpPr/>
          <p:nvPr/>
        </p:nvSpPr>
        <p:spPr>
          <a:xfrm>
            <a:off x="1812326" y="4619453"/>
            <a:ext cx="2913713" cy="1169551"/>
          </a:xfrm>
          <a:prstGeom prst="rect">
            <a:avLst/>
          </a:prstGeom>
        </p:spPr>
        <p:txBody>
          <a:bodyPr wrap="square">
            <a:spAutoFit/>
          </a:bodyPr>
          <a:lstStyle/>
          <a:p>
            <a:pPr>
              <a:spcBef>
                <a:spcPts val="225"/>
              </a:spcBef>
            </a:pP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常務執行役員</a:t>
            </a:r>
            <a:r>
              <a:rPr lang="ja-JP"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谷垣　俊一郎</a:t>
            </a:r>
            <a:endParaRPr lang="en-US" altLang="zh-TW"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上場企業の資本性資金調達など数多くのＭ＆Ａに関与してきた。上場会社に対する</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TOB</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のバイサイドアドバイザー等、主に上場会社の成長戦略を資本面からサポートする案件に強みを発揮する。当社の設立メンバーとして、主にファンド、上場会社とのリレーションおよび大型案件の対応を担当。</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endPar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関西学院大学卒業</a:t>
            </a:r>
          </a:p>
        </p:txBody>
      </p:sp>
      <p:pic>
        <p:nvPicPr>
          <p:cNvPr id="23" name="図 22">
            <a:extLst>
              <a:ext uri="{FF2B5EF4-FFF2-40B4-BE49-F238E27FC236}">
                <a16:creationId xmlns:a16="http://schemas.microsoft.com/office/drawing/2014/main" id="{C9ACC94F-DE42-4464-A595-849B8D1688E3}"/>
              </a:ext>
            </a:extLst>
          </p:cNvPr>
          <p:cNvPicPr>
            <a:picLocks noChangeAspect="1"/>
          </p:cNvPicPr>
          <p:nvPr/>
        </p:nvPicPr>
        <p:blipFill>
          <a:blip r:embed="rId5"/>
          <a:stretch>
            <a:fillRect/>
          </a:stretch>
        </p:blipFill>
        <p:spPr>
          <a:xfrm>
            <a:off x="4953001" y="2914530"/>
            <a:ext cx="947985" cy="1203711"/>
          </a:xfrm>
          <a:prstGeom prst="rect">
            <a:avLst/>
          </a:prstGeom>
          <a:effectLst>
            <a:outerShdw blurRad="50800" dist="38100" dir="13500000" algn="br" rotWithShape="0">
              <a:prstClr val="black">
                <a:alpha val="40000"/>
              </a:prstClr>
            </a:outerShdw>
          </a:effectLst>
        </p:spPr>
      </p:pic>
      <p:sp>
        <p:nvSpPr>
          <p:cNvPr id="24" name="正方形/長方形 23">
            <a:extLst>
              <a:ext uri="{FF2B5EF4-FFF2-40B4-BE49-F238E27FC236}">
                <a16:creationId xmlns:a16="http://schemas.microsoft.com/office/drawing/2014/main" id="{25EC9AB5-BAEC-4E8C-8B78-31F89AD9417E}"/>
              </a:ext>
            </a:extLst>
          </p:cNvPr>
          <p:cNvSpPr/>
          <p:nvPr/>
        </p:nvSpPr>
        <p:spPr>
          <a:xfrm>
            <a:off x="5956126" y="2780254"/>
            <a:ext cx="2834063" cy="1441420"/>
          </a:xfrm>
          <a:prstGeom prst="rect">
            <a:avLst/>
          </a:prstGeom>
        </p:spPr>
        <p:txBody>
          <a:bodyPr wrap="square">
            <a:spAutoFit/>
          </a:bodyPr>
          <a:lstStyle/>
          <a:p>
            <a:pPr>
              <a:spcBef>
                <a:spcPts val="225"/>
              </a:spcBef>
            </a:pP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常勤監査役</a:t>
            </a:r>
            <a:r>
              <a:rPr lang="ja-JP"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五十嵐　敬喜</a:t>
            </a: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三和銀行（現三菱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UFJ</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銀行）に入行後、</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2002</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年から三和総合研究所のエコノミストとして経済講演活動に従事。</a:t>
            </a: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官庁、米銀への出向も経験し、ニューヨークに</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9</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年間駐在。亜細亜大学経済学部特任教授、専修大学大学院経済学研究科客員教授（</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2021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年～）。テレビ東京系の「ワールドビジネスサテライト」、「モーニングサテライト」のレギュラーコメンテーターを</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10</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数年にわたって務めた。</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endPar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京都大学卒業</a:t>
            </a:r>
          </a:p>
        </p:txBody>
      </p:sp>
      <p:pic>
        <p:nvPicPr>
          <p:cNvPr id="25" name="図 24">
            <a:extLst>
              <a:ext uri="{FF2B5EF4-FFF2-40B4-BE49-F238E27FC236}">
                <a16:creationId xmlns:a16="http://schemas.microsoft.com/office/drawing/2014/main" id="{B20996C9-780A-4086-977C-EF63DE3769A9}"/>
              </a:ext>
            </a:extLst>
          </p:cNvPr>
          <p:cNvPicPr>
            <a:picLocks noChangeAspect="1"/>
          </p:cNvPicPr>
          <p:nvPr/>
        </p:nvPicPr>
        <p:blipFill>
          <a:blip r:embed="rId6"/>
          <a:stretch>
            <a:fillRect/>
          </a:stretch>
        </p:blipFill>
        <p:spPr>
          <a:xfrm>
            <a:off x="4953001" y="1265244"/>
            <a:ext cx="949635" cy="1172441"/>
          </a:xfrm>
          <a:prstGeom prst="rect">
            <a:avLst/>
          </a:prstGeom>
          <a:effectLst>
            <a:outerShdw blurRad="50800" dist="38100" dir="13500000" algn="br" rotWithShape="0">
              <a:prstClr val="black">
                <a:alpha val="40000"/>
              </a:prstClr>
            </a:outerShdw>
          </a:effectLst>
        </p:spPr>
      </p:pic>
      <p:sp>
        <p:nvSpPr>
          <p:cNvPr id="26" name="正方形/長方形 25">
            <a:extLst>
              <a:ext uri="{FF2B5EF4-FFF2-40B4-BE49-F238E27FC236}">
                <a16:creationId xmlns:a16="http://schemas.microsoft.com/office/drawing/2014/main" id="{09C743FB-7946-4FD3-B320-A0359C294D58}"/>
              </a:ext>
            </a:extLst>
          </p:cNvPr>
          <p:cNvSpPr/>
          <p:nvPr/>
        </p:nvSpPr>
        <p:spPr>
          <a:xfrm>
            <a:off x="5956126" y="1150834"/>
            <a:ext cx="3142745" cy="1441420"/>
          </a:xfrm>
          <a:prstGeom prst="rect">
            <a:avLst/>
          </a:prstGeom>
        </p:spPr>
        <p:txBody>
          <a:bodyPr wrap="square">
            <a:spAutoFit/>
          </a:bodyPr>
          <a:lstStyle/>
          <a:p>
            <a:pPr>
              <a:spcBef>
                <a:spcPts val="225"/>
              </a:spcBef>
            </a:pPr>
            <a:r>
              <a:rPr lang="ja-JP"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取締役　</a:t>
            </a: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杉山　道郎</a:t>
            </a:r>
            <a:endParaRPr lang="en-US" altLang="zh-TW"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国内大手証券会社を経て、みずほ銀行にてＭ＆Ａアドバイザリー業務に従事。上場メーカーの非公開化</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MBO</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CV</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Ｓチェーン買収、企業グループの再編などにアドバイザーとして関与。その後、政府系投資ファンドの地域経済活性化支援機構（</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REVIC</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）で投資業務に従事し、主な実績として、急成長中の中堅化粧品メーカーへの投資実行およびハンズオン支援、モニタリングを担当。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endPar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上智大学法学部法律学科卒業、日本大学法科大学院修了　</a:t>
            </a:r>
          </a:p>
          <a:p>
            <a:pPr>
              <a:spcBef>
                <a:spcPts val="225"/>
              </a:spcBef>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司法試験最終合格</a:t>
            </a:r>
          </a:p>
        </p:txBody>
      </p:sp>
      <p:cxnSp>
        <p:nvCxnSpPr>
          <p:cNvPr id="4" name="直線コネクタ 3">
            <a:extLst>
              <a:ext uri="{FF2B5EF4-FFF2-40B4-BE49-F238E27FC236}">
                <a16:creationId xmlns:a16="http://schemas.microsoft.com/office/drawing/2014/main" id="{78B10130-BB22-41DE-BB52-F64382849E23}"/>
              </a:ext>
            </a:extLst>
          </p:cNvPr>
          <p:cNvCxnSpPr>
            <a:cxnSpLocks/>
          </p:cNvCxnSpPr>
          <p:nvPr/>
        </p:nvCxnSpPr>
        <p:spPr>
          <a:xfrm>
            <a:off x="874333" y="2648502"/>
            <a:ext cx="8139327" cy="0"/>
          </a:xfrm>
          <a:prstGeom prst="line">
            <a:avLst/>
          </a:prstGeom>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76017FBF-6985-47A1-AD6C-01C0696171EC}"/>
              </a:ext>
            </a:extLst>
          </p:cNvPr>
          <p:cNvCxnSpPr>
            <a:cxnSpLocks/>
          </p:cNvCxnSpPr>
          <p:nvPr/>
        </p:nvCxnSpPr>
        <p:spPr>
          <a:xfrm>
            <a:off x="4713888" y="1235266"/>
            <a:ext cx="12151" cy="4771479"/>
          </a:xfrm>
          <a:prstGeom prst="line">
            <a:avLst/>
          </a:prstGeom>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A056193-858B-4C24-802D-B439DDE6E23D}"/>
              </a:ext>
            </a:extLst>
          </p:cNvPr>
          <p:cNvCxnSpPr>
            <a:cxnSpLocks/>
          </p:cNvCxnSpPr>
          <p:nvPr/>
        </p:nvCxnSpPr>
        <p:spPr>
          <a:xfrm>
            <a:off x="874332" y="4353425"/>
            <a:ext cx="8139327" cy="0"/>
          </a:xfrm>
          <a:prstGeom prst="line">
            <a:avLst/>
          </a:prstGeom>
          <a:ln/>
        </p:spPr>
        <p:style>
          <a:lnRef idx="1">
            <a:schemeClr val="dk1"/>
          </a:lnRef>
          <a:fillRef idx="0">
            <a:schemeClr val="dk1"/>
          </a:fillRef>
          <a:effectRef idx="0">
            <a:schemeClr val="dk1"/>
          </a:effectRef>
          <a:fontRef idx="minor">
            <a:schemeClr val="tx1"/>
          </a:fontRef>
        </p:style>
      </p:cxnSp>
      <p:sp>
        <p:nvSpPr>
          <p:cNvPr id="11" name="スライド番号プレースホルダー 10">
            <a:extLst>
              <a:ext uri="{FF2B5EF4-FFF2-40B4-BE49-F238E27FC236}">
                <a16:creationId xmlns:a16="http://schemas.microsoft.com/office/drawing/2014/main" id="{1A0E745B-8185-4719-9644-6EE91F56EDF7}"/>
              </a:ext>
            </a:extLst>
          </p:cNvPr>
          <p:cNvSpPr>
            <a:spLocks noGrp="1"/>
          </p:cNvSpPr>
          <p:nvPr>
            <p:ph type="sldNum" sz="quarter" idx="12"/>
          </p:nvPr>
        </p:nvSpPr>
        <p:spPr/>
        <p:txBody>
          <a:bodyPr/>
          <a:lstStyle/>
          <a:p>
            <a:fld id="{7A7CC359-C221-4191-8B2A-4C3FB14C6D20}" type="slidenum">
              <a:rPr kumimoji="1" lang="ja-JP" altLang="en-US" smtClean="0"/>
              <a:t>5</a:t>
            </a:fld>
            <a:endParaRPr kumimoji="1" lang="ja-JP" altLang="en-US"/>
          </a:p>
        </p:txBody>
      </p:sp>
      <p:pic>
        <p:nvPicPr>
          <p:cNvPr id="30" name="図 29" descr="スーツを着た男性&#10;&#10;自動的に生成された説明">
            <a:extLst>
              <a:ext uri="{FF2B5EF4-FFF2-40B4-BE49-F238E27FC236}">
                <a16:creationId xmlns:a16="http://schemas.microsoft.com/office/drawing/2014/main" id="{7D659758-FAA3-4DB2-BE10-03027ADF67B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698" r="10085"/>
          <a:stretch/>
        </p:blipFill>
        <p:spPr>
          <a:xfrm>
            <a:off x="4969160" y="4632904"/>
            <a:ext cx="933476" cy="1231370"/>
          </a:xfrm>
          <a:prstGeom prst="rect">
            <a:avLst/>
          </a:prstGeom>
          <a:effectLst>
            <a:outerShdw blurRad="50800" dist="38100" dir="13500000" algn="br" rotWithShape="0">
              <a:prstClr val="black">
                <a:alpha val="40000"/>
              </a:prstClr>
            </a:outerShdw>
          </a:effectLst>
        </p:spPr>
      </p:pic>
      <p:sp>
        <p:nvSpPr>
          <p:cNvPr id="32" name="正方形/長方形 31">
            <a:extLst>
              <a:ext uri="{FF2B5EF4-FFF2-40B4-BE49-F238E27FC236}">
                <a16:creationId xmlns:a16="http://schemas.microsoft.com/office/drawing/2014/main" id="{774D0F1D-62A3-48B3-B66E-F97D0D5BBBD5}"/>
              </a:ext>
            </a:extLst>
          </p:cNvPr>
          <p:cNvSpPr/>
          <p:nvPr/>
        </p:nvSpPr>
        <p:spPr>
          <a:xfrm>
            <a:off x="5956126" y="4660561"/>
            <a:ext cx="3142745" cy="1179810"/>
          </a:xfrm>
          <a:prstGeom prst="rect">
            <a:avLst/>
          </a:prstGeom>
        </p:spPr>
        <p:txBody>
          <a:bodyPr wrap="square">
            <a:spAutoFit/>
          </a:bodyPr>
          <a:lstStyle/>
          <a:p>
            <a:pPr>
              <a:spcBef>
                <a:spcPts val="225"/>
              </a:spcBef>
            </a:pPr>
            <a:r>
              <a:rPr lang="zh-TW"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執行役員</a:t>
            </a:r>
            <a:r>
              <a:rPr lang="ja-JP"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　文山　和樹</a:t>
            </a:r>
            <a:endParaRPr lang="en-US" altLang="zh-TW"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熱意をもって仕事に取り組み、数多くのＭ＆Ａの経験と成約実績がある。</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幅広いネットワークを持ち、交渉力もあるため当社内でも高い成約率を誇る。</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endPar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早稲田大学卒業</a:t>
            </a:r>
          </a:p>
        </p:txBody>
      </p:sp>
      <p:sp>
        <p:nvSpPr>
          <p:cNvPr id="28" name="正方形/長方形 27">
            <a:extLst>
              <a:ext uri="{FF2B5EF4-FFF2-40B4-BE49-F238E27FC236}">
                <a16:creationId xmlns:a16="http://schemas.microsoft.com/office/drawing/2014/main" id="{5A0BECC0-9C9E-4A33-888A-672879A4487F}"/>
              </a:ext>
            </a:extLst>
          </p:cNvPr>
          <p:cNvSpPr/>
          <p:nvPr/>
        </p:nvSpPr>
        <p:spPr>
          <a:xfrm>
            <a:off x="1831829" y="2936318"/>
            <a:ext cx="3142745" cy="1215717"/>
          </a:xfrm>
          <a:prstGeom prst="rect">
            <a:avLst/>
          </a:prstGeom>
        </p:spPr>
        <p:txBody>
          <a:bodyPr wrap="square">
            <a:spAutoFit/>
          </a:bodyPr>
          <a:lstStyle/>
          <a:p>
            <a:pPr>
              <a:spcBef>
                <a:spcPts val="225"/>
              </a:spcBef>
            </a:pPr>
            <a:r>
              <a:rPr lang="ja-JP" altLang="en-US"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rPr>
              <a:t>取締役（社外）𫝆﨑　恭生</a:t>
            </a:r>
            <a:endParaRPr lang="en-US" altLang="ja-JP" sz="900" b="1" dirty="0">
              <a:solidFill>
                <a:schemeClr val="accent1">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上場企業を始め複数の会社で経営に参画した実績を</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持つ。</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2021</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年から当社の社外取締役として参画。</a:t>
            </a: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今までの経験から当社のガバナンス体制の構築に</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寄与している。</a:t>
            </a:r>
          </a:p>
          <a:p>
            <a:pPr>
              <a:spcBef>
                <a:spcPts val="225"/>
              </a:spcBef>
            </a:pP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a:spcBef>
                <a:spcPts val="225"/>
              </a:spcBef>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一橋大学卒業</a:t>
            </a:r>
          </a:p>
        </p:txBody>
      </p:sp>
      <p:pic>
        <p:nvPicPr>
          <p:cNvPr id="7" name="図 6" descr="スーツを着た男性&#10;&#10;自動的に生成された説明">
            <a:extLst>
              <a:ext uri="{FF2B5EF4-FFF2-40B4-BE49-F238E27FC236}">
                <a16:creationId xmlns:a16="http://schemas.microsoft.com/office/drawing/2014/main" id="{50F7BED3-75D4-48E9-8A96-E6A91B885E1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68" t="4515" r="2656" b="10807"/>
          <a:stretch/>
        </p:blipFill>
        <p:spPr>
          <a:xfrm>
            <a:off x="853372" y="2914530"/>
            <a:ext cx="978456" cy="1203711"/>
          </a:xfrm>
          <a:prstGeom prst="rect">
            <a:avLst/>
          </a:prstGeom>
          <a:effectLst>
            <a:outerShdw blurRad="50800" dist="38100" dir="13500000" algn="br" rotWithShape="0">
              <a:prstClr val="black">
                <a:alpha val="40000"/>
              </a:prstClr>
            </a:outerShdw>
          </a:effectLst>
        </p:spPr>
      </p:pic>
      <p:sp>
        <p:nvSpPr>
          <p:cNvPr id="20" name="タイトル 12">
            <a:extLst>
              <a:ext uri="{FF2B5EF4-FFF2-40B4-BE49-F238E27FC236}">
                <a16:creationId xmlns:a16="http://schemas.microsoft.com/office/drawing/2014/main" id="{4C245AAC-1BDC-4DDE-8A50-CD10D7213472}"/>
              </a:ext>
            </a:extLst>
          </p:cNvPr>
          <p:cNvSpPr txBox="1">
            <a:spLocks/>
          </p:cNvSpPr>
          <p:nvPr/>
        </p:nvSpPr>
        <p:spPr>
          <a:xfrm>
            <a:off x="402371" y="566160"/>
            <a:ext cx="5553755" cy="318647"/>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主要な役職員</a:t>
            </a:r>
          </a:p>
        </p:txBody>
      </p:sp>
      <p:sp>
        <p:nvSpPr>
          <p:cNvPr id="31" name="フッター プレースホルダー 1">
            <a:extLst>
              <a:ext uri="{FF2B5EF4-FFF2-40B4-BE49-F238E27FC236}">
                <a16:creationId xmlns:a16="http://schemas.microsoft.com/office/drawing/2014/main" id="{B1E860EC-B981-51E9-301B-748E7DA5934B}"/>
              </a:ext>
            </a:extLst>
          </p:cNvPr>
          <p:cNvSpPr>
            <a:spLocks noGrp="1"/>
          </p:cNvSpPr>
          <p:nvPr>
            <p:ph type="ftr" sz="quarter" idx="11"/>
          </p:nvPr>
        </p:nvSpPr>
        <p:spPr>
          <a:xfrm>
            <a:off x="3281363" y="6356351"/>
            <a:ext cx="3343275" cy="365125"/>
          </a:xfrm>
        </p:spPr>
        <p:txBody>
          <a:bodyPr/>
          <a:lstStyle/>
          <a:p>
            <a:r>
              <a:rPr lang="fr-FR" altLang="ja-JP"/>
              <a:t>Ⓒ 2022 Japan M&amp;A Solution Inc.</a:t>
            </a:r>
            <a:endParaRPr kumimoji="1" lang="ja-JP" altLang="en-US" dirty="0"/>
          </a:p>
        </p:txBody>
      </p:sp>
    </p:spTree>
    <p:extLst>
      <p:ext uri="{BB962C8B-B14F-4D97-AF65-F5344CB8AC3E}">
        <p14:creationId xmlns:p14="http://schemas.microsoft.com/office/powerpoint/2010/main" val="19302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6</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8" name="タイトル 12">
            <a:extLst>
              <a:ext uri="{FF2B5EF4-FFF2-40B4-BE49-F238E27FC236}">
                <a16:creationId xmlns:a16="http://schemas.microsoft.com/office/drawing/2014/main" id="{64D54C54-C0A5-4D82-9AC1-A212847423C9}"/>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ポリシー</a:t>
            </a:r>
          </a:p>
        </p:txBody>
      </p:sp>
      <p:sp>
        <p:nvSpPr>
          <p:cNvPr id="9" name="テキスト ボックス 8">
            <a:extLst>
              <a:ext uri="{FF2B5EF4-FFF2-40B4-BE49-F238E27FC236}">
                <a16:creationId xmlns:a16="http://schemas.microsoft.com/office/drawing/2014/main" id="{7FD3D1FE-5D23-43F6-B1BE-5BC1834777A6}"/>
              </a:ext>
            </a:extLst>
          </p:cNvPr>
          <p:cNvSpPr txBox="1"/>
          <p:nvPr/>
        </p:nvSpPr>
        <p:spPr>
          <a:xfrm>
            <a:off x="309566" y="1234207"/>
            <a:ext cx="9417964" cy="593560"/>
          </a:xfrm>
          <a:prstGeom prst="rect">
            <a:avLst/>
          </a:prstGeom>
          <a:noFill/>
        </p:spPr>
        <p:txBody>
          <a:bodyPr wrap="none" lIns="91440" tIns="45720" rIns="91440" bIns="45720" rtlCol="0" anchor="t">
            <a:spAutoFit/>
          </a:bodyPr>
          <a:lstStyle/>
          <a:p>
            <a:pPr algn="ctr">
              <a:lnSpc>
                <a:spcPct val="150000"/>
              </a:lnSpc>
            </a:pPr>
            <a:r>
              <a:rPr lang="ja-JP" altLang="en-US" sz="2400" b="1" dirty="0">
                <a:latin typeface="游ゴシック"/>
                <a:ea typeface="游ゴシック"/>
              </a:rPr>
              <a:t>私たちは、相談されたら断らないＭ＆Ａアドバイザリー会社です。</a:t>
            </a:r>
          </a:p>
        </p:txBody>
      </p:sp>
      <p:sp>
        <p:nvSpPr>
          <p:cNvPr id="11" name="テキスト ボックス 10">
            <a:extLst>
              <a:ext uri="{FF2B5EF4-FFF2-40B4-BE49-F238E27FC236}">
                <a16:creationId xmlns:a16="http://schemas.microsoft.com/office/drawing/2014/main" id="{26660C46-93C7-44F7-97AC-9D1FF9412444}"/>
              </a:ext>
            </a:extLst>
          </p:cNvPr>
          <p:cNvSpPr txBox="1"/>
          <p:nvPr/>
        </p:nvSpPr>
        <p:spPr>
          <a:xfrm>
            <a:off x="1110268" y="2628869"/>
            <a:ext cx="7816559" cy="796500"/>
          </a:xfrm>
          <a:prstGeom prst="rect">
            <a:avLst/>
          </a:prstGeom>
          <a:noFill/>
        </p:spPr>
        <p:txBody>
          <a:bodyPr wrap="square" lIns="91440" tIns="45720" rIns="91440" bIns="45720" rtlCol="0" anchor="t">
            <a:spAutoFit/>
          </a:bodyPr>
          <a:lstStyle/>
          <a:p>
            <a:pPr>
              <a:lnSpc>
                <a:spcPct val="150000"/>
              </a:lnSpc>
            </a:pPr>
            <a:r>
              <a:rPr lang="ja-JP" altLang="en-US" sz="1600" dirty="0">
                <a:latin typeface="游ゴシック" panose="020B0400000000000000" pitchFamily="50" charset="-128"/>
                <a:ea typeface="游ゴシック" panose="020B0400000000000000" pitchFamily="50" charset="-128"/>
              </a:rPr>
              <a:t>私たちは、</a:t>
            </a: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相談されたら断らない</a:t>
            </a: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日本で唯一のＭ＆Ａアドバイザリー会社です。</a:t>
            </a:r>
            <a:endParaRPr lang="en-US" altLang="ja-JP" sz="1600" dirty="0">
              <a:latin typeface="游ゴシック" panose="020B0400000000000000" pitchFamily="50" charset="-128"/>
              <a:ea typeface="游ゴシック" panose="020B0400000000000000" pitchFamily="50" charset="-128"/>
            </a:endParaRPr>
          </a:p>
          <a:p>
            <a:pPr>
              <a:lnSpc>
                <a:spcPct val="150000"/>
              </a:lnSpc>
            </a:pPr>
            <a:r>
              <a:rPr lang="ja-JP" altLang="en-US" sz="1600" dirty="0">
                <a:latin typeface="游ゴシック" panose="020B0400000000000000" pitchFamily="50" charset="-128"/>
                <a:ea typeface="游ゴシック" panose="020B0400000000000000" pitchFamily="50" charset="-128"/>
              </a:rPr>
              <a:t>“規模が小さいから”“赤字企業だから”といって断ることはありません。</a:t>
            </a:r>
          </a:p>
        </p:txBody>
      </p:sp>
      <p:sp>
        <p:nvSpPr>
          <p:cNvPr id="12" name="テキスト ボックス 11">
            <a:extLst>
              <a:ext uri="{FF2B5EF4-FFF2-40B4-BE49-F238E27FC236}">
                <a16:creationId xmlns:a16="http://schemas.microsoft.com/office/drawing/2014/main" id="{44E3F88A-0978-4C5E-BEC8-0C28051856E3}"/>
              </a:ext>
            </a:extLst>
          </p:cNvPr>
          <p:cNvSpPr txBox="1"/>
          <p:nvPr/>
        </p:nvSpPr>
        <p:spPr>
          <a:xfrm>
            <a:off x="1110268" y="3980005"/>
            <a:ext cx="8256555" cy="796500"/>
          </a:xfrm>
          <a:prstGeom prst="rect">
            <a:avLst/>
          </a:prstGeom>
          <a:noFill/>
        </p:spPr>
        <p:txBody>
          <a:bodyPr wrap="square" lIns="91440" tIns="45720" rIns="91440" bIns="45720" rtlCol="0" anchor="t">
            <a:spAutoFit/>
          </a:bodyPr>
          <a:lstStyle/>
          <a:p>
            <a:pPr>
              <a:lnSpc>
                <a:spcPct val="150000"/>
              </a:lnSpc>
            </a:pPr>
            <a:r>
              <a:rPr lang="ja-JP" altLang="en-US" sz="1600" dirty="0">
                <a:latin typeface="游ゴシック" panose="020B0400000000000000" pitchFamily="50" charset="-128"/>
                <a:ea typeface="游ゴシック" panose="020B0400000000000000" pitchFamily="50" charset="-128"/>
              </a:rPr>
              <a:t>私たちは、常にお客様の立場に立ち、最適なソリューションを提案します。</a:t>
            </a:r>
          </a:p>
          <a:p>
            <a:pPr>
              <a:lnSpc>
                <a:spcPct val="150000"/>
              </a:lnSpc>
            </a:pPr>
            <a:r>
              <a:rPr lang="ja-JP" altLang="en-US" sz="1600" dirty="0">
                <a:latin typeface="游ゴシック" panose="020B0400000000000000" pitchFamily="50" charset="-128"/>
                <a:ea typeface="游ゴシック" panose="020B0400000000000000" pitchFamily="50" charset="-128"/>
              </a:rPr>
              <a:t>アドバイザーとしてお客様に適したＭ＆Ａを提案し、満足度の高いＭ＆Ａを目指します。</a:t>
            </a:r>
          </a:p>
        </p:txBody>
      </p:sp>
      <p:sp>
        <p:nvSpPr>
          <p:cNvPr id="13" name="テキスト ボックス 12">
            <a:extLst>
              <a:ext uri="{FF2B5EF4-FFF2-40B4-BE49-F238E27FC236}">
                <a16:creationId xmlns:a16="http://schemas.microsoft.com/office/drawing/2014/main" id="{C787A6C2-2949-4007-B865-ECB5006DC17B}"/>
              </a:ext>
            </a:extLst>
          </p:cNvPr>
          <p:cNvSpPr txBox="1"/>
          <p:nvPr/>
        </p:nvSpPr>
        <p:spPr>
          <a:xfrm>
            <a:off x="1110268" y="5460453"/>
            <a:ext cx="8372841" cy="673389"/>
          </a:xfrm>
          <a:prstGeom prst="rect">
            <a:avLst/>
          </a:prstGeom>
          <a:noFill/>
        </p:spPr>
        <p:txBody>
          <a:bodyPr wrap="square" lIns="91440" tIns="45720" rIns="91440" bIns="45720" rtlCol="0" anchor="t">
            <a:spAutoFit/>
          </a:bodyPr>
          <a:lstStyle/>
          <a:p>
            <a:r>
              <a:rPr lang="ja-JP" altLang="en-US" sz="1600" dirty="0">
                <a:latin typeface="游ゴシック" panose="020B0400000000000000" pitchFamily="50" charset="-128"/>
                <a:ea typeface="游ゴシック" panose="020B0400000000000000" pitchFamily="50" charset="-128"/>
              </a:rPr>
              <a:t>プロセス管理を徹底することにより、高い成約率、短期間での成約を目指します。</a:t>
            </a:r>
          </a:p>
          <a:p>
            <a:pPr>
              <a:lnSpc>
                <a:spcPct val="150000"/>
              </a:lnSpc>
            </a:pPr>
            <a:r>
              <a:rPr lang="ja-JP" altLang="en-US" sz="1600" dirty="0">
                <a:latin typeface="游ゴシック" panose="020B0400000000000000" pitchFamily="50" charset="-128"/>
                <a:ea typeface="游ゴシック" panose="020B0400000000000000" pitchFamily="50" charset="-128"/>
              </a:rPr>
              <a:t>案件の規模や内容に関わらず、きちんとした分析・資料作成・マーケティングを行います。</a:t>
            </a:r>
            <a:endParaRPr lang="en-US" altLang="ja-JP" sz="1600" dirty="0">
              <a:latin typeface="游ゴシック" panose="020B0400000000000000" pitchFamily="50" charset="-128"/>
              <a:ea typeface="游ゴシック" panose="020B0400000000000000" pitchFamily="50" charset="-128"/>
            </a:endParaRPr>
          </a:p>
        </p:txBody>
      </p:sp>
      <p:sp>
        <p:nvSpPr>
          <p:cNvPr id="14" name="矢印: 五方向 13">
            <a:extLst>
              <a:ext uri="{FF2B5EF4-FFF2-40B4-BE49-F238E27FC236}">
                <a16:creationId xmlns:a16="http://schemas.microsoft.com/office/drawing/2014/main" id="{4FD31082-3B33-4A3A-A33E-4ED2BB71C079}"/>
              </a:ext>
            </a:extLst>
          </p:cNvPr>
          <p:cNvSpPr/>
          <p:nvPr/>
        </p:nvSpPr>
        <p:spPr>
          <a:xfrm>
            <a:off x="649006" y="2123547"/>
            <a:ext cx="3410978" cy="472163"/>
          </a:xfrm>
          <a:prstGeom prst="homePlate">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28DCC0C3-01A1-4DB5-9884-CC10F1A61C77}"/>
              </a:ext>
            </a:extLst>
          </p:cNvPr>
          <p:cNvSpPr txBox="1"/>
          <p:nvPr/>
        </p:nvSpPr>
        <p:spPr>
          <a:xfrm>
            <a:off x="649005" y="2174466"/>
            <a:ext cx="3031599" cy="400110"/>
          </a:xfrm>
          <a:prstGeom prst="rect">
            <a:avLst/>
          </a:prstGeom>
          <a:noFill/>
        </p:spPr>
        <p:txBody>
          <a:bodyPr wrap="none" rtlCol="0">
            <a:spAutoFit/>
          </a:bodyPr>
          <a:lstStyle/>
          <a:p>
            <a:pPr algn="ctr"/>
            <a:r>
              <a:rPr lang="ja-JP" altLang="en-US" sz="2000" b="1" spc="-150" dirty="0">
                <a:latin typeface="游ゴシック" panose="020B0400000000000000" pitchFamily="50" charset="-128"/>
                <a:ea typeface="游ゴシック" panose="020B0400000000000000" pitchFamily="50" charset="-128"/>
              </a:rPr>
              <a:t>１．相談されたら断らない</a:t>
            </a:r>
          </a:p>
        </p:txBody>
      </p:sp>
      <p:sp>
        <p:nvSpPr>
          <p:cNvPr id="16" name="矢印: 五方向 15">
            <a:extLst>
              <a:ext uri="{FF2B5EF4-FFF2-40B4-BE49-F238E27FC236}">
                <a16:creationId xmlns:a16="http://schemas.microsoft.com/office/drawing/2014/main" id="{10439D65-3D4F-4A20-AAEA-3A76CF3C4A37}"/>
              </a:ext>
            </a:extLst>
          </p:cNvPr>
          <p:cNvSpPr/>
          <p:nvPr/>
        </p:nvSpPr>
        <p:spPr>
          <a:xfrm>
            <a:off x="670755" y="3502451"/>
            <a:ext cx="3415584" cy="472163"/>
          </a:xfrm>
          <a:prstGeom prst="homePlate">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D43295AF-EAB9-4790-8E8F-83F4F629A156}"/>
              </a:ext>
            </a:extLst>
          </p:cNvPr>
          <p:cNvSpPr txBox="1"/>
          <p:nvPr/>
        </p:nvSpPr>
        <p:spPr>
          <a:xfrm>
            <a:off x="672351" y="3546890"/>
            <a:ext cx="2319866" cy="400110"/>
          </a:xfrm>
          <a:prstGeom prst="rect">
            <a:avLst/>
          </a:prstGeom>
          <a:noFill/>
        </p:spPr>
        <p:txBody>
          <a:bodyPr wrap="none" rtlCol="0">
            <a:spAutoFit/>
          </a:bodyPr>
          <a:lstStyle/>
          <a:p>
            <a:pPr algn="ctr"/>
            <a:r>
              <a:rPr lang="ja-JP" altLang="en-US" sz="2000" b="1" spc="-150" dirty="0">
                <a:latin typeface="游ゴシック" panose="020B0400000000000000" pitchFamily="50" charset="-128"/>
                <a:ea typeface="游ゴシック" panose="020B0400000000000000" pitchFamily="50" charset="-128"/>
              </a:rPr>
              <a:t>２．お客様のために</a:t>
            </a:r>
          </a:p>
        </p:txBody>
      </p:sp>
      <p:sp>
        <p:nvSpPr>
          <p:cNvPr id="18" name="矢印: 五方向 17">
            <a:extLst>
              <a:ext uri="{FF2B5EF4-FFF2-40B4-BE49-F238E27FC236}">
                <a16:creationId xmlns:a16="http://schemas.microsoft.com/office/drawing/2014/main" id="{EA50A9EE-33A3-4AF1-8B75-1949F7CE6430}"/>
              </a:ext>
            </a:extLst>
          </p:cNvPr>
          <p:cNvSpPr/>
          <p:nvPr/>
        </p:nvSpPr>
        <p:spPr>
          <a:xfrm>
            <a:off x="672351" y="4858978"/>
            <a:ext cx="3410978" cy="472163"/>
          </a:xfrm>
          <a:prstGeom prst="homePlate">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EEA242BD-5940-46D2-9D2F-05BCEE970706}"/>
              </a:ext>
            </a:extLst>
          </p:cNvPr>
          <p:cNvSpPr txBox="1"/>
          <p:nvPr/>
        </p:nvSpPr>
        <p:spPr>
          <a:xfrm>
            <a:off x="758008" y="4922322"/>
            <a:ext cx="2922596" cy="400110"/>
          </a:xfrm>
          <a:prstGeom prst="rect">
            <a:avLst/>
          </a:prstGeom>
          <a:noFill/>
        </p:spPr>
        <p:txBody>
          <a:bodyPr wrap="none" rtlCol="0">
            <a:spAutoFit/>
          </a:bodyPr>
          <a:lstStyle/>
          <a:p>
            <a:pPr algn="ctr"/>
            <a:r>
              <a:rPr lang="en-US" altLang="ja-JP" sz="2000" b="1" spc="-150" dirty="0">
                <a:latin typeface="游ゴシック" panose="020B0400000000000000" pitchFamily="50" charset="-128"/>
                <a:ea typeface="游ゴシック" panose="020B0400000000000000" pitchFamily="50" charset="-128"/>
              </a:rPr>
              <a:t>3</a:t>
            </a:r>
            <a:r>
              <a:rPr lang="ja-JP" altLang="en-US" sz="2000" b="1" spc="-150" dirty="0">
                <a:latin typeface="游ゴシック" panose="020B0400000000000000" pitchFamily="50" charset="-128"/>
                <a:ea typeface="游ゴシック" panose="020B0400000000000000" pitchFamily="50" charset="-128"/>
              </a:rPr>
              <a:t>．徹底したプロセス管理</a:t>
            </a:r>
          </a:p>
        </p:txBody>
      </p:sp>
    </p:spTree>
    <p:extLst>
      <p:ext uri="{BB962C8B-B14F-4D97-AF65-F5344CB8AC3E}">
        <p14:creationId xmlns:p14="http://schemas.microsoft.com/office/powerpoint/2010/main" val="130705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7</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673A83B9-9235-4428-A7EB-C89807FFF765}"/>
              </a:ext>
            </a:extLst>
          </p:cNvPr>
          <p:cNvPicPr>
            <a:picLocks noChangeAspect="1"/>
          </p:cNvPicPr>
          <p:nvPr/>
        </p:nvPicPr>
        <p:blipFill>
          <a:blip r:embed="rId2"/>
          <a:stretch>
            <a:fillRect/>
          </a:stretch>
        </p:blipFill>
        <p:spPr>
          <a:xfrm>
            <a:off x="1836930" y="3302526"/>
            <a:ext cx="7272288" cy="342069"/>
          </a:xfrm>
          <a:prstGeom prst="rect">
            <a:avLst/>
          </a:prstGeom>
        </p:spPr>
      </p:pic>
      <p:sp>
        <p:nvSpPr>
          <p:cNvPr id="7" name="テキスト ボックス 6">
            <a:extLst>
              <a:ext uri="{FF2B5EF4-FFF2-40B4-BE49-F238E27FC236}">
                <a16:creationId xmlns:a16="http://schemas.microsoft.com/office/drawing/2014/main" id="{8A55B4D8-7C0E-4D94-BED8-C0D21D3C7953}"/>
              </a:ext>
            </a:extLst>
          </p:cNvPr>
          <p:cNvSpPr txBox="1"/>
          <p:nvPr/>
        </p:nvSpPr>
        <p:spPr>
          <a:xfrm>
            <a:off x="1836931" y="2834668"/>
            <a:ext cx="5186035" cy="592470"/>
          </a:xfrm>
          <a:prstGeom prst="rect">
            <a:avLst/>
          </a:prstGeom>
          <a:noFill/>
        </p:spPr>
        <p:txBody>
          <a:bodyPr wrap="none" rtlCol="0">
            <a:spAutoFit/>
          </a:bodyPr>
          <a:lstStyle/>
          <a:p>
            <a:r>
              <a:rPr lang="ja-JP" altLang="en-US" sz="3250" b="1" dirty="0">
                <a:latin typeface="游ゴシック" panose="020B0400000000000000" pitchFamily="50" charset="-128"/>
                <a:ea typeface="游ゴシック" panose="020B0400000000000000" pitchFamily="50" charset="-128"/>
              </a:rPr>
              <a:t>日本における事業承継問題</a:t>
            </a:r>
          </a:p>
        </p:txBody>
      </p:sp>
    </p:spTree>
    <p:extLst>
      <p:ext uri="{BB962C8B-B14F-4D97-AF65-F5344CB8AC3E}">
        <p14:creationId xmlns:p14="http://schemas.microsoft.com/office/powerpoint/2010/main" val="145891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8</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8" name="タイトル 12">
            <a:extLst>
              <a:ext uri="{FF2B5EF4-FFF2-40B4-BE49-F238E27FC236}">
                <a16:creationId xmlns:a16="http://schemas.microsoft.com/office/drawing/2014/main" id="{D8F08E69-C842-45BE-8A1A-518611ED6659}"/>
              </a:ext>
            </a:extLst>
          </p:cNvPr>
          <p:cNvSpPr txBox="1">
            <a:spLocks/>
          </p:cNvSpPr>
          <p:nvPr/>
        </p:nvSpPr>
        <p:spPr>
          <a:xfrm>
            <a:off x="472648" y="574635"/>
            <a:ext cx="7343058" cy="427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事業承継問題とは</a:t>
            </a:r>
          </a:p>
        </p:txBody>
      </p:sp>
      <p:sp>
        <p:nvSpPr>
          <p:cNvPr id="14" name="コンテンツ プレースホルダー 13">
            <a:extLst>
              <a:ext uri="{FF2B5EF4-FFF2-40B4-BE49-F238E27FC236}">
                <a16:creationId xmlns:a16="http://schemas.microsoft.com/office/drawing/2014/main" id="{8EB7CF33-98DC-4741-88FA-8EE2BDD079C0}"/>
              </a:ext>
            </a:extLst>
          </p:cNvPr>
          <p:cNvSpPr txBox="1">
            <a:spLocks/>
          </p:cNvSpPr>
          <p:nvPr/>
        </p:nvSpPr>
        <p:spPr>
          <a:xfrm>
            <a:off x="548640" y="1191090"/>
            <a:ext cx="7315354" cy="475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事業承継が必要な経営者：</a:t>
            </a:r>
            <a:r>
              <a:rPr lang="en-US" altLang="ja-JP"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127</a:t>
            </a:r>
            <a:r>
              <a:rPr lang="ja-JP" altLang="en-US"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万者</a:t>
            </a:r>
            <a:endParaRPr lang="en-US" altLang="ja-JP"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endParaRPr>
          </a:p>
          <a:p>
            <a:pPr marL="0" indent="0">
              <a:buNone/>
            </a:pPr>
            <a:r>
              <a:rPr lang="ja-JP" altLang="en-US"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国の目標：</a:t>
            </a:r>
            <a:r>
              <a:rPr lang="en-US" altLang="ja-JP"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60</a:t>
            </a:r>
            <a:r>
              <a:rPr lang="ja-JP" altLang="en-US"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万者（年間</a:t>
            </a:r>
            <a:r>
              <a:rPr lang="en-US" altLang="ja-JP"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6</a:t>
            </a:r>
            <a:r>
              <a:rPr lang="ja-JP" altLang="en-US"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万者</a:t>
            </a:r>
            <a:r>
              <a:rPr lang="en-US" altLang="ja-JP"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×10</a:t>
            </a:r>
            <a:r>
              <a:rPr lang="ja-JP" altLang="en-US"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年）の事業承継達成</a:t>
            </a:r>
            <a:endParaRPr lang="en-US" altLang="ja-JP"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0" indent="0">
              <a:buNone/>
            </a:pPr>
            <a:endParaRPr lang="ja-JP" altLang="en-US"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A7CEF211-221F-46EA-9E75-3485BC04C1A1}"/>
              </a:ext>
            </a:extLst>
          </p:cNvPr>
          <p:cNvSpPr txBox="1"/>
          <p:nvPr/>
        </p:nvSpPr>
        <p:spPr>
          <a:xfrm>
            <a:off x="548640" y="2078630"/>
            <a:ext cx="8995954" cy="1031629"/>
          </a:xfrm>
          <a:prstGeom prst="rect">
            <a:avLst/>
          </a:prstGeom>
          <a:noFill/>
        </p:spPr>
        <p:txBody>
          <a:bodyPr wrap="square" rtlCol="0">
            <a:spAutoFit/>
          </a:bodyPr>
          <a:lstStyle/>
          <a:p>
            <a:pPr>
              <a:lnSpc>
                <a:spcPct val="150000"/>
              </a:lnSpc>
            </a:pPr>
            <a:r>
              <a:rPr lang="en-US" altLang="ja-JP"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2019</a:t>
            </a:r>
            <a:r>
              <a:rPr lang="ja-JP" altLang="en-US"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年</a:t>
            </a:r>
            <a:r>
              <a:rPr lang="en-US" altLang="ja-JP"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12</a:t>
            </a:r>
            <a:r>
              <a:rPr lang="ja-JP" altLang="en-US"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月</a:t>
            </a:r>
            <a:r>
              <a:rPr lang="en-US" altLang="ja-JP"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10</a:t>
            </a:r>
            <a:r>
              <a:rPr lang="ja-JP" altLang="en-US"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日、</a:t>
            </a:r>
            <a:r>
              <a:rPr lang="ja-JP" altLang="en-US" sz="1400" dirty="0">
                <a:solidFill>
                  <a:srgbClr val="1A1A1A"/>
                </a:solidFill>
                <a:latin typeface="游ゴシック" panose="020B0400000000000000" pitchFamily="50" charset="-128"/>
                <a:ea typeface="游ゴシック" panose="020B0400000000000000" pitchFamily="50" charset="-128"/>
              </a:rPr>
              <a:t>経済産業省は、後継者不在の中小企業に対して、第三者による事業承継を総合的に支援するため、「第三者承継支援総合パッケージ」を策定。</a:t>
            </a:r>
            <a:endParaRPr lang="en-US" altLang="ja-JP" sz="1400" dirty="0">
              <a:solidFill>
                <a:srgbClr val="1A1A1A"/>
              </a:solidFill>
              <a:latin typeface="游ゴシック" panose="020B0400000000000000" pitchFamily="50" charset="-128"/>
              <a:ea typeface="游ゴシック" panose="020B0400000000000000" pitchFamily="50" charset="-128"/>
            </a:endParaRPr>
          </a:p>
          <a:p>
            <a:pPr>
              <a:lnSpc>
                <a:spcPct val="150000"/>
              </a:lnSpc>
            </a:pPr>
            <a:r>
              <a:rPr lang="ja-JP" altLang="en-US"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経営者が</a:t>
            </a:r>
            <a:r>
              <a:rPr lang="en-US" altLang="ja-JP"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70</a:t>
            </a:r>
            <a:r>
              <a:rPr lang="ja-JP" altLang="en-US"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歳以上で後継者未定：</a:t>
            </a:r>
            <a:r>
              <a:rPr lang="en-US" altLang="ja-JP"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127</a:t>
            </a:r>
            <a:r>
              <a:rPr lang="ja-JP" altLang="en-US"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万者</a:t>
            </a:r>
            <a:endParaRPr lang="en-US" altLang="ja-JP" sz="14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p:txBody>
      </p:sp>
      <p:pic>
        <p:nvPicPr>
          <p:cNvPr id="16" name="図 15" descr="グラフ&#10;&#10;自動的に生成された説明">
            <a:extLst>
              <a:ext uri="{FF2B5EF4-FFF2-40B4-BE49-F238E27FC236}">
                <a16:creationId xmlns:a16="http://schemas.microsoft.com/office/drawing/2014/main" id="{23C3C65F-149E-4DAD-B08D-B64CA4EE4C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7141" y="3521834"/>
            <a:ext cx="6018565" cy="2660221"/>
          </a:xfrm>
          <a:prstGeom prst="rect">
            <a:avLst/>
          </a:prstGeom>
        </p:spPr>
      </p:pic>
    </p:spTree>
    <p:extLst>
      <p:ext uri="{BB962C8B-B14F-4D97-AF65-F5344CB8AC3E}">
        <p14:creationId xmlns:p14="http://schemas.microsoft.com/office/powerpoint/2010/main" val="36237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A832B35C-28A2-4C21-A421-129B10B942C2}"/>
              </a:ext>
            </a:extLst>
          </p:cNvPr>
          <p:cNvSpPr>
            <a:spLocks noGrp="1"/>
          </p:cNvSpPr>
          <p:nvPr>
            <p:ph type="sldNum" sz="quarter" idx="12"/>
          </p:nvPr>
        </p:nvSpPr>
        <p:spPr>
          <a:xfrm>
            <a:off x="7252610" y="6491733"/>
            <a:ext cx="2057400" cy="273844"/>
          </a:xfrm>
        </p:spPr>
        <p:txBody>
          <a:bodyPr/>
          <a:lstStyle/>
          <a:p>
            <a:fld id="{7A7CC359-C221-4191-8B2A-4C3FB14C6D20}" type="slidenum">
              <a:rPr lang="ja-JP" altLang="en-US" sz="800">
                <a:latin typeface="Arial" panose="020B0604020202020204" pitchFamily="34" charset="0"/>
                <a:cs typeface="Arial" panose="020B0604020202020204" pitchFamily="34" charset="0"/>
              </a:rPr>
              <a:t>9</a:t>
            </a:fld>
            <a:endParaRPr lang="ja-JP" altLang="en-US" sz="800">
              <a:latin typeface="Arial" panose="020B0604020202020204" pitchFamily="34" charset="0"/>
              <a:cs typeface="Arial" panose="020B0604020202020204" pitchFamily="34" charset="0"/>
            </a:endParaRPr>
          </a:p>
        </p:txBody>
      </p:sp>
      <p:sp>
        <p:nvSpPr>
          <p:cNvPr id="50" name="フッター プレースホルダー 8">
            <a:extLst>
              <a:ext uri="{FF2B5EF4-FFF2-40B4-BE49-F238E27FC236}">
                <a16:creationId xmlns:a16="http://schemas.microsoft.com/office/drawing/2014/main" id="{549C2224-2163-478E-8629-BFF1DEDBA2B0}"/>
              </a:ext>
            </a:extLst>
          </p:cNvPr>
          <p:cNvSpPr>
            <a:spLocks noGrp="1"/>
          </p:cNvSpPr>
          <p:nvPr>
            <p:ph type="ftr" sz="quarter" idx="11"/>
          </p:nvPr>
        </p:nvSpPr>
        <p:spPr>
          <a:xfrm>
            <a:off x="3406667" y="6468044"/>
            <a:ext cx="3086100" cy="273844"/>
          </a:xfrm>
        </p:spPr>
        <p:txBody>
          <a:bodyPr/>
          <a:lstStyle/>
          <a:p>
            <a:r>
              <a:rPr lang="fr-FR" altLang="ja-JP" sz="800" dirty="0">
                <a:latin typeface="Arial" panose="020B0604020202020204" pitchFamily="34" charset="0"/>
                <a:cs typeface="Arial" panose="020B0604020202020204" pitchFamily="34" charset="0"/>
              </a:rPr>
              <a:t>Ⓒ 2022 Japan M&amp;A Solution Inc.</a:t>
            </a:r>
            <a:endParaRPr lang="ja-JP" altLang="en-US" sz="800" dirty="0">
              <a:latin typeface="Arial" panose="020B0604020202020204" pitchFamily="34" charset="0"/>
              <a:cs typeface="Arial" panose="020B0604020202020204" pitchFamily="34" charset="0"/>
            </a:endParaRPr>
          </a:p>
        </p:txBody>
      </p:sp>
      <p:sp>
        <p:nvSpPr>
          <p:cNvPr id="8" name="タイトル 12">
            <a:extLst>
              <a:ext uri="{FF2B5EF4-FFF2-40B4-BE49-F238E27FC236}">
                <a16:creationId xmlns:a16="http://schemas.microsoft.com/office/drawing/2014/main" id="{64D54C54-C0A5-4D82-9AC1-A212847423C9}"/>
              </a:ext>
            </a:extLst>
          </p:cNvPr>
          <p:cNvSpPr txBox="1">
            <a:spLocks/>
          </p:cNvSpPr>
          <p:nvPr/>
        </p:nvSpPr>
        <p:spPr>
          <a:xfrm>
            <a:off x="401739" y="565242"/>
            <a:ext cx="7405007" cy="42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游ゴシック" panose="020B0400000000000000" pitchFamily="50" charset="-128"/>
                <a:ea typeface="游ゴシック" panose="020B0400000000000000" pitchFamily="50" charset="-128"/>
                <a:cs typeface="Arial" panose="020B0604020202020204" pitchFamily="34" charset="0"/>
              </a:rPr>
              <a:t>何が問題か</a:t>
            </a:r>
          </a:p>
        </p:txBody>
      </p:sp>
      <p:sp>
        <p:nvSpPr>
          <p:cNvPr id="19" name="コンテンツ プレースホルダー 13">
            <a:extLst>
              <a:ext uri="{FF2B5EF4-FFF2-40B4-BE49-F238E27FC236}">
                <a16:creationId xmlns:a16="http://schemas.microsoft.com/office/drawing/2014/main" id="{90BE9A3B-0DFA-4514-B0F2-352B2E97166F}"/>
              </a:ext>
            </a:extLst>
          </p:cNvPr>
          <p:cNvSpPr txBox="1">
            <a:spLocks/>
          </p:cNvSpPr>
          <p:nvPr/>
        </p:nvSpPr>
        <p:spPr>
          <a:xfrm>
            <a:off x="401739" y="1169175"/>
            <a:ext cx="8670475" cy="661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rPr>
              <a:t>黒字廃業企業の増加</a:t>
            </a:r>
            <a:endParaRPr lang="en-US" altLang="ja-JP" sz="2000" b="1"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b="1"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a:p>
            <a:pPr marL="457200" indent="-457200">
              <a:buFont typeface="+mj-lt"/>
              <a:buAutoNum type="arabicPeriod"/>
            </a:pPr>
            <a:endParaRPr lang="en-US" altLang="ja-JP" sz="2000" dirty="0">
              <a:solidFill>
                <a:srgbClr val="00479D"/>
              </a:solidFill>
              <a:latin typeface="游ゴシック" panose="020B0400000000000000" pitchFamily="50" charset="-128"/>
              <a:ea typeface="游ゴシック" panose="020B0400000000000000" pitchFamily="50" charset="-128"/>
              <a:cs typeface="Arial" panose="020B0604020202020204" pitchFamily="34" charset="0"/>
            </a:endParaRPr>
          </a:p>
          <a:p>
            <a:pPr marL="0" indent="0">
              <a:buNone/>
            </a:pPr>
            <a:endParaRPr lang="ja-JP" altLang="en-US" sz="20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8E7F7775-9AC0-4441-B9B4-C4293810E9A4}"/>
              </a:ext>
            </a:extLst>
          </p:cNvPr>
          <p:cNvSpPr txBox="1"/>
          <p:nvPr/>
        </p:nvSpPr>
        <p:spPr>
          <a:xfrm>
            <a:off x="401739" y="1449157"/>
            <a:ext cx="7759061" cy="427168"/>
          </a:xfrm>
          <a:prstGeom prst="rect">
            <a:avLst/>
          </a:prstGeom>
          <a:noFill/>
        </p:spPr>
        <p:txBody>
          <a:bodyPr wrap="square" rtlCol="0">
            <a:spAutoFit/>
          </a:bodyPr>
          <a:lstStyle/>
          <a:p>
            <a:pPr>
              <a:lnSpc>
                <a:spcPct val="150000"/>
              </a:lnSpc>
            </a:pPr>
            <a:r>
              <a:rPr lang="ja-JP" altLang="en-US" sz="16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近年、倒産企業は横ばい、一方、廃業企業は増加。半数以上が黒字廃業という事実。</a:t>
            </a:r>
          </a:p>
        </p:txBody>
      </p:sp>
      <p:sp>
        <p:nvSpPr>
          <p:cNvPr id="22" name="テキスト ボックス 21">
            <a:extLst>
              <a:ext uri="{FF2B5EF4-FFF2-40B4-BE49-F238E27FC236}">
                <a16:creationId xmlns:a16="http://schemas.microsoft.com/office/drawing/2014/main" id="{B1B37B55-745C-4EB0-9DEB-372C2EAA81D6}"/>
              </a:ext>
            </a:extLst>
          </p:cNvPr>
          <p:cNvSpPr txBox="1"/>
          <p:nvPr/>
        </p:nvSpPr>
        <p:spPr>
          <a:xfrm>
            <a:off x="1313153" y="5903521"/>
            <a:ext cx="7759061" cy="259751"/>
          </a:xfrm>
          <a:prstGeom prst="rect">
            <a:avLst/>
          </a:prstGeom>
          <a:noFill/>
        </p:spPr>
        <p:txBody>
          <a:bodyPr wrap="square" rtlCol="0">
            <a:spAutoFit/>
          </a:bodyPr>
          <a:lstStyle/>
          <a:p>
            <a:pPr>
              <a:lnSpc>
                <a:spcPct val="150000"/>
              </a:lnSpc>
            </a:pPr>
            <a:r>
              <a:rPr lang="en-US" altLang="ja-JP" sz="8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2020</a:t>
            </a:r>
            <a:r>
              <a:rPr lang="ja-JP" altLang="en-US" sz="800"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年　商工リサーチデータ</a:t>
            </a:r>
          </a:p>
        </p:txBody>
      </p:sp>
      <p:pic>
        <p:nvPicPr>
          <p:cNvPr id="23" name="Picture 2" descr="休廃業">
            <a:extLst>
              <a:ext uri="{FF2B5EF4-FFF2-40B4-BE49-F238E27FC236}">
                <a16:creationId xmlns:a16="http://schemas.microsoft.com/office/drawing/2014/main" id="{517ED36B-9950-4CC8-968D-F6BB6A921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245" y="2058144"/>
            <a:ext cx="578346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descr="テキスト&#10;&#10;自動的に生成された説明">
            <a:extLst>
              <a:ext uri="{FF2B5EF4-FFF2-40B4-BE49-F238E27FC236}">
                <a16:creationId xmlns:a16="http://schemas.microsoft.com/office/drawing/2014/main" id="{60E5FF7D-5790-47C3-B190-ACF7992BF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678" y="4267177"/>
            <a:ext cx="4181475" cy="527308"/>
          </a:xfrm>
          <a:prstGeom prst="rect">
            <a:avLst/>
          </a:prstGeom>
        </p:spPr>
      </p:pic>
      <p:pic>
        <p:nvPicPr>
          <p:cNvPr id="25" name="図 24" descr="グラフ が含まれている画像&#10;&#10;自動的に生成された説明">
            <a:extLst>
              <a:ext uri="{FF2B5EF4-FFF2-40B4-BE49-F238E27FC236}">
                <a16:creationId xmlns:a16="http://schemas.microsoft.com/office/drawing/2014/main" id="{142D3263-944E-4E2F-92F4-3DDC84E22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152" y="4820595"/>
            <a:ext cx="4191000" cy="1139361"/>
          </a:xfrm>
          <a:prstGeom prst="rect">
            <a:avLst/>
          </a:prstGeom>
        </p:spPr>
      </p:pic>
      <p:pic>
        <p:nvPicPr>
          <p:cNvPr id="26" name="図 25" descr="テーブル&#10;&#10;自動的に生成された説明">
            <a:extLst>
              <a:ext uri="{FF2B5EF4-FFF2-40B4-BE49-F238E27FC236}">
                <a16:creationId xmlns:a16="http://schemas.microsoft.com/office/drawing/2014/main" id="{4B7BBAF8-7E71-49EF-BC1F-7A02D49ED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8680" y="4141140"/>
            <a:ext cx="2314575" cy="2151618"/>
          </a:xfrm>
          <a:prstGeom prst="rect">
            <a:avLst/>
          </a:prstGeom>
        </p:spPr>
      </p:pic>
    </p:spTree>
    <p:extLst>
      <p:ext uri="{BB962C8B-B14F-4D97-AF65-F5344CB8AC3E}">
        <p14:creationId xmlns:p14="http://schemas.microsoft.com/office/powerpoint/2010/main" val="31165757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3B52B4A0EF97F45A939CE573713D914" ma:contentTypeVersion="13" ma:contentTypeDescription="新しいドキュメントを作成します。" ma:contentTypeScope="" ma:versionID="ff2e48ba00d002e4b828f12fa3e74dfc">
  <xsd:schema xmlns:xsd="http://www.w3.org/2001/XMLSchema" xmlns:xs="http://www.w3.org/2001/XMLSchema" xmlns:p="http://schemas.microsoft.com/office/2006/metadata/properties" xmlns:ns2="ebde3c59-375e-4289-8e87-eb050e2c63f9" xmlns:ns3="d3faec6b-8a2e-40e7-bd42-7266a390523a" targetNamespace="http://schemas.microsoft.com/office/2006/metadata/properties" ma:root="true" ma:fieldsID="3be76845367d5204c10e0d0129be35d5" ns2:_="" ns3:_="">
    <xsd:import namespace="ebde3c59-375e-4289-8e87-eb050e2c63f9"/>
    <xsd:import namespace="d3faec6b-8a2e-40e7-bd42-7266a39052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e3c59-375e-4289-8e87-eb050e2c63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faec6b-8a2e-40e7-bd42-7266a390523a"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FB72EB-BB95-4579-8BA7-BFBC560A04DE}">
  <ds:schemaRefs>
    <ds:schemaRef ds:uri="http://schemas.microsoft.com/sharepoint/v3/contenttype/forms"/>
  </ds:schemaRefs>
</ds:datastoreItem>
</file>

<file path=customXml/itemProps2.xml><?xml version="1.0" encoding="utf-8"?>
<ds:datastoreItem xmlns:ds="http://schemas.openxmlformats.org/officeDocument/2006/customXml" ds:itemID="{7A415EC7-4940-4DA7-B21E-9216C6D00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e3c59-375e-4289-8e87-eb050e2c63f9"/>
    <ds:schemaRef ds:uri="d3faec6b-8a2e-40e7-bd42-7266a3905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E39DDF-97E7-43D6-9980-356D46EF567E}">
  <ds:schemaRefs>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7443478-2c71-4857-950c-18ab3a289c55"/>
    <ds:schemaRef ds:uri="1a9a8684-2d21-4bc5-b242-0d0cc2869b6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47322</TotalTime>
  <Words>4148</Words>
  <Application>Microsoft Office PowerPoint</Application>
  <PresentationFormat>A4 210 x 297 mm</PresentationFormat>
  <Paragraphs>444</Paragraphs>
  <Slides>28</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ＭＳ Ｐゴシック</vt:lpstr>
      <vt:lpstr>ＭＳ Ｐ明朝</vt:lpstr>
      <vt:lpstr>游ゴシック</vt:lpstr>
      <vt:lpstr>游明朝</vt:lpstr>
      <vt:lpstr>Arial</vt:lpstr>
      <vt:lpstr>Calibri</vt:lpstr>
      <vt:lpstr>Calibri Light</vt:lpstr>
      <vt:lpstr>Century</vt:lpstr>
      <vt:lpstr>Times New Roman</vt:lpstr>
      <vt:lpstr>Wingdings</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Shoichi Sakata [JMA]</dc:creator>
  <cp:lastModifiedBy>Shoichi Sakata [JMA]</cp:lastModifiedBy>
  <cp:revision>233</cp:revision>
  <cp:lastPrinted>2022-03-08T00:38:55Z</cp:lastPrinted>
  <dcterms:created xsi:type="dcterms:W3CDTF">2020-11-10T02:01:35Z</dcterms:created>
  <dcterms:modified xsi:type="dcterms:W3CDTF">2022-05-06T00:23:48Z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0x010100A3B52B4A0EF97F45A939CE573713D914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